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drawings/drawing1.xml" ContentType="application/vnd.openxmlformats-officedocument.drawingml.chartshapes+xml"/>
  <Override PartName="/ppt/charts/chart2.xml" ContentType="application/vnd.openxmlformats-officedocument.drawingml.chart+xml"/>
  <Override PartName="/ppt/drawings/drawing2.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48" r:id="rId1"/>
  </p:sldMasterIdLst>
  <p:sldIdLst>
    <p:sldId id="256" r:id="rId2"/>
    <p:sldId id="270" r:id="rId3"/>
    <p:sldId id="271" r:id="rId4"/>
    <p:sldId id="272" r:id="rId5"/>
    <p:sldId id="274" r:id="rId6"/>
    <p:sldId id="275" r:id="rId7"/>
    <p:sldId id="276" r:id="rId8"/>
    <p:sldId id="273" r:id="rId9"/>
    <p:sldId id="257" r:id="rId10"/>
    <p:sldId id="259" r:id="rId11"/>
    <p:sldId id="258" r:id="rId12"/>
    <p:sldId id="267" r:id="rId13"/>
    <p:sldId id="268" r:id="rId14"/>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66"/>
    <a:srgbClr val="FF7979"/>
    <a:srgbClr val="EE0000"/>
    <a:srgbClr val="E3E8F1"/>
    <a:srgbClr val="4747FF"/>
    <a:srgbClr val="0000AC"/>
    <a:srgbClr val="CC0000"/>
    <a:srgbClr val="AEC5E0"/>
    <a:srgbClr val="4E4C00"/>
    <a:srgbClr val="808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B344D84-9AFB-497E-A393-DC336BA19D2E}" styleName="Средний стиль 3 - акцент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882" autoAdjust="0"/>
    <p:restoredTop sz="94660"/>
  </p:normalViewPr>
  <p:slideViewPr>
    <p:cSldViewPr>
      <p:cViewPr>
        <p:scale>
          <a:sx n="75" d="100"/>
          <a:sy n="75" d="100"/>
        </p:scale>
        <p:origin x="-2292" y="-492"/>
      </p:cViewPr>
      <p:guideLst>
        <p:guide orient="horz" pos="2160"/>
        <p:guide pos="2880"/>
      </p:guideLst>
    </p:cSldViewPr>
  </p:slideViewPr>
  <p:notesTextViewPr>
    <p:cViewPr>
      <p:scale>
        <a:sx n="200" d="100"/>
        <a:sy n="2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C:\Users\ABA\Desktop\ISSI_2017\1_A_ISSI_Report_2017_SON+.xlsx" TargetMode="External"/></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oleObject" Target="file:///C:\Users\hp\Desktop\2017\ISSI_Cumulative%20growth%20(Autosaved)%20-%20Eng_Scatter.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4.2083902165257876E-2"/>
          <c:y val="0.30887974524103268"/>
          <c:w val="0.91584788657924054"/>
          <c:h val="0.17423991711332892"/>
        </c:manualLayout>
      </c:layout>
      <c:scatterChart>
        <c:scatterStyle val="lineMarker"/>
        <c:varyColors val="0"/>
        <c:ser>
          <c:idx val="0"/>
          <c:order val="0"/>
          <c:spPr>
            <a:ln w="28575">
              <a:noFill/>
            </a:ln>
          </c:spPr>
          <c:marker>
            <c:symbol val="diamond"/>
            <c:size val="7"/>
            <c:spPr>
              <a:solidFill>
                <a:srgbClr val="C00000"/>
              </a:solidFill>
              <a:ln w="3175">
                <a:solidFill>
                  <a:schemeClr val="tx1"/>
                </a:solidFill>
              </a:ln>
            </c:spPr>
          </c:marker>
          <c:dLbls>
            <c:dLbl>
              <c:idx val="0"/>
              <c:layout>
                <c:manualLayout>
                  <c:x val="-2.4646679042830261E-2"/>
                  <c:y val="0.2207555641965708"/>
                </c:manualLayout>
              </c:layout>
              <c:tx>
                <c:rich>
                  <a:bodyPr rot="-5400000" vert="horz"/>
                  <a:lstStyle/>
                  <a:p>
                    <a:pPr>
                      <a:defRPr>
                        <a:latin typeface="Book Antiqua" pitchFamily="18" charset="0"/>
                      </a:defRPr>
                    </a:pPr>
                    <a:r>
                      <a:rPr lang="en-US" sz="1600" dirty="0" smtClean="0">
                        <a:solidFill>
                          <a:srgbClr val="002060"/>
                        </a:solidFill>
                        <a:latin typeface="Book Antiqua" pitchFamily="18" charset="0"/>
                      </a:rPr>
                      <a:t>Singapore (0.113)</a:t>
                    </a:r>
                    <a:endParaRPr lang="en-US" dirty="0">
                      <a:latin typeface="Book Antiqua" pitchFamily="18" charset="0"/>
                    </a:endParaRPr>
                  </a:p>
                </c:rich>
              </c:tx>
              <c:spPr/>
              <c:dLblPos val="r"/>
              <c:showLegendKey val="0"/>
              <c:showVal val="1"/>
              <c:showCatName val="0"/>
              <c:showSerName val="0"/>
              <c:showPercent val="0"/>
              <c:showBubbleSize val="0"/>
            </c:dLbl>
            <c:dLbl>
              <c:idx val="1"/>
              <c:layout>
                <c:manualLayout>
                  <c:x val="-2.5560667990294984E-2"/>
                  <c:y val="0.16418648956700285"/>
                </c:manualLayout>
              </c:layout>
              <c:tx>
                <c:rich>
                  <a:bodyPr rot="-5400000" vert="horz"/>
                  <a:lstStyle/>
                  <a:p>
                    <a:pPr>
                      <a:defRPr>
                        <a:latin typeface="Book Antiqua" pitchFamily="18" charset="0"/>
                      </a:defRPr>
                    </a:pPr>
                    <a:r>
                      <a:rPr lang="en-US" sz="1600" dirty="0" smtClean="0">
                        <a:solidFill>
                          <a:srgbClr val="002060"/>
                        </a:solidFill>
                        <a:latin typeface="Book Antiqua" pitchFamily="18" charset="0"/>
                      </a:rPr>
                      <a:t>UAE (0.145)</a:t>
                    </a:r>
                    <a:endParaRPr lang="en-US" dirty="0">
                      <a:latin typeface="Book Antiqua" pitchFamily="18" charset="0"/>
                    </a:endParaRPr>
                  </a:p>
                </c:rich>
              </c:tx>
              <c:spPr/>
              <c:dLblPos val="r"/>
              <c:showLegendKey val="0"/>
              <c:showVal val="1"/>
              <c:showCatName val="0"/>
              <c:showSerName val="0"/>
              <c:showPercent val="0"/>
              <c:showBubbleSize val="0"/>
            </c:dLbl>
            <c:dLbl>
              <c:idx val="2"/>
              <c:layout>
                <c:manualLayout>
                  <c:x val="-2.2485180858040864E-2"/>
                  <c:y val="0.20011819674357165"/>
                </c:manualLayout>
              </c:layout>
              <c:tx>
                <c:rich>
                  <a:bodyPr rot="-5400000" vert="horz"/>
                  <a:lstStyle/>
                  <a:p>
                    <a:pPr>
                      <a:defRPr>
                        <a:latin typeface="Book Antiqua" pitchFamily="18" charset="0"/>
                      </a:defRPr>
                    </a:pPr>
                    <a:r>
                      <a:rPr lang="en-US" sz="1600" dirty="0" smtClean="0">
                        <a:solidFill>
                          <a:srgbClr val="002060"/>
                        </a:solidFill>
                        <a:latin typeface="Book Antiqua" pitchFamily="18" charset="0"/>
                      </a:rPr>
                      <a:t>Georgia (0.170)</a:t>
                    </a:r>
                    <a:endParaRPr lang="en-US" dirty="0">
                      <a:latin typeface="Book Antiqua" pitchFamily="18" charset="0"/>
                    </a:endParaRPr>
                  </a:p>
                </c:rich>
              </c:tx>
              <c:spPr/>
              <c:dLblPos val="r"/>
              <c:showLegendKey val="0"/>
              <c:showVal val="1"/>
              <c:showCatName val="0"/>
              <c:showSerName val="0"/>
              <c:showPercent val="0"/>
              <c:showBubbleSize val="0"/>
            </c:dLbl>
            <c:dLbl>
              <c:idx val="3"/>
              <c:delete val="1"/>
            </c:dLbl>
            <c:dLbl>
              <c:idx val="5"/>
              <c:layout>
                <c:manualLayout>
                  <c:x val="-8.4328667782432778E-3"/>
                  <c:y val="0.16745155888028901"/>
                </c:manualLayout>
              </c:layout>
              <c:tx>
                <c:rich>
                  <a:bodyPr rot="-5400000" vert="horz"/>
                  <a:lstStyle/>
                  <a:p>
                    <a:pPr>
                      <a:defRPr>
                        <a:latin typeface="Book Antiqua" pitchFamily="18" charset="0"/>
                      </a:defRPr>
                    </a:pPr>
                    <a:r>
                      <a:rPr lang="en-US" sz="1600" dirty="0" smtClean="0">
                        <a:solidFill>
                          <a:srgbClr val="002060"/>
                        </a:solidFill>
                        <a:latin typeface="Book Antiqua" pitchFamily="18" charset="0"/>
                      </a:rPr>
                      <a:t>Qatar (0.183)</a:t>
                    </a:r>
                    <a:endParaRPr lang="en-US" dirty="0">
                      <a:latin typeface="Book Antiqua" pitchFamily="18" charset="0"/>
                    </a:endParaRPr>
                  </a:p>
                </c:rich>
              </c:tx>
              <c:spPr/>
              <c:dLblPos val="r"/>
              <c:showLegendKey val="0"/>
              <c:showVal val="1"/>
              <c:showCatName val="0"/>
              <c:showSerName val="0"/>
              <c:showPercent val="0"/>
              <c:showBubbleSize val="0"/>
            </c:dLbl>
            <c:dLbl>
              <c:idx val="7"/>
              <c:layout>
                <c:manualLayout>
                  <c:x val="-1.5585521859578327E-2"/>
                  <c:y val="0.21853256016821176"/>
                </c:manualLayout>
              </c:layout>
              <c:tx>
                <c:rich>
                  <a:bodyPr rot="-5400000" vert="horz"/>
                  <a:lstStyle/>
                  <a:p>
                    <a:pPr>
                      <a:defRPr sz="1600">
                        <a:solidFill>
                          <a:srgbClr val="002060"/>
                        </a:solidFill>
                      </a:defRPr>
                    </a:pPr>
                    <a:r>
                      <a:rPr lang="en-US" sz="1600" dirty="0" smtClean="0">
                        <a:solidFill>
                          <a:srgbClr val="002060"/>
                        </a:solidFill>
                      </a:rPr>
                      <a:t>Denmark (0.196)</a:t>
                    </a:r>
                    <a:endParaRPr lang="en-US" sz="1600" dirty="0">
                      <a:solidFill>
                        <a:srgbClr val="002060"/>
                      </a:solidFill>
                    </a:endParaRPr>
                  </a:p>
                </c:rich>
              </c:tx>
              <c:spPr/>
              <c:dLblPos val="r"/>
              <c:showLegendKey val="0"/>
              <c:showVal val="1"/>
              <c:showCatName val="0"/>
              <c:showSerName val="0"/>
              <c:showPercent val="0"/>
              <c:showBubbleSize val="0"/>
            </c:dLbl>
            <c:dLbl>
              <c:idx val="8"/>
              <c:layout>
                <c:manualLayout>
                  <c:x val="-2.8110675874723597E-2"/>
                  <c:y val="0.18628614310344119"/>
                </c:manualLayout>
              </c:layout>
              <c:tx>
                <c:rich>
                  <a:bodyPr rot="-5400000" vert="horz"/>
                  <a:lstStyle/>
                  <a:p>
                    <a:pPr>
                      <a:defRPr>
                        <a:latin typeface="Book Antiqua" pitchFamily="18" charset="0"/>
                      </a:defRPr>
                    </a:pPr>
                    <a:r>
                      <a:rPr lang="en-US" sz="1600" dirty="0" smtClean="0">
                        <a:solidFill>
                          <a:srgbClr val="002060"/>
                        </a:solidFill>
                        <a:latin typeface="Book Antiqua" pitchFamily="18" charset="0"/>
                      </a:rPr>
                      <a:t>Ireland (0.216)</a:t>
                    </a:r>
                    <a:endParaRPr lang="en-US" dirty="0">
                      <a:latin typeface="Book Antiqua" pitchFamily="18" charset="0"/>
                    </a:endParaRPr>
                  </a:p>
                </c:rich>
              </c:tx>
              <c:spPr/>
              <c:dLblPos val="r"/>
              <c:showLegendKey val="0"/>
              <c:showVal val="1"/>
              <c:showCatName val="0"/>
              <c:showSerName val="0"/>
              <c:showPercent val="0"/>
              <c:showBubbleSize val="0"/>
            </c:dLbl>
            <c:dLbl>
              <c:idx val="10"/>
              <c:layout>
                <c:manualLayout>
                  <c:x val="-3.438126050510517E-2"/>
                  <c:y val="0.16274374863698271"/>
                </c:manualLayout>
              </c:layout>
              <c:tx>
                <c:rich>
                  <a:bodyPr rot="-5400000" vert="horz"/>
                  <a:lstStyle/>
                  <a:p>
                    <a:pPr>
                      <a:defRPr>
                        <a:latin typeface="Book Antiqua" pitchFamily="18" charset="0"/>
                      </a:defRPr>
                    </a:pPr>
                    <a:r>
                      <a:rPr lang="en-US" sz="1600" dirty="0" smtClean="0">
                        <a:solidFill>
                          <a:srgbClr val="002060"/>
                        </a:solidFill>
                        <a:latin typeface="Book Antiqua" pitchFamily="18" charset="0"/>
                      </a:rPr>
                      <a:t>USA (0.228)</a:t>
                    </a:r>
                    <a:endParaRPr lang="en-US" dirty="0">
                      <a:latin typeface="Book Antiqua" pitchFamily="18" charset="0"/>
                    </a:endParaRPr>
                  </a:p>
                </c:rich>
              </c:tx>
              <c:spPr/>
              <c:dLblPos val="r"/>
              <c:showLegendKey val="0"/>
              <c:showVal val="1"/>
              <c:showCatName val="0"/>
              <c:showSerName val="0"/>
              <c:showPercent val="0"/>
              <c:showBubbleSize val="0"/>
            </c:dLbl>
            <c:dLbl>
              <c:idx val="19"/>
              <c:delete val="1"/>
            </c:dLbl>
            <c:dLbl>
              <c:idx val="26"/>
              <c:layout>
                <c:manualLayout>
                  <c:x val="-7.5775630664693169E-3"/>
                  <c:y val="0.25752488406637947"/>
                </c:manualLayout>
              </c:layout>
              <c:tx>
                <c:rich>
                  <a:bodyPr rot="-5400000" vert="horz"/>
                  <a:lstStyle/>
                  <a:p>
                    <a:pPr>
                      <a:defRPr>
                        <a:latin typeface="Book Antiqua" pitchFamily="18" charset="0"/>
                      </a:defRPr>
                    </a:pPr>
                    <a:r>
                      <a:rPr lang="en-US" sz="1600" dirty="0">
                        <a:solidFill>
                          <a:srgbClr val="002060"/>
                        </a:solidFill>
                        <a:latin typeface="Book Antiqua" pitchFamily="18" charset="0"/>
                      </a:rPr>
                      <a:t>New </a:t>
                    </a:r>
                    <a:r>
                      <a:rPr lang="en-US" sz="1600" dirty="0" smtClean="0">
                        <a:solidFill>
                          <a:srgbClr val="002060"/>
                        </a:solidFill>
                        <a:latin typeface="Book Antiqua" pitchFamily="18" charset="0"/>
                      </a:rPr>
                      <a:t>Zealand (0.246)</a:t>
                    </a:r>
                    <a:endParaRPr lang="en-US" dirty="0">
                      <a:latin typeface="Book Antiqua" pitchFamily="18" charset="0"/>
                    </a:endParaRPr>
                  </a:p>
                </c:rich>
              </c:tx>
              <c:spPr/>
              <c:dLblPos val="r"/>
              <c:showLegendKey val="0"/>
              <c:showVal val="1"/>
              <c:showCatName val="0"/>
              <c:showSerName val="0"/>
              <c:showPercent val="0"/>
              <c:showBubbleSize val="0"/>
            </c:dLbl>
            <c:dLbl>
              <c:idx val="31"/>
              <c:layout>
                <c:manualLayout>
                  <c:x val="-1.212813271643642E-2"/>
                  <c:y val="0.20169569636295556"/>
                </c:manualLayout>
              </c:layout>
              <c:tx>
                <c:rich>
                  <a:bodyPr rot="-5400000" vert="horz"/>
                  <a:lstStyle/>
                  <a:p>
                    <a:pPr>
                      <a:defRPr>
                        <a:latin typeface="Book Antiqua" pitchFamily="18" charset="0"/>
                      </a:defRPr>
                    </a:pPr>
                    <a:r>
                      <a:rPr lang="en-US" sz="1600" dirty="0" smtClean="0">
                        <a:solidFill>
                          <a:srgbClr val="002060"/>
                        </a:solidFill>
                        <a:latin typeface="Book Antiqua" pitchFamily="18" charset="0"/>
                      </a:rPr>
                      <a:t>Sweden (0.259)</a:t>
                    </a:r>
                    <a:endParaRPr lang="en-US" dirty="0">
                      <a:latin typeface="Book Antiqua" pitchFamily="18" charset="0"/>
                    </a:endParaRPr>
                  </a:p>
                </c:rich>
              </c:tx>
              <c:spPr/>
              <c:dLblPos val="r"/>
              <c:showLegendKey val="0"/>
              <c:showVal val="1"/>
              <c:showCatName val="0"/>
              <c:showSerName val="0"/>
              <c:showPercent val="0"/>
              <c:showBubbleSize val="0"/>
            </c:dLbl>
            <c:dLbl>
              <c:idx val="36"/>
              <c:layout>
                <c:manualLayout>
                  <c:x val="-3.8327954600026623E-2"/>
                  <c:y val="0.19919777432137165"/>
                </c:manualLayout>
              </c:layout>
              <c:tx>
                <c:rich>
                  <a:bodyPr rot="-5400000" vert="horz"/>
                  <a:lstStyle/>
                  <a:p>
                    <a:pPr>
                      <a:defRPr>
                        <a:latin typeface="Book Antiqua" pitchFamily="18" charset="0"/>
                      </a:defRPr>
                    </a:pPr>
                    <a:r>
                      <a:rPr lang="en-US" sz="1600" dirty="0" smtClean="0">
                        <a:solidFill>
                          <a:srgbClr val="002060"/>
                        </a:solidFill>
                        <a:latin typeface="Book Antiqua" pitchFamily="18" charset="0"/>
                      </a:rPr>
                      <a:t>Austria (0.271)</a:t>
                    </a:r>
                    <a:endParaRPr lang="en-US" dirty="0">
                      <a:latin typeface="Book Antiqua" pitchFamily="18" charset="0"/>
                    </a:endParaRPr>
                  </a:p>
                </c:rich>
              </c:tx>
              <c:spPr/>
              <c:dLblPos val="r"/>
              <c:showLegendKey val="0"/>
              <c:showVal val="1"/>
              <c:showCatName val="0"/>
              <c:showSerName val="0"/>
              <c:showPercent val="0"/>
              <c:showBubbleSize val="0"/>
            </c:dLbl>
            <c:dLbl>
              <c:idx val="57"/>
              <c:delete val="1"/>
            </c:dLbl>
            <c:dLbl>
              <c:idx val="59"/>
              <c:layout>
                <c:manualLayout>
                  <c:x val="-2.0892615874221861E-2"/>
                  <c:y val="0.18263299962555601"/>
                </c:manualLayout>
              </c:layout>
              <c:tx>
                <c:rich>
                  <a:bodyPr rot="-5400000" vert="horz"/>
                  <a:lstStyle/>
                  <a:p>
                    <a:pPr>
                      <a:defRPr>
                        <a:latin typeface="Book Antiqua" pitchFamily="18" charset="0"/>
                      </a:defRPr>
                    </a:pPr>
                    <a:r>
                      <a:rPr lang="en-US" sz="1600" dirty="0" smtClean="0">
                        <a:solidFill>
                          <a:srgbClr val="002060"/>
                        </a:solidFill>
                        <a:latin typeface="Book Antiqua" pitchFamily="18" charset="0"/>
                      </a:rPr>
                      <a:t>Russia (0.296)</a:t>
                    </a:r>
                    <a:endParaRPr lang="en-US" dirty="0">
                      <a:latin typeface="Book Antiqua" pitchFamily="18" charset="0"/>
                    </a:endParaRPr>
                  </a:p>
                </c:rich>
              </c:tx>
              <c:spPr/>
              <c:dLblPos val="r"/>
              <c:showLegendKey val="0"/>
              <c:showVal val="1"/>
              <c:showCatName val="0"/>
              <c:showSerName val="0"/>
              <c:showPercent val="0"/>
              <c:showBubbleSize val="0"/>
            </c:dLbl>
            <c:dLbl>
              <c:idx val="72"/>
              <c:delete val="1"/>
            </c:dLbl>
            <c:dLbl>
              <c:idx val="75"/>
              <c:delete val="1"/>
            </c:dLbl>
            <c:dLbl>
              <c:idx val="78"/>
              <c:layout>
                <c:manualLayout>
                  <c:x val="-2.1062735860890008E-2"/>
                  <c:y val="0.18303341809757764"/>
                </c:manualLayout>
              </c:layout>
              <c:tx>
                <c:rich>
                  <a:bodyPr rot="-5400000" vert="horz"/>
                  <a:lstStyle/>
                  <a:p>
                    <a:pPr>
                      <a:defRPr>
                        <a:latin typeface="Book Antiqua" pitchFamily="18" charset="0"/>
                      </a:defRPr>
                    </a:pPr>
                    <a:r>
                      <a:rPr lang="en-US" sz="1600" dirty="0" smtClean="0">
                        <a:solidFill>
                          <a:srgbClr val="002060"/>
                        </a:solidFill>
                        <a:latin typeface="Book Antiqua" pitchFamily="18" charset="0"/>
                      </a:rPr>
                      <a:t>Serbia (0.329)</a:t>
                    </a:r>
                    <a:endParaRPr lang="en-US" dirty="0">
                      <a:latin typeface="Book Antiqua" pitchFamily="18" charset="0"/>
                    </a:endParaRPr>
                  </a:p>
                </c:rich>
              </c:tx>
              <c:spPr/>
              <c:dLblPos val="r"/>
              <c:showLegendKey val="0"/>
              <c:showVal val="1"/>
              <c:showCatName val="0"/>
              <c:showSerName val="0"/>
              <c:showPercent val="0"/>
              <c:showBubbleSize val="0"/>
            </c:dLbl>
            <c:dLbl>
              <c:idx val="80"/>
              <c:layout>
                <c:manualLayout>
                  <c:x val="-2.8452819758378101E-2"/>
                  <c:y val="0.20134131187069748"/>
                </c:manualLayout>
              </c:layout>
              <c:tx>
                <c:rich>
                  <a:bodyPr rot="-5400000" vert="horz"/>
                  <a:lstStyle/>
                  <a:p>
                    <a:pPr>
                      <a:defRPr>
                        <a:latin typeface="Book Antiqua" pitchFamily="18" charset="0"/>
                      </a:defRPr>
                    </a:pPr>
                    <a:r>
                      <a:rPr lang="en-US" sz="1600" dirty="0" smtClean="0">
                        <a:solidFill>
                          <a:srgbClr val="002060"/>
                        </a:solidFill>
                        <a:latin typeface="Book Antiqua" pitchFamily="18" charset="0"/>
                      </a:rPr>
                      <a:t>Turkey (0.344)</a:t>
                    </a:r>
                    <a:endParaRPr lang="en-US" dirty="0">
                      <a:latin typeface="Book Antiqua" pitchFamily="18" charset="0"/>
                    </a:endParaRPr>
                  </a:p>
                </c:rich>
              </c:tx>
              <c:spPr/>
              <c:dLblPos val="r"/>
              <c:showLegendKey val="0"/>
              <c:showVal val="1"/>
              <c:showCatName val="0"/>
              <c:showSerName val="0"/>
              <c:showPercent val="0"/>
              <c:showBubbleSize val="0"/>
            </c:dLbl>
            <c:dLbl>
              <c:idx val="83"/>
              <c:delete val="1"/>
            </c:dLbl>
            <c:dLbl>
              <c:idx val="87"/>
              <c:layout>
                <c:manualLayout>
                  <c:x val="-3.1277886686425001E-3"/>
                  <c:y val="0.18040870973184042"/>
                </c:manualLayout>
              </c:layout>
              <c:tx>
                <c:rich>
                  <a:bodyPr rot="-5400000" vert="horz"/>
                  <a:lstStyle/>
                  <a:p>
                    <a:pPr>
                      <a:defRPr sz="1600" b="1" i="1">
                        <a:solidFill>
                          <a:srgbClr val="002060"/>
                        </a:solidFill>
                      </a:defRPr>
                    </a:pPr>
                    <a:r>
                      <a:rPr lang="en-US" sz="1600" b="1" i="1" dirty="0" smtClean="0">
                        <a:solidFill>
                          <a:srgbClr val="002060"/>
                        </a:solidFill>
                      </a:rPr>
                      <a:t>China (0.357)</a:t>
                    </a:r>
                    <a:endParaRPr lang="en-US" sz="1600" b="1" i="1" dirty="0">
                      <a:solidFill>
                        <a:srgbClr val="002060"/>
                      </a:solidFill>
                    </a:endParaRPr>
                  </a:p>
                </c:rich>
              </c:tx>
              <c:spPr/>
              <c:dLblPos val="r"/>
              <c:showLegendKey val="0"/>
              <c:showVal val="1"/>
              <c:showCatName val="0"/>
              <c:showSerName val="0"/>
              <c:showPercent val="0"/>
              <c:showBubbleSize val="0"/>
            </c:dLbl>
            <c:dLbl>
              <c:idx val="88"/>
              <c:layout>
                <c:manualLayout>
                  <c:x val="-3.0081783027692263E-2"/>
                  <c:y val="0.1807168030712637"/>
                </c:manualLayout>
              </c:layout>
              <c:tx>
                <c:rich>
                  <a:bodyPr rot="-5400000" vert="horz"/>
                  <a:lstStyle/>
                  <a:p>
                    <a:pPr>
                      <a:defRPr>
                        <a:latin typeface="Book Antiqua" pitchFamily="18" charset="0"/>
                      </a:defRPr>
                    </a:pPr>
                    <a:r>
                      <a:rPr lang="en-US" sz="1600" dirty="0" smtClean="0">
                        <a:solidFill>
                          <a:srgbClr val="002060"/>
                        </a:solidFill>
                        <a:latin typeface="Book Antiqua" pitchFamily="18" charset="0"/>
                      </a:rPr>
                      <a:t>France (0.375)</a:t>
                    </a:r>
                    <a:endParaRPr lang="en-US" dirty="0">
                      <a:latin typeface="Book Antiqua" pitchFamily="18" charset="0"/>
                    </a:endParaRPr>
                  </a:p>
                </c:rich>
              </c:tx>
              <c:spPr/>
              <c:dLblPos val="r"/>
              <c:showLegendKey val="0"/>
              <c:showVal val="1"/>
              <c:showCatName val="0"/>
              <c:showSerName val="0"/>
              <c:showPercent val="0"/>
              <c:showBubbleSize val="0"/>
            </c:dLbl>
            <c:dLbl>
              <c:idx val="92"/>
              <c:layout>
                <c:manualLayout>
                  <c:x val="-2.9004057792861724E-2"/>
                  <c:y val="0.14900041970645236"/>
                </c:manualLayout>
              </c:layout>
              <c:tx>
                <c:rich>
                  <a:bodyPr rot="-5400000" vert="horz"/>
                  <a:lstStyle/>
                  <a:p>
                    <a:pPr>
                      <a:defRPr>
                        <a:latin typeface="Book Antiqua" pitchFamily="18" charset="0"/>
                      </a:defRPr>
                    </a:pPr>
                    <a:r>
                      <a:rPr lang="en-US" sz="1600" dirty="0" smtClean="0">
                        <a:solidFill>
                          <a:srgbClr val="002060"/>
                        </a:solidFill>
                        <a:latin typeface="Book Antiqua" pitchFamily="18" charset="0"/>
                      </a:rPr>
                      <a:t>Iran (0.391)</a:t>
                    </a:r>
                    <a:endParaRPr lang="en-US" dirty="0">
                      <a:latin typeface="Book Antiqua" pitchFamily="18" charset="0"/>
                    </a:endParaRPr>
                  </a:p>
                </c:rich>
              </c:tx>
              <c:spPr/>
              <c:dLblPos val="r"/>
              <c:showLegendKey val="0"/>
              <c:showVal val="1"/>
              <c:showCatName val="0"/>
              <c:showSerName val="0"/>
              <c:showPercent val="0"/>
              <c:showBubbleSize val="0"/>
            </c:dLbl>
            <c:dLbl>
              <c:idx val="93"/>
              <c:layout>
                <c:manualLayout>
                  <c:x val="-3.0998571843271844E-2"/>
                  <c:y val="0.21994392598353268"/>
                </c:manualLayout>
              </c:layout>
              <c:tx>
                <c:rich>
                  <a:bodyPr rot="-5400000" vert="horz"/>
                  <a:lstStyle/>
                  <a:p>
                    <a:pPr>
                      <a:defRPr>
                        <a:latin typeface="Book Antiqua" pitchFamily="18" charset="0"/>
                      </a:defRPr>
                    </a:pPr>
                    <a:r>
                      <a:rPr lang="en-US" sz="1600" dirty="0" smtClean="0">
                        <a:solidFill>
                          <a:srgbClr val="002060"/>
                        </a:solidFill>
                        <a:latin typeface="Book Antiqua" pitchFamily="18" charset="0"/>
                      </a:rPr>
                      <a:t>Venezuela (0.400)</a:t>
                    </a:r>
                    <a:endParaRPr lang="en-US" dirty="0">
                      <a:latin typeface="Book Antiqua" pitchFamily="18" charset="0"/>
                    </a:endParaRPr>
                  </a:p>
                </c:rich>
              </c:tx>
              <c:spPr/>
              <c:dLblPos val="r"/>
              <c:showLegendKey val="0"/>
              <c:showVal val="1"/>
              <c:showCatName val="0"/>
              <c:showSerName val="0"/>
              <c:showPercent val="0"/>
              <c:showBubbleSize val="0"/>
            </c:dLbl>
            <c:dLbl>
              <c:idx val="94"/>
              <c:layout>
                <c:manualLayout>
                  <c:x val="-2.8151889933376591E-2"/>
                  <c:y val="0.21961654466376163"/>
                </c:manualLayout>
              </c:layout>
              <c:tx>
                <c:rich>
                  <a:bodyPr rot="-5400000" vert="horz"/>
                  <a:lstStyle/>
                  <a:p>
                    <a:pPr>
                      <a:defRPr>
                        <a:latin typeface="Book Antiqua" pitchFamily="18" charset="0"/>
                      </a:defRPr>
                    </a:pPr>
                    <a:r>
                      <a:rPr lang="en-US" sz="1600" dirty="0" smtClean="0">
                        <a:solidFill>
                          <a:srgbClr val="002060"/>
                        </a:solidFill>
                        <a:latin typeface="Book Antiqua" pitchFamily="18" charset="0"/>
                      </a:rPr>
                      <a:t>Argentina (0.465)</a:t>
                    </a:r>
                    <a:endParaRPr lang="en-US" dirty="0">
                      <a:latin typeface="Book Antiqua" pitchFamily="18" charset="0"/>
                    </a:endParaRPr>
                  </a:p>
                </c:rich>
              </c:tx>
              <c:spPr/>
              <c:dLblPos val="r"/>
              <c:showLegendKey val="0"/>
              <c:showVal val="1"/>
              <c:showCatName val="0"/>
              <c:showSerName val="0"/>
              <c:showPercent val="0"/>
              <c:showBubbleSize val="0"/>
            </c:dLbl>
            <c:txPr>
              <a:bodyPr rot="-5400000" vert="horz"/>
              <a:lstStyle/>
              <a:p>
                <a:pPr>
                  <a:defRPr/>
                </a:pPr>
                <a:endParaRPr lang="ru-RU"/>
              </a:p>
            </c:txPr>
            <c:dLblPos val="b"/>
            <c:showLegendKey val="0"/>
            <c:showVal val="0"/>
            <c:showCatName val="0"/>
            <c:showSerName val="0"/>
            <c:showPercent val="0"/>
            <c:showBubbleSize val="0"/>
          </c:dLbls>
          <c:trendline>
            <c:trendlineType val="linear"/>
            <c:dispRSqr val="0"/>
            <c:dispEq val="0"/>
          </c:trendline>
          <c:xVal>
            <c:numRef>
              <c:f>ISSI!$C$3:$C$98</c:f>
              <c:numCache>
                <c:formatCode>0.000</c:formatCode>
                <c:ptCount val="96"/>
                <c:pt idx="0">
                  <c:v>0.11299721491329168</c:v>
                </c:pt>
                <c:pt idx="1">
                  <c:v>0.14541971892557715</c:v>
                </c:pt>
                <c:pt idx="2">
                  <c:v>0.16980955244748747</c:v>
                </c:pt>
                <c:pt idx="3">
                  <c:v>0.17464791494804038</c:v>
                </c:pt>
                <c:pt idx="4">
                  <c:v>0.18263304976181155</c:v>
                </c:pt>
                <c:pt idx="5">
                  <c:v>0.18954437423884235</c:v>
                </c:pt>
                <c:pt idx="6">
                  <c:v>0.19118874881617517</c:v>
                </c:pt>
                <c:pt idx="7">
                  <c:v>0.19555254756249868</c:v>
                </c:pt>
                <c:pt idx="8">
                  <c:v>0.21644325015619614</c:v>
                </c:pt>
                <c:pt idx="9">
                  <c:v>0.21893281326944941</c:v>
                </c:pt>
                <c:pt idx="10">
                  <c:v>0.22627711236232137</c:v>
                </c:pt>
                <c:pt idx="11">
                  <c:v>0.22670800264464808</c:v>
                </c:pt>
                <c:pt idx="12">
                  <c:v>0.22820977867562806</c:v>
                </c:pt>
                <c:pt idx="13">
                  <c:v>0.23145070346368779</c:v>
                </c:pt>
                <c:pt idx="14">
                  <c:v>0.2328244850640353</c:v>
                </c:pt>
                <c:pt idx="15">
                  <c:v>0.23322345134577885</c:v>
                </c:pt>
                <c:pt idx="16">
                  <c:v>0.23431579595978147</c:v>
                </c:pt>
                <c:pt idx="17">
                  <c:v>0.23785415752498368</c:v>
                </c:pt>
                <c:pt idx="18">
                  <c:v>0.23886838611944619</c:v>
                </c:pt>
                <c:pt idx="19">
                  <c:v>0.2402360808374413</c:v>
                </c:pt>
                <c:pt idx="20">
                  <c:v>0.24355051442126927</c:v>
                </c:pt>
                <c:pt idx="21">
                  <c:v>0.24514735887309036</c:v>
                </c:pt>
                <c:pt idx="22">
                  <c:v>0.24548622642342788</c:v>
                </c:pt>
                <c:pt idx="23">
                  <c:v>0.24622911721596152</c:v>
                </c:pt>
                <c:pt idx="24">
                  <c:v>0.24926229986370782</c:v>
                </c:pt>
                <c:pt idx="25">
                  <c:v>0.25284903429539285</c:v>
                </c:pt>
                <c:pt idx="26">
                  <c:v>0.25373176586617729</c:v>
                </c:pt>
                <c:pt idx="27">
                  <c:v>0.25757294649949181</c:v>
                </c:pt>
                <c:pt idx="28">
                  <c:v>0.25913073687844201</c:v>
                </c:pt>
                <c:pt idx="29">
                  <c:v>0.2597491551674071</c:v>
                </c:pt>
                <c:pt idx="30">
                  <c:v>0.2598438255875446</c:v>
                </c:pt>
                <c:pt idx="31">
                  <c:v>0.26400102409036125</c:v>
                </c:pt>
                <c:pt idx="32">
                  <c:v>0.2644936587789703</c:v>
                </c:pt>
                <c:pt idx="33">
                  <c:v>0.26820505975576658</c:v>
                </c:pt>
                <c:pt idx="34">
                  <c:v>0.26829030012722105</c:v>
                </c:pt>
                <c:pt idx="35">
                  <c:v>0.26861276435638176</c:v>
                </c:pt>
                <c:pt idx="36">
                  <c:v>0.27025344500615478</c:v>
                </c:pt>
                <c:pt idx="37">
                  <c:v>0.27089746816484656</c:v>
                </c:pt>
                <c:pt idx="38">
                  <c:v>0.27146357177021385</c:v>
                </c:pt>
                <c:pt idx="39">
                  <c:v>0.27146747750312927</c:v>
                </c:pt>
                <c:pt idx="40">
                  <c:v>0.2723590715832257</c:v>
                </c:pt>
                <c:pt idx="41">
                  <c:v>0.27613967071608342</c:v>
                </c:pt>
                <c:pt idx="42">
                  <c:v>0.27635341369472138</c:v>
                </c:pt>
                <c:pt idx="43">
                  <c:v>0.27752738178442965</c:v>
                </c:pt>
                <c:pt idx="44">
                  <c:v>0.28024401016295053</c:v>
                </c:pt>
                <c:pt idx="45">
                  <c:v>0.28083819694843926</c:v>
                </c:pt>
                <c:pt idx="46">
                  <c:v>0.28144594463989175</c:v>
                </c:pt>
                <c:pt idx="47">
                  <c:v>0.28149543388940934</c:v>
                </c:pt>
                <c:pt idx="48">
                  <c:v>0.28216328933338869</c:v>
                </c:pt>
                <c:pt idx="49">
                  <c:v>0.28456772825787996</c:v>
                </c:pt>
                <c:pt idx="50">
                  <c:v>0.28575457057314479</c:v>
                </c:pt>
                <c:pt idx="51">
                  <c:v>0.286401539422667</c:v>
                </c:pt>
                <c:pt idx="52">
                  <c:v>0.28648057635600438</c:v>
                </c:pt>
                <c:pt idx="53">
                  <c:v>0.28737836614362144</c:v>
                </c:pt>
                <c:pt idx="54">
                  <c:v>0.28743377345983778</c:v>
                </c:pt>
                <c:pt idx="55">
                  <c:v>0.28828716108608377</c:v>
                </c:pt>
                <c:pt idx="56">
                  <c:v>0.29105818942545547</c:v>
                </c:pt>
                <c:pt idx="57">
                  <c:v>0.29573597052497225</c:v>
                </c:pt>
                <c:pt idx="58">
                  <c:v>0.29628957522508809</c:v>
                </c:pt>
                <c:pt idx="59">
                  <c:v>0.29832879271140134</c:v>
                </c:pt>
                <c:pt idx="60">
                  <c:v>0.29911673013313278</c:v>
                </c:pt>
                <c:pt idx="61">
                  <c:v>0.30047364852594216</c:v>
                </c:pt>
                <c:pt idx="62">
                  <c:v>0.30171947928825577</c:v>
                </c:pt>
                <c:pt idx="63">
                  <c:v>0.30490529823531215</c:v>
                </c:pt>
                <c:pt idx="64">
                  <c:v>0.30591046731118909</c:v>
                </c:pt>
                <c:pt idx="65">
                  <c:v>0.30765948813433652</c:v>
                </c:pt>
                <c:pt idx="66">
                  <c:v>0.30768705256485362</c:v>
                </c:pt>
                <c:pt idx="67">
                  <c:v>0.30867112771299759</c:v>
                </c:pt>
                <c:pt idx="68">
                  <c:v>0.31019393186515082</c:v>
                </c:pt>
                <c:pt idx="69">
                  <c:v>0.31187807110748261</c:v>
                </c:pt>
                <c:pt idx="70">
                  <c:v>0.3121569220304109</c:v>
                </c:pt>
                <c:pt idx="71">
                  <c:v>0.31337837153143416</c:v>
                </c:pt>
                <c:pt idx="72">
                  <c:v>0.31668969316385276</c:v>
                </c:pt>
                <c:pt idx="73">
                  <c:v>0.31804300698083998</c:v>
                </c:pt>
                <c:pt idx="74">
                  <c:v>0.31860364670203317</c:v>
                </c:pt>
                <c:pt idx="75">
                  <c:v>0.32326013640258311</c:v>
                </c:pt>
                <c:pt idx="76">
                  <c:v>0.32872370122380246</c:v>
                </c:pt>
                <c:pt idx="77">
                  <c:v>0.32991814141431675</c:v>
                </c:pt>
                <c:pt idx="78">
                  <c:v>0.33322297268004814</c:v>
                </c:pt>
                <c:pt idx="79">
                  <c:v>0.33558751651664454</c:v>
                </c:pt>
                <c:pt idx="80">
                  <c:v>0.34302284358915525</c:v>
                </c:pt>
                <c:pt idx="81">
                  <c:v>0.34372891503519748</c:v>
                </c:pt>
                <c:pt idx="82">
                  <c:v>0.34393912531182103</c:v>
                </c:pt>
                <c:pt idx="83">
                  <c:v>0.3531042486832191</c:v>
                </c:pt>
                <c:pt idx="84">
                  <c:v>0.35415644698029641</c:v>
                </c:pt>
                <c:pt idx="85">
                  <c:v>0.35691913833486499</c:v>
                </c:pt>
                <c:pt idx="86">
                  <c:v>0.35728682925671551</c:v>
                </c:pt>
                <c:pt idx="87">
                  <c:v>0.36687153869646971</c:v>
                </c:pt>
                <c:pt idx="88">
                  <c:v>0.37478130478324534</c:v>
                </c:pt>
                <c:pt idx="89">
                  <c:v>0.3753947661643941</c:v>
                </c:pt>
                <c:pt idx="90">
                  <c:v>0.37997153822870261</c:v>
                </c:pt>
                <c:pt idx="91">
                  <c:v>0.38533520759583134</c:v>
                </c:pt>
                <c:pt idx="92">
                  <c:v>0.3910535105875097</c:v>
                </c:pt>
                <c:pt idx="93">
                  <c:v>0.40023607933337335</c:v>
                </c:pt>
                <c:pt idx="94">
                  <c:v>0.4650205423183883</c:v>
                </c:pt>
                <c:pt idx="95">
                  <c:v>0.28307662088467983</c:v>
                </c:pt>
              </c:numCache>
            </c:numRef>
          </c:xVal>
          <c:yVal>
            <c:numRef>
              <c:f>ISSI!$D$3:$D$98</c:f>
              <c:numCache>
                <c:formatCode>General</c:formatCode>
                <c:ptCount val="96"/>
                <c:pt idx="0">
                  <c:v>0</c:v>
                </c:pt>
                <c:pt idx="1">
                  <c:v>0</c:v>
                </c:pt>
                <c:pt idx="2">
                  <c:v>0</c:v>
                </c:pt>
                <c:pt idx="3">
                  <c:v>0</c:v>
                </c:pt>
                <c:pt idx="4">
                  <c:v>0</c:v>
                </c:pt>
                <c:pt idx="5">
                  <c:v>0</c:v>
                </c:pt>
                <c:pt idx="6">
                  <c:v>0</c:v>
                </c:pt>
                <c:pt idx="7">
                  <c:v>0</c:v>
                </c:pt>
                <c:pt idx="8">
                  <c:v>0</c:v>
                </c:pt>
                <c:pt idx="9">
                  <c:v>0</c:v>
                </c:pt>
                <c:pt idx="10">
                  <c:v>0</c:v>
                </c:pt>
                <c:pt idx="11">
                  <c:v>0</c:v>
                </c:pt>
                <c:pt idx="12">
                  <c:v>0</c:v>
                </c:pt>
                <c:pt idx="13">
                  <c:v>0</c:v>
                </c:pt>
                <c:pt idx="14">
                  <c:v>0</c:v>
                </c:pt>
                <c:pt idx="15">
                  <c:v>0</c:v>
                </c:pt>
                <c:pt idx="16">
                  <c:v>0</c:v>
                </c:pt>
                <c:pt idx="17">
                  <c:v>0</c:v>
                </c:pt>
                <c:pt idx="18">
                  <c:v>0</c:v>
                </c:pt>
                <c:pt idx="19">
                  <c:v>0</c:v>
                </c:pt>
                <c:pt idx="20">
                  <c:v>0</c:v>
                </c:pt>
                <c:pt idx="21">
                  <c:v>0</c:v>
                </c:pt>
                <c:pt idx="22">
                  <c:v>0</c:v>
                </c:pt>
                <c:pt idx="23">
                  <c:v>0</c:v>
                </c:pt>
                <c:pt idx="24">
                  <c:v>0</c:v>
                </c:pt>
                <c:pt idx="25">
                  <c:v>0</c:v>
                </c:pt>
                <c:pt idx="26">
                  <c:v>0</c:v>
                </c:pt>
                <c:pt idx="27">
                  <c:v>0</c:v>
                </c:pt>
                <c:pt idx="28">
                  <c:v>0</c:v>
                </c:pt>
                <c:pt idx="29">
                  <c:v>0</c:v>
                </c:pt>
                <c:pt idx="30">
                  <c:v>0</c:v>
                </c:pt>
                <c:pt idx="31">
                  <c:v>0</c:v>
                </c:pt>
                <c:pt idx="32">
                  <c:v>0</c:v>
                </c:pt>
                <c:pt idx="33">
                  <c:v>0</c:v>
                </c:pt>
                <c:pt idx="34">
                  <c:v>0</c:v>
                </c:pt>
                <c:pt idx="35">
                  <c:v>0</c:v>
                </c:pt>
                <c:pt idx="36">
                  <c:v>0</c:v>
                </c:pt>
                <c:pt idx="37">
                  <c:v>0</c:v>
                </c:pt>
                <c:pt idx="38">
                  <c:v>0</c:v>
                </c:pt>
                <c:pt idx="39">
                  <c:v>0</c:v>
                </c:pt>
                <c:pt idx="40">
                  <c:v>0</c:v>
                </c:pt>
                <c:pt idx="41">
                  <c:v>0</c:v>
                </c:pt>
                <c:pt idx="42">
                  <c:v>0</c:v>
                </c:pt>
                <c:pt idx="43">
                  <c:v>0</c:v>
                </c:pt>
                <c:pt idx="44">
                  <c:v>0</c:v>
                </c:pt>
                <c:pt idx="45">
                  <c:v>0</c:v>
                </c:pt>
                <c:pt idx="46">
                  <c:v>0</c:v>
                </c:pt>
                <c:pt idx="47">
                  <c:v>0</c:v>
                </c:pt>
                <c:pt idx="48">
                  <c:v>0</c:v>
                </c:pt>
                <c:pt idx="49">
                  <c:v>0</c:v>
                </c:pt>
                <c:pt idx="50">
                  <c:v>0</c:v>
                </c:pt>
                <c:pt idx="51">
                  <c:v>0</c:v>
                </c:pt>
                <c:pt idx="52">
                  <c:v>0</c:v>
                </c:pt>
                <c:pt idx="53">
                  <c:v>0</c:v>
                </c:pt>
                <c:pt idx="54">
                  <c:v>0</c:v>
                </c:pt>
                <c:pt idx="55">
                  <c:v>0</c:v>
                </c:pt>
                <c:pt idx="56">
                  <c:v>0</c:v>
                </c:pt>
                <c:pt idx="57">
                  <c:v>0</c:v>
                </c:pt>
                <c:pt idx="58">
                  <c:v>0</c:v>
                </c:pt>
                <c:pt idx="59">
                  <c:v>0</c:v>
                </c:pt>
                <c:pt idx="60">
                  <c:v>0</c:v>
                </c:pt>
                <c:pt idx="61">
                  <c:v>0</c:v>
                </c:pt>
                <c:pt idx="62">
                  <c:v>0</c:v>
                </c:pt>
                <c:pt idx="63">
                  <c:v>0</c:v>
                </c:pt>
                <c:pt idx="64">
                  <c:v>0</c:v>
                </c:pt>
                <c:pt idx="65">
                  <c:v>0</c:v>
                </c:pt>
                <c:pt idx="66">
                  <c:v>0</c:v>
                </c:pt>
                <c:pt idx="67">
                  <c:v>0</c:v>
                </c:pt>
                <c:pt idx="69">
                  <c:v>0</c:v>
                </c:pt>
                <c:pt idx="70">
                  <c:v>0</c:v>
                </c:pt>
                <c:pt idx="71">
                  <c:v>0</c:v>
                </c:pt>
                <c:pt idx="72">
                  <c:v>0</c:v>
                </c:pt>
                <c:pt idx="73">
                  <c:v>0</c:v>
                </c:pt>
                <c:pt idx="74">
                  <c:v>0</c:v>
                </c:pt>
                <c:pt idx="75">
                  <c:v>0</c:v>
                </c:pt>
                <c:pt idx="76">
                  <c:v>0</c:v>
                </c:pt>
                <c:pt idx="77">
                  <c:v>0</c:v>
                </c:pt>
                <c:pt idx="78">
                  <c:v>0</c:v>
                </c:pt>
                <c:pt idx="79">
                  <c:v>0</c:v>
                </c:pt>
                <c:pt idx="80">
                  <c:v>0</c:v>
                </c:pt>
                <c:pt idx="81">
                  <c:v>0</c:v>
                </c:pt>
                <c:pt idx="82">
                  <c:v>0</c:v>
                </c:pt>
                <c:pt idx="83">
                  <c:v>0</c:v>
                </c:pt>
                <c:pt idx="84">
                  <c:v>0</c:v>
                </c:pt>
                <c:pt idx="85">
                  <c:v>0</c:v>
                </c:pt>
                <c:pt idx="86">
                  <c:v>0</c:v>
                </c:pt>
                <c:pt idx="87">
                  <c:v>0</c:v>
                </c:pt>
                <c:pt idx="88">
                  <c:v>0</c:v>
                </c:pt>
                <c:pt idx="89">
                  <c:v>0</c:v>
                </c:pt>
                <c:pt idx="90">
                  <c:v>0</c:v>
                </c:pt>
                <c:pt idx="91">
                  <c:v>0</c:v>
                </c:pt>
                <c:pt idx="92">
                  <c:v>0</c:v>
                </c:pt>
                <c:pt idx="93">
                  <c:v>0</c:v>
                </c:pt>
                <c:pt idx="94">
                  <c:v>0</c:v>
                </c:pt>
              </c:numCache>
            </c:numRef>
          </c:yVal>
          <c:smooth val="0"/>
        </c:ser>
        <c:ser>
          <c:idx val="1"/>
          <c:order val="1"/>
          <c:spPr>
            <a:ln w="28575">
              <a:noFill/>
            </a:ln>
          </c:spPr>
          <c:marker>
            <c:spPr>
              <a:solidFill>
                <a:schemeClr val="bg1"/>
              </a:solidFill>
            </c:spPr>
          </c:marker>
          <c:dPt>
            <c:idx val="68"/>
            <c:marker>
              <c:symbol val="diamond"/>
              <c:size val="9"/>
              <c:spPr>
                <a:solidFill>
                  <a:schemeClr val="bg1"/>
                </a:solidFill>
                <a:ln w="3175">
                  <a:solidFill>
                    <a:srgbClr val="C00000"/>
                  </a:solidFill>
                </a:ln>
              </c:spPr>
            </c:marker>
            <c:bubble3D val="0"/>
          </c:dPt>
          <c:dPt>
            <c:idx val="95"/>
            <c:marker>
              <c:symbol val="square"/>
              <c:size val="8"/>
              <c:spPr>
                <a:solidFill>
                  <a:schemeClr val="bg1"/>
                </a:solidFill>
                <a:ln w="3175">
                  <a:solidFill>
                    <a:srgbClr val="C00000"/>
                  </a:solidFill>
                </a:ln>
              </c:spPr>
            </c:marker>
            <c:bubble3D val="0"/>
          </c:dPt>
          <c:dLbls>
            <c:dLbl>
              <c:idx val="68"/>
              <c:layout>
                <c:manualLayout>
                  <c:x val="-2.8487314133555104E-2"/>
                  <c:y val="0.23660694079258685"/>
                </c:manualLayout>
              </c:layout>
              <c:tx>
                <c:rich>
                  <a:bodyPr rot="-5400000" vert="horz"/>
                  <a:lstStyle/>
                  <a:p>
                    <a:pPr>
                      <a:defRPr sz="1600" b="1" i="1">
                        <a:solidFill>
                          <a:srgbClr val="002060"/>
                        </a:solidFill>
                      </a:defRPr>
                    </a:pPr>
                    <a:r>
                      <a:rPr lang="en-US" sz="1600" b="1" i="1" dirty="0" smtClean="0">
                        <a:solidFill>
                          <a:srgbClr val="002060"/>
                        </a:solidFill>
                      </a:rPr>
                      <a:t>Azerbaijan (0.310)</a:t>
                    </a:r>
                    <a:endParaRPr lang="en-US" b="1" i="1" dirty="0"/>
                  </a:p>
                </c:rich>
              </c:tx>
              <c:spPr/>
              <c:dLblPos val="r"/>
              <c:showLegendKey val="0"/>
              <c:showVal val="1"/>
              <c:showCatName val="0"/>
              <c:showSerName val="0"/>
              <c:showPercent val="0"/>
              <c:showBubbleSize val="0"/>
            </c:dLbl>
            <c:dLbl>
              <c:idx val="95"/>
              <c:layout>
                <c:manualLayout>
                  <c:x val="-8.7874868742182824E-2"/>
                  <c:y val="-0.3742328527282977"/>
                </c:manualLayout>
              </c:layout>
              <c:tx>
                <c:rich>
                  <a:bodyPr/>
                  <a:lstStyle/>
                  <a:p>
                    <a:r>
                      <a:rPr lang="en-US" sz="1600" dirty="0" smtClean="0">
                        <a:solidFill>
                          <a:srgbClr val="002060"/>
                        </a:solidFill>
                      </a:rPr>
                      <a:t>Relative</a:t>
                    </a:r>
                    <a:r>
                      <a:rPr lang="en-US" sz="1600" baseline="0" dirty="0" smtClean="0">
                        <a:solidFill>
                          <a:srgbClr val="002060"/>
                        </a:solidFill>
                      </a:rPr>
                      <a:t> </a:t>
                    </a:r>
                    <a:r>
                      <a:rPr lang="en-US" sz="1600" dirty="0" smtClean="0">
                        <a:solidFill>
                          <a:srgbClr val="002060"/>
                        </a:solidFill>
                      </a:rPr>
                      <a:t>Center (0.283)</a:t>
                    </a:r>
                    <a:endParaRPr lang="en-US" dirty="0"/>
                  </a:p>
                </c:rich>
              </c:tx>
              <c:dLblPos val="r"/>
              <c:showLegendKey val="0"/>
              <c:showVal val="1"/>
              <c:showCatName val="0"/>
              <c:showSerName val="0"/>
              <c:showPercent val="0"/>
              <c:showBubbleSize val="0"/>
            </c:dLbl>
            <c:txPr>
              <a:bodyPr/>
              <a:lstStyle/>
              <a:p>
                <a:pPr>
                  <a:defRPr sz="1600">
                    <a:solidFill>
                      <a:srgbClr val="002060"/>
                    </a:solidFill>
                  </a:defRPr>
                </a:pPr>
                <a:endParaRPr lang="ru-RU"/>
              </a:p>
            </c:txPr>
            <c:dLblPos val="t"/>
            <c:showLegendKey val="0"/>
            <c:showVal val="0"/>
            <c:showCatName val="0"/>
            <c:showSerName val="0"/>
            <c:showPercent val="0"/>
            <c:showBubbleSize val="0"/>
          </c:dLbls>
          <c:xVal>
            <c:numRef>
              <c:f>ISSI!$C$3:$C$98</c:f>
              <c:numCache>
                <c:formatCode>0.000</c:formatCode>
                <c:ptCount val="96"/>
                <c:pt idx="0">
                  <c:v>0.11299721491329168</c:v>
                </c:pt>
                <c:pt idx="1">
                  <c:v>0.14541971892557715</c:v>
                </c:pt>
                <c:pt idx="2">
                  <c:v>0.16980955244748747</c:v>
                </c:pt>
                <c:pt idx="3">
                  <c:v>0.17464791494804038</c:v>
                </c:pt>
                <c:pt idx="4">
                  <c:v>0.18263304976181155</c:v>
                </c:pt>
                <c:pt idx="5">
                  <c:v>0.18954437423884235</c:v>
                </c:pt>
                <c:pt idx="6">
                  <c:v>0.19118874881617517</c:v>
                </c:pt>
                <c:pt idx="7">
                  <c:v>0.19555254756249868</c:v>
                </c:pt>
                <c:pt idx="8">
                  <c:v>0.21644325015619614</c:v>
                </c:pt>
                <c:pt idx="9">
                  <c:v>0.21893281326944941</c:v>
                </c:pt>
                <c:pt idx="10">
                  <c:v>0.22627711236232137</c:v>
                </c:pt>
                <c:pt idx="11">
                  <c:v>0.22670800264464808</c:v>
                </c:pt>
                <c:pt idx="12">
                  <c:v>0.22820977867562806</c:v>
                </c:pt>
                <c:pt idx="13">
                  <c:v>0.23145070346368779</c:v>
                </c:pt>
                <c:pt idx="14">
                  <c:v>0.2328244850640353</c:v>
                </c:pt>
                <c:pt idx="15">
                  <c:v>0.23322345134577885</c:v>
                </c:pt>
                <c:pt idx="16">
                  <c:v>0.23431579595978147</c:v>
                </c:pt>
                <c:pt idx="17">
                  <c:v>0.23785415752498368</c:v>
                </c:pt>
                <c:pt idx="18">
                  <c:v>0.23886838611944619</c:v>
                </c:pt>
                <c:pt idx="19">
                  <c:v>0.2402360808374413</c:v>
                </c:pt>
                <c:pt idx="20">
                  <c:v>0.24355051442126927</c:v>
                </c:pt>
                <c:pt idx="21">
                  <c:v>0.24514735887309036</c:v>
                </c:pt>
                <c:pt idx="22">
                  <c:v>0.24548622642342788</c:v>
                </c:pt>
                <c:pt idx="23">
                  <c:v>0.24622911721596152</c:v>
                </c:pt>
                <c:pt idx="24">
                  <c:v>0.24926229986370782</c:v>
                </c:pt>
                <c:pt idx="25">
                  <c:v>0.25284903429539285</c:v>
                </c:pt>
                <c:pt idx="26">
                  <c:v>0.25373176586617729</c:v>
                </c:pt>
                <c:pt idx="27">
                  <c:v>0.25757294649949181</c:v>
                </c:pt>
                <c:pt idx="28">
                  <c:v>0.25913073687844201</c:v>
                </c:pt>
                <c:pt idx="29">
                  <c:v>0.2597491551674071</c:v>
                </c:pt>
                <c:pt idx="30">
                  <c:v>0.2598438255875446</c:v>
                </c:pt>
                <c:pt idx="31">
                  <c:v>0.26400102409036125</c:v>
                </c:pt>
                <c:pt idx="32">
                  <c:v>0.2644936587789703</c:v>
                </c:pt>
                <c:pt idx="33">
                  <c:v>0.26820505975576658</c:v>
                </c:pt>
                <c:pt idx="34">
                  <c:v>0.26829030012722105</c:v>
                </c:pt>
                <c:pt idx="35">
                  <c:v>0.26861276435638176</c:v>
                </c:pt>
                <c:pt idx="36">
                  <c:v>0.27025344500615478</c:v>
                </c:pt>
                <c:pt idx="37">
                  <c:v>0.27089746816484656</c:v>
                </c:pt>
                <c:pt idx="38">
                  <c:v>0.27146357177021385</c:v>
                </c:pt>
                <c:pt idx="39">
                  <c:v>0.27146747750312927</c:v>
                </c:pt>
                <c:pt idx="40">
                  <c:v>0.2723590715832257</c:v>
                </c:pt>
                <c:pt idx="41">
                  <c:v>0.27613967071608342</c:v>
                </c:pt>
                <c:pt idx="42">
                  <c:v>0.27635341369472138</c:v>
                </c:pt>
                <c:pt idx="43">
                  <c:v>0.27752738178442965</c:v>
                </c:pt>
                <c:pt idx="44">
                  <c:v>0.28024401016295053</c:v>
                </c:pt>
                <c:pt idx="45">
                  <c:v>0.28083819694843926</c:v>
                </c:pt>
                <c:pt idx="46">
                  <c:v>0.28144594463989175</c:v>
                </c:pt>
                <c:pt idx="47">
                  <c:v>0.28149543388940934</c:v>
                </c:pt>
                <c:pt idx="48">
                  <c:v>0.28216328933338869</c:v>
                </c:pt>
                <c:pt idx="49">
                  <c:v>0.28456772825787996</c:v>
                </c:pt>
                <c:pt idx="50">
                  <c:v>0.28575457057314479</c:v>
                </c:pt>
                <c:pt idx="51">
                  <c:v>0.286401539422667</c:v>
                </c:pt>
                <c:pt idx="52">
                  <c:v>0.28648057635600438</c:v>
                </c:pt>
                <c:pt idx="53">
                  <c:v>0.28737836614362144</c:v>
                </c:pt>
                <c:pt idx="54">
                  <c:v>0.28743377345983778</c:v>
                </c:pt>
                <c:pt idx="55">
                  <c:v>0.28828716108608377</c:v>
                </c:pt>
                <c:pt idx="56">
                  <c:v>0.29105818942545547</c:v>
                </c:pt>
                <c:pt idx="57">
                  <c:v>0.29573597052497225</c:v>
                </c:pt>
                <c:pt idx="58">
                  <c:v>0.29628957522508809</c:v>
                </c:pt>
                <c:pt idx="59">
                  <c:v>0.29832879271140134</c:v>
                </c:pt>
                <c:pt idx="60">
                  <c:v>0.29911673013313278</c:v>
                </c:pt>
                <c:pt idx="61">
                  <c:v>0.30047364852594216</c:v>
                </c:pt>
                <c:pt idx="62">
                  <c:v>0.30171947928825577</c:v>
                </c:pt>
                <c:pt idx="63">
                  <c:v>0.30490529823531215</c:v>
                </c:pt>
                <c:pt idx="64">
                  <c:v>0.30591046731118909</c:v>
                </c:pt>
                <c:pt idx="65">
                  <c:v>0.30765948813433652</c:v>
                </c:pt>
                <c:pt idx="66">
                  <c:v>0.30768705256485362</c:v>
                </c:pt>
                <c:pt idx="67">
                  <c:v>0.30867112771299759</c:v>
                </c:pt>
                <c:pt idx="68">
                  <c:v>0.31019393186515082</c:v>
                </c:pt>
                <c:pt idx="69">
                  <c:v>0.31187807110748261</c:v>
                </c:pt>
                <c:pt idx="70">
                  <c:v>0.3121569220304109</c:v>
                </c:pt>
                <c:pt idx="71">
                  <c:v>0.31337837153143416</c:v>
                </c:pt>
                <c:pt idx="72">
                  <c:v>0.31668969316385276</c:v>
                </c:pt>
                <c:pt idx="73">
                  <c:v>0.31804300698083998</c:v>
                </c:pt>
                <c:pt idx="74">
                  <c:v>0.31860364670203317</c:v>
                </c:pt>
                <c:pt idx="75">
                  <c:v>0.32326013640258311</c:v>
                </c:pt>
                <c:pt idx="76">
                  <c:v>0.32872370122380246</c:v>
                </c:pt>
                <c:pt idx="77">
                  <c:v>0.32991814141431675</c:v>
                </c:pt>
                <c:pt idx="78">
                  <c:v>0.33322297268004814</c:v>
                </c:pt>
                <c:pt idx="79">
                  <c:v>0.33558751651664454</c:v>
                </c:pt>
                <c:pt idx="80">
                  <c:v>0.34302284358915525</c:v>
                </c:pt>
                <c:pt idx="81">
                  <c:v>0.34372891503519748</c:v>
                </c:pt>
                <c:pt idx="82">
                  <c:v>0.34393912531182103</c:v>
                </c:pt>
                <c:pt idx="83">
                  <c:v>0.3531042486832191</c:v>
                </c:pt>
                <c:pt idx="84">
                  <c:v>0.35415644698029641</c:v>
                </c:pt>
                <c:pt idx="85">
                  <c:v>0.35691913833486499</c:v>
                </c:pt>
                <c:pt idx="86">
                  <c:v>0.35728682925671551</c:v>
                </c:pt>
                <c:pt idx="87">
                  <c:v>0.36687153869646971</c:v>
                </c:pt>
                <c:pt idx="88">
                  <c:v>0.37478130478324534</c:v>
                </c:pt>
                <c:pt idx="89">
                  <c:v>0.3753947661643941</c:v>
                </c:pt>
                <c:pt idx="90">
                  <c:v>0.37997153822870261</c:v>
                </c:pt>
                <c:pt idx="91">
                  <c:v>0.38533520759583134</c:v>
                </c:pt>
                <c:pt idx="92">
                  <c:v>0.3910535105875097</c:v>
                </c:pt>
                <c:pt idx="93">
                  <c:v>0.40023607933337335</c:v>
                </c:pt>
                <c:pt idx="94">
                  <c:v>0.4650205423183883</c:v>
                </c:pt>
                <c:pt idx="95">
                  <c:v>0.28307662088467983</c:v>
                </c:pt>
              </c:numCache>
            </c:numRef>
          </c:xVal>
          <c:yVal>
            <c:numRef>
              <c:f>ISSI!$E$3:$E$98</c:f>
              <c:numCache>
                <c:formatCode>General</c:formatCode>
                <c:ptCount val="96"/>
                <c:pt idx="68">
                  <c:v>0</c:v>
                </c:pt>
                <c:pt idx="95">
                  <c:v>0</c:v>
                </c:pt>
              </c:numCache>
            </c:numRef>
          </c:yVal>
          <c:smooth val="0"/>
        </c:ser>
        <c:dLbls>
          <c:showLegendKey val="0"/>
          <c:showVal val="0"/>
          <c:showCatName val="0"/>
          <c:showSerName val="0"/>
          <c:showPercent val="0"/>
          <c:showBubbleSize val="0"/>
        </c:dLbls>
        <c:axId val="70521920"/>
        <c:axId val="70522496"/>
      </c:scatterChart>
      <c:valAx>
        <c:axId val="70521920"/>
        <c:scaling>
          <c:orientation val="maxMin"/>
          <c:max val="0.5"/>
          <c:min val="0.1"/>
        </c:scaling>
        <c:delete val="0"/>
        <c:axPos val="b"/>
        <c:majorGridlines/>
        <c:numFmt formatCode="0.000" sourceLinked="1"/>
        <c:majorTickMark val="out"/>
        <c:minorTickMark val="none"/>
        <c:tickLblPos val="high"/>
        <c:txPr>
          <a:bodyPr/>
          <a:lstStyle/>
          <a:p>
            <a:pPr>
              <a:defRPr sz="1600"/>
            </a:pPr>
            <a:endParaRPr lang="ru-RU"/>
          </a:p>
        </c:txPr>
        <c:crossAx val="70522496"/>
        <c:crosses val="autoZero"/>
        <c:crossBetween val="midCat"/>
      </c:valAx>
      <c:valAx>
        <c:axId val="70522496"/>
        <c:scaling>
          <c:orientation val="minMax"/>
        </c:scaling>
        <c:delete val="1"/>
        <c:axPos val="r"/>
        <c:numFmt formatCode="General" sourceLinked="1"/>
        <c:majorTickMark val="out"/>
        <c:minorTickMark val="none"/>
        <c:tickLblPos val="nextTo"/>
        <c:crossAx val="70521920"/>
        <c:crosses val="autoZero"/>
        <c:crossBetween val="midCat"/>
      </c:valAx>
    </c:plotArea>
    <c:plotVisOnly val="1"/>
    <c:dispBlanksAs val="gap"/>
    <c:showDLblsOverMax val="0"/>
  </c:chart>
  <c:spPr>
    <a:ln>
      <a:noFill/>
    </a:ln>
  </c:spPr>
  <c:txPr>
    <a:bodyPr/>
    <a:lstStyle/>
    <a:p>
      <a:pPr>
        <a:defRPr sz="800">
          <a:latin typeface="Book Antiqua" pitchFamily="18" charset="0"/>
          <a:cs typeface="Arial" pitchFamily="34" charset="0"/>
        </a:defRPr>
      </a:pPr>
      <a:endParaRPr lang="ru-RU"/>
    </a:p>
  </c:txPr>
  <c:externalData r:id="rId1">
    <c:autoUpdate val="0"/>
  </c:externalData>
  <c:userShapes r:id="rId2"/>
</c:chartSpace>
</file>

<file path=ppt/charts/chart2.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2977559055118107"/>
          <c:y val="3.6787151908870198E-2"/>
          <c:w val="0.82543285214348217"/>
          <c:h val="0.75834003896635982"/>
        </c:manualLayout>
      </c:layout>
      <c:scatterChart>
        <c:scatterStyle val="lineMarker"/>
        <c:varyColors val="0"/>
        <c:ser>
          <c:idx val="0"/>
          <c:order val="0"/>
          <c:tx>
            <c:strRef>
              <c:f>'[ISSI_Cumulative growth (Autosaved) - Eng_Scatter.xlsx]CumGrowth vs ISSI'!$D$1</c:f>
              <c:strCache>
                <c:ptCount val="1"/>
                <c:pt idx="0">
                  <c:v>GDP p/c &lt; 35 000. Int. doll.</c:v>
                </c:pt>
              </c:strCache>
            </c:strRef>
          </c:tx>
          <c:spPr>
            <a:ln w="28575">
              <a:noFill/>
            </a:ln>
          </c:spPr>
          <c:marker>
            <c:symbol val="circle"/>
            <c:size val="7"/>
            <c:spPr>
              <a:solidFill>
                <a:srgbClr val="00B050"/>
              </a:solidFill>
              <a:ln w="6350">
                <a:solidFill>
                  <a:srgbClr val="002060"/>
                </a:solidFill>
              </a:ln>
            </c:spPr>
          </c:marker>
          <c:dPt>
            <c:idx val="6"/>
            <c:marker>
              <c:symbol val="square"/>
              <c:size val="9"/>
              <c:spPr>
                <a:solidFill>
                  <a:schemeClr val="bg1"/>
                </a:solidFill>
                <a:ln w="15875">
                  <a:solidFill>
                    <a:srgbClr val="C00000"/>
                  </a:solidFill>
                </a:ln>
              </c:spPr>
            </c:marker>
            <c:bubble3D val="0"/>
          </c:dPt>
          <c:dLbls>
            <c:dLbl>
              <c:idx val="6"/>
              <c:layout>
                <c:manualLayout>
                  <c:x val="5.4645386966500842E-2"/>
                  <c:y val="0.14537566773858543"/>
                </c:manualLayout>
              </c:layout>
              <c:tx>
                <c:rich>
                  <a:bodyPr/>
                  <a:lstStyle/>
                  <a:p>
                    <a:pPr>
                      <a:defRPr sz="1400" b="1" i="1">
                        <a:solidFill>
                          <a:schemeClr val="tx1"/>
                        </a:solidFill>
                      </a:defRPr>
                    </a:pPr>
                    <a:r>
                      <a:rPr lang="en-US" sz="1400" b="1" i="1">
                        <a:solidFill>
                          <a:schemeClr val="tx1"/>
                        </a:solidFill>
                      </a:rPr>
                      <a:t>Azerbaijan</a:t>
                    </a:r>
                    <a:endParaRPr lang="az-Latn-AZ" b="1" i="1"/>
                  </a:p>
                </c:rich>
              </c:tx>
              <c:spPr/>
              <c:showLegendKey val="0"/>
              <c:showVal val="1"/>
              <c:showCatName val="0"/>
              <c:showSerName val="0"/>
              <c:showPercent val="0"/>
              <c:showBubbleSize val="0"/>
            </c:dLbl>
            <c:dLbl>
              <c:idx val="14"/>
              <c:layout>
                <c:manualLayout>
                  <c:x val="-6.5379483814523187E-2"/>
                  <c:y val="2.7683293975255967E-2"/>
                </c:manualLayout>
              </c:layout>
              <c:tx>
                <c:rich>
                  <a:bodyPr/>
                  <a:lstStyle/>
                  <a:p>
                    <a:r>
                      <a:rPr lang="en-US" sz="1400">
                        <a:solidFill>
                          <a:schemeClr val="tx1"/>
                        </a:solidFill>
                      </a:rPr>
                      <a:t>Brazil</a:t>
                    </a:r>
                    <a:endParaRPr lang="en-US"/>
                  </a:p>
                </c:rich>
              </c:tx>
              <c:showLegendKey val="0"/>
              <c:showVal val="1"/>
              <c:showCatName val="0"/>
              <c:showSerName val="0"/>
              <c:showPercent val="0"/>
              <c:showBubbleSize val="0"/>
            </c:dLbl>
            <c:dLbl>
              <c:idx val="18"/>
              <c:layout>
                <c:manualLayout>
                  <c:x val="-9.6793961701107257E-3"/>
                  <c:y val="1.1557023425993882E-2"/>
                </c:manualLayout>
              </c:layout>
              <c:tx>
                <c:rich>
                  <a:bodyPr/>
                  <a:lstStyle/>
                  <a:p>
                    <a:pPr>
                      <a:defRPr sz="1400" b="1" i="1">
                        <a:solidFill>
                          <a:schemeClr val="tx1"/>
                        </a:solidFill>
                      </a:defRPr>
                    </a:pPr>
                    <a:r>
                      <a:rPr lang="en-US" sz="1400" b="1" i="1">
                        <a:solidFill>
                          <a:schemeClr val="tx1"/>
                        </a:solidFill>
                      </a:rPr>
                      <a:t>China</a:t>
                    </a:r>
                    <a:endParaRPr lang="en-US" b="1" i="1"/>
                  </a:p>
                </c:rich>
              </c:tx>
              <c:spPr/>
              <c:showLegendKey val="0"/>
              <c:showVal val="1"/>
              <c:showCatName val="0"/>
              <c:showSerName val="0"/>
              <c:showPercent val="0"/>
              <c:showBubbleSize val="0"/>
            </c:dLbl>
            <c:dLbl>
              <c:idx val="24"/>
              <c:layout>
                <c:manualLayout>
                  <c:x val="-4.4628753477996561E-3"/>
                  <c:y val="-6.2391862456413674E-3"/>
                </c:manualLayout>
              </c:layout>
              <c:tx>
                <c:rich>
                  <a:bodyPr/>
                  <a:lstStyle/>
                  <a:p>
                    <a:r>
                      <a:rPr lang="en-US" sz="1400">
                        <a:solidFill>
                          <a:schemeClr val="tx1"/>
                        </a:solidFill>
                      </a:rPr>
                      <a:t>Philippines</a:t>
                    </a:r>
                    <a:endParaRPr lang="en-US"/>
                  </a:p>
                </c:rich>
              </c:tx>
              <c:showLegendKey val="0"/>
              <c:showVal val="1"/>
              <c:showCatName val="0"/>
              <c:showSerName val="0"/>
              <c:showPercent val="0"/>
              <c:showBubbleSize val="0"/>
            </c:dLbl>
            <c:dLbl>
              <c:idx val="28"/>
              <c:layout>
                <c:manualLayout>
                  <c:x val="-3.9024390243902439E-2"/>
                  <c:y val="-3.0418246903020616E-2"/>
                </c:manualLayout>
              </c:layout>
              <c:tx>
                <c:rich>
                  <a:bodyPr/>
                  <a:lstStyle/>
                  <a:p>
                    <a:r>
                      <a:rPr lang="en-US" sz="1400">
                        <a:solidFill>
                          <a:schemeClr val="tx1"/>
                        </a:solidFill>
                      </a:rPr>
                      <a:t>India</a:t>
                    </a:r>
                    <a:endParaRPr lang="en-US"/>
                  </a:p>
                </c:rich>
              </c:tx>
              <c:showLegendKey val="0"/>
              <c:showVal val="1"/>
              <c:showCatName val="0"/>
              <c:showSerName val="0"/>
              <c:showPercent val="0"/>
              <c:showBubbleSize val="0"/>
            </c:dLbl>
            <c:dLbl>
              <c:idx val="31"/>
              <c:layout>
                <c:manualLayout>
                  <c:x val="-6.8145791067651729E-2"/>
                  <c:y val="-2.7038438751779571E-2"/>
                </c:manualLayout>
              </c:layout>
              <c:tx>
                <c:rich>
                  <a:bodyPr/>
                  <a:lstStyle/>
                  <a:p>
                    <a:r>
                      <a:rPr lang="en-US" sz="1400">
                        <a:solidFill>
                          <a:schemeClr val="tx1"/>
                        </a:solidFill>
                      </a:rPr>
                      <a:t>Iran</a:t>
                    </a:r>
                    <a:endParaRPr lang="en-US"/>
                  </a:p>
                </c:rich>
              </c:tx>
              <c:showLegendKey val="0"/>
              <c:showVal val="1"/>
              <c:showCatName val="0"/>
              <c:showSerName val="0"/>
              <c:showPercent val="0"/>
              <c:showBubbleSize val="0"/>
            </c:dLbl>
            <c:dLbl>
              <c:idx val="39"/>
              <c:layout>
                <c:manualLayout>
                  <c:x val="-3.0864954089795345E-2"/>
                  <c:y val="-4.3416886012098629E-2"/>
                </c:manualLayout>
              </c:layout>
              <c:tx>
                <c:rich>
                  <a:bodyPr/>
                  <a:lstStyle/>
                  <a:p>
                    <a:r>
                      <a:rPr lang="az-Latn-AZ" sz="1400">
                        <a:solidFill>
                          <a:schemeClr val="tx1"/>
                        </a:solidFill>
                      </a:rPr>
                      <a:t>Kamboca</a:t>
                    </a:r>
                    <a:endParaRPr lang="en-US"/>
                  </a:p>
                </c:rich>
              </c:tx>
              <c:showLegendKey val="0"/>
              <c:showVal val="1"/>
              <c:showCatName val="0"/>
              <c:showSerName val="0"/>
              <c:showPercent val="0"/>
              <c:showBubbleSize val="0"/>
            </c:dLbl>
            <c:dLbl>
              <c:idx val="81"/>
              <c:layout>
                <c:manualLayout>
                  <c:x val="-0.11726207907853675"/>
                  <c:y val="-6.499305856449345E-3"/>
                </c:manualLayout>
              </c:layout>
              <c:tx>
                <c:rich>
                  <a:bodyPr/>
                  <a:lstStyle/>
                  <a:p>
                    <a:r>
                      <a:rPr lang="az-Latn-AZ" sz="1400">
                        <a:solidFill>
                          <a:schemeClr val="tx1"/>
                        </a:solidFill>
                      </a:rPr>
                      <a:t>Ta</a:t>
                    </a:r>
                    <a:r>
                      <a:rPr lang="en-US" sz="1400">
                        <a:solidFill>
                          <a:schemeClr val="tx1"/>
                        </a:solidFill>
                      </a:rPr>
                      <a:t>j</a:t>
                    </a:r>
                    <a:r>
                      <a:rPr lang="az-Latn-AZ" sz="1400">
                        <a:solidFill>
                          <a:schemeClr val="tx1"/>
                        </a:solidFill>
                      </a:rPr>
                      <a:t>ikistan</a:t>
                    </a:r>
                    <a:endParaRPr lang="en-US"/>
                  </a:p>
                </c:rich>
              </c:tx>
              <c:showLegendKey val="0"/>
              <c:showVal val="1"/>
              <c:showCatName val="0"/>
              <c:showSerName val="0"/>
              <c:showPercent val="0"/>
              <c:showBubbleSize val="0"/>
            </c:dLbl>
            <c:dLbl>
              <c:idx val="86"/>
              <c:layout>
                <c:manualLayout>
                  <c:x val="-3.5772357723577237E-2"/>
                  <c:y val="3.0417980776625952E-2"/>
                </c:manualLayout>
              </c:layout>
              <c:tx>
                <c:rich>
                  <a:bodyPr/>
                  <a:lstStyle/>
                  <a:p>
                    <a:r>
                      <a:rPr lang="en-US" sz="1400">
                        <a:solidFill>
                          <a:schemeClr val="tx1"/>
                        </a:solidFill>
                      </a:rPr>
                      <a:t>Ukraine</a:t>
                    </a:r>
                    <a:endParaRPr lang="en-US"/>
                  </a:p>
                </c:rich>
              </c:tx>
              <c:showLegendKey val="0"/>
              <c:showVal val="1"/>
              <c:showCatName val="0"/>
              <c:showSerName val="0"/>
              <c:showPercent val="0"/>
              <c:showBubbleSize val="0"/>
            </c:dLbl>
            <c:dLbl>
              <c:idx val="89"/>
              <c:layout>
                <c:manualLayout>
                  <c:x val="-2.9268292682926859E-2"/>
                  <c:y val="4.0557662537360817E-2"/>
                </c:manualLayout>
              </c:layout>
              <c:tx>
                <c:rich>
                  <a:bodyPr/>
                  <a:lstStyle/>
                  <a:p>
                    <a:r>
                      <a:rPr lang="az-Latn-AZ" sz="1400">
                        <a:solidFill>
                          <a:schemeClr val="tx1"/>
                        </a:solidFill>
                      </a:rPr>
                      <a:t>Venesuela</a:t>
                    </a:r>
                    <a:endParaRPr lang="en-US"/>
                  </a:p>
                </c:rich>
              </c:tx>
              <c:showLegendKey val="0"/>
              <c:showVal val="1"/>
              <c:showCatName val="0"/>
              <c:showSerName val="0"/>
              <c:showPercent val="0"/>
              <c:showBubbleSize val="0"/>
            </c:dLbl>
            <c:dLbl>
              <c:idx val="94"/>
              <c:layout>
                <c:manualLayout>
                  <c:x val="-5.7317147856517932E-2"/>
                  <c:y val="3.0411932850668635E-2"/>
                </c:manualLayout>
              </c:layout>
              <c:tx>
                <c:rich>
                  <a:bodyPr/>
                  <a:lstStyle/>
                  <a:p>
                    <a:r>
                      <a:rPr lang="en-US" sz="1400">
                        <a:solidFill>
                          <a:schemeClr val="tx1"/>
                        </a:solidFill>
                      </a:rPr>
                      <a:t>Greece</a:t>
                    </a:r>
                    <a:endParaRPr lang="en-US"/>
                  </a:p>
                </c:rich>
              </c:tx>
              <c:showLegendKey val="0"/>
              <c:showVal val="1"/>
              <c:showCatName val="0"/>
              <c:showSerName val="0"/>
              <c:showPercent val="0"/>
              <c:showBubbleSize val="0"/>
            </c:dLbl>
            <c:txPr>
              <a:bodyPr/>
              <a:lstStyle/>
              <a:p>
                <a:pPr>
                  <a:defRPr sz="1400">
                    <a:solidFill>
                      <a:schemeClr val="tx1"/>
                    </a:solidFill>
                  </a:defRPr>
                </a:pPr>
                <a:endParaRPr lang="ru-RU"/>
              </a:p>
            </c:txPr>
            <c:showLegendKey val="0"/>
            <c:showVal val="0"/>
            <c:showCatName val="0"/>
            <c:showSerName val="0"/>
            <c:showPercent val="0"/>
            <c:showBubbleSize val="0"/>
          </c:dLbls>
          <c:trendline>
            <c:spPr>
              <a:ln w="6350">
                <a:solidFill>
                  <a:schemeClr val="tx1"/>
                </a:solidFill>
                <a:prstDash val="solid"/>
              </a:ln>
            </c:spPr>
            <c:trendlineType val="log"/>
            <c:dispRSqr val="1"/>
            <c:dispEq val="0"/>
            <c:trendlineLbl>
              <c:layout>
                <c:manualLayout>
                  <c:x val="8.8805118110236225E-2"/>
                  <c:y val="-4.5503877931657256E-2"/>
                </c:manualLayout>
              </c:layout>
              <c:numFmt formatCode="General" sourceLinked="0"/>
              <c:txPr>
                <a:bodyPr/>
                <a:lstStyle/>
                <a:p>
                  <a:pPr>
                    <a:defRPr>
                      <a:solidFill>
                        <a:schemeClr val="tx1"/>
                      </a:solidFill>
                    </a:defRPr>
                  </a:pPr>
                  <a:endParaRPr lang="ru-RU"/>
                </a:p>
              </c:txPr>
            </c:trendlineLbl>
          </c:trendline>
          <c:xVal>
            <c:numRef>
              <c:f>'[ISSI_Cumulative growth (Autosaved) - Eng_Scatter.xlsx]CumGrowth vs ISSI'!$C$3:$C$97</c:f>
              <c:numCache>
                <c:formatCode>0.000</c:formatCode>
                <c:ptCount val="95"/>
                <c:pt idx="0">
                  <c:v>0.22820977867562806</c:v>
                </c:pt>
                <c:pt idx="1">
                  <c:v>0.30765948813433652</c:v>
                </c:pt>
                <c:pt idx="2">
                  <c:v>0.30768705256485362</c:v>
                </c:pt>
                <c:pt idx="3">
                  <c:v>0.4650205423183883</c:v>
                </c:pt>
                <c:pt idx="4">
                  <c:v>0.29832879271140134</c:v>
                </c:pt>
                <c:pt idx="5">
                  <c:v>0.27089746816484656</c:v>
                </c:pt>
                <c:pt idx="6">
                  <c:v>0.31019393186515082</c:v>
                </c:pt>
                <c:pt idx="7">
                  <c:v>0.26400102409036125</c:v>
                </c:pt>
                <c:pt idx="8">
                  <c:v>0.14541971892557715</c:v>
                </c:pt>
                <c:pt idx="9">
                  <c:v>0.19118874881617517</c:v>
                </c:pt>
                <c:pt idx="10">
                  <c:v>0.36687153869646971</c:v>
                </c:pt>
                <c:pt idx="11">
                  <c:v>0.2644936587789703</c:v>
                </c:pt>
                <c:pt idx="12">
                  <c:v>0.24514735887309036</c:v>
                </c:pt>
                <c:pt idx="13">
                  <c:v>0.33558751651664454</c:v>
                </c:pt>
                <c:pt idx="14">
                  <c:v>0.38533520759583134</c:v>
                </c:pt>
                <c:pt idx="15">
                  <c:v>0.25284903429539285</c:v>
                </c:pt>
                <c:pt idx="16">
                  <c:v>0.29105818942545547</c:v>
                </c:pt>
                <c:pt idx="17">
                  <c:v>0.2597491551674071</c:v>
                </c:pt>
                <c:pt idx="18">
                  <c:v>0.35691913833486499</c:v>
                </c:pt>
                <c:pt idx="19">
                  <c:v>0.19555254756249868</c:v>
                </c:pt>
                <c:pt idx="20">
                  <c:v>0.27752738178442965</c:v>
                </c:pt>
                <c:pt idx="21">
                  <c:v>0.37478130478324534</c:v>
                </c:pt>
                <c:pt idx="22">
                  <c:v>0.23785415752498368</c:v>
                </c:pt>
                <c:pt idx="23">
                  <c:v>0.26829030012722105</c:v>
                </c:pt>
                <c:pt idx="24">
                  <c:v>0.24548622642342788</c:v>
                </c:pt>
                <c:pt idx="25">
                  <c:v>0.24355051442126927</c:v>
                </c:pt>
                <c:pt idx="26">
                  <c:v>0.3753947661643941</c:v>
                </c:pt>
                <c:pt idx="27">
                  <c:v>0.16980955244748747</c:v>
                </c:pt>
                <c:pt idx="28">
                  <c:v>0.3531042486832191</c:v>
                </c:pt>
                <c:pt idx="29">
                  <c:v>0.34393912531182103</c:v>
                </c:pt>
                <c:pt idx="30">
                  <c:v>0.28024401016295053</c:v>
                </c:pt>
                <c:pt idx="31">
                  <c:v>0.3910535105875097</c:v>
                </c:pt>
                <c:pt idx="32">
                  <c:v>0.21644325015619614</c:v>
                </c:pt>
                <c:pt idx="33">
                  <c:v>0.18954437423884235</c:v>
                </c:pt>
                <c:pt idx="34">
                  <c:v>0.30591046731118909</c:v>
                </c:pt>
                <c:pt idx="35">
                  <c:v>0.25373176586617729</c:v>
                </c:pt>
                <c:pt idx="36">
                  <c:v>0.25913073687844201</c:v>
                </c:pt>
                <c:pt idx="37">
                  <c:v>0.17464791494804038</c:v>
                </c:pt>
                <c:pt idx="38">
                  <c:v>0.27146747750312927</c:v>
                </c:pt>
                <c:pt idx="39">
                  <c:v>0.24926229986370782</c:v>
                </c:pt>
                <c:pt idx="40">
                  <c:v>0.2402360808374413</c:v>
                </c:pt>
                <c:pt idx="41">
                  <c:v>0.29911673013313278</c:v>
                </c:pt>
                <c:pt idx="42">
                  <c:v>0.23145070346368779</c:v>
                </c:pt>
                <c:pt idx="43">
                  <c:v>0.35728682925671551</c:v>
                </c:pt>
                <c:pt idx="44">
                  <c:v>0.27146357177021385</c:v>
                </c:pt>
                <c:pt idx="45">
                  <c:v>0.2598438255875446</c:v>
                </c:pt>
                <c:pt idx="46">
                  <c:v>0.2723590715832257</c:v>
                </c:pt>
                <c:pt idx="47">
                  <c:v>0.28083819694843926</c:v>
                </c:pt>
                <c:pt idx="48">
                  <c:v>0.28828716108608377</c:v>
                </c:pt>
                <c:pt idx="49">
                  <c:v>0.2328244850640353</c:v>
                </c:pt>
                <c:pt idx="50">
                  <c:v>0.30490529823531215</c:v>
                </c:pt>
                <c:pt idx="51">
                  <c:v>0.26820505975576658</c:v>
                </c:pt>
                <c:pt idx="52">
                  <c:v>0.35415644698029641</c:v>
                </c:pt>
                <c:pt idx="53">
                  <c:v>0.25757294649949181</c:v>
                </c:pt>
                <c:pt idx="54">
                  <c:v>0.28149543388940934</c:v>
                </c:pt>
                <c:pt idx="55">
                  <c:v>0.27025344500615478</c:v>
                </c:pt>
                <c:pt idx="56">
                  <c:v>0.27635341369472138</c:v>
                </c:pt>
                <c:pt idx="57">
                  <c:v>0.29573597052497225</c:v>
                </c:pt>
                <c:pt idx="58">
                  <c:v>0.31668969316385276</c:v>
                </c:pt>
                <c:pt idx="59">
                  <c:v>0.28456772825787996</c:v>
                </c:pt>
                <c:pt idx="60">
                  <c:v>0.286401539422667</c:v>
                </c:pt>
                <c:pt idx="61">
                  <c:v>0.28737836614362144</c:v>
                </c:pt>
                <c:pt idx="62">
                  <c:v>0.26861276435638176</c:v>
                </c:pt>
                <c:pt idx="63">
                  <c:v>0.23886838611944619</c:v>
                </c:pt>
                <c:pt idx="64">
                  <c:v>0.33322297268004814</c:v>
                </c:pt>
                <c:pt idx="65">
                  <c:v>0.21893281326944941</c:v>
                </c:pt>
                <c:pt idx="66">
                  <c:v>0.28575457057314479</c:v>
                </c:pt>
                <c:pt idx="67">
                  <c:v>0.31337837153143416</c:v>
                </c:pt>
                <c:pt idx="68">
                  <c:v>0.30171947928825577</c:v>
                </c:pt>
                <c:pt idx="69">
                  <c:v>0.31804300698083998</c:v>
                </c:pt>
                <c:pt idx="70">
                  <c:v>0.23322345134577885</c:v>
                </c:pt>
                <c:pt idx="71">
                  <c:v>0.18263304976181155</c:v>
                </c:pt>
                <c:pt idx="72">
                  <c:v>0.28216328933338869</c:v>
                </c:pt>
                <c:pt idx="73">
                  <c:v>0.27613967071608342</c:v>
                </c:pt>
                <c:pt idx="74">
                  <c:v>0.29628957522508809</c:v>
                </c:pt>
                <c:pt idx="75">
                  <c:v>0.32872370122380246</c:v>
                </c:pt>
                <c:pt idx="76">
                  <c:v>0.28144594463989175</c:v>
                </c:pt>
                <c:pt idx="77">
                  <c:v>0.11299721491329168</c:v>
                </c:pt>
                <c:pt idx="78">
                  <c:v>0.31860364670203317</c:v>
                </c:pt>
                <c:pt idx="79">
                  <c:v>0.3121569220304109</c:v>
                </c:pt>
                <c:pt idx="80">
                  <c:v>0.32991814141431675</c:v>
                </c:pt>
                <c:pt idx="81">
                  <c:v>0.37997153822870261</c:v>
                </c:pt>
                <c:pt idx="82">
                  <c:v>0.22670800264464808</c:v>
                </c:pt>
                <c:pt idx="83">
                  <c:v>0.23431579595978147</c:v>
                </c:pt>
                <c:pt idx="84">
                  <c:v>0.31187807110748261</c:v>
                </c:pt>
                <c:pt idx="85">
                  <c:v>0.34372891503519748</c:v>
                </c:pt>
                <c:pt idx="86">
                  <c:v>0.30867112771299759</c:v>
                </c:pt>
                <c:pt idx="87">
                  <c:v>0.22627711236232137</c:v>
                </c:pt>
                <c:pt idx="88">
                  <c:v>0.28648057635600438</c:v>
                </c:pt>
                <c:pt idx="90">
                  <c:v>0.32326013640258311</c:v>
                </c:pt>
                <c:pt idx="91">
                  <c:v>0.30047364852594216</c:v>
                </c:pt>
                <c:pt idx="92">
                  <c:v>0.28743377345983778</c:v>
                </c:pt>
                <c:pt idx="93">
                  <c:v>0.24622911721596152</c:v>
                </c:pt>
                <c:pt idx="94">
                  <c:v>0.34302284358915525</c:v>
                </c:pt>
              </c:numCache>
            </c:numRef>
          </c:xVal>
          <c:yVal>
            <c:numRef>
              <c:f>'[ISSI_Cumulative growth (Autosaved) - Eng_Scatter.xlsx]CumGrowth vs ISSI'!$D$3:$D$97</c:f>
              <c:numCache>
                <c:formatCode>0.0</c:formatCode>
                <c:ptCount val="95"/>
                <c:pt idx="1">
                  <c:v>12.78828631919437</c:v>
                </c:pt>
                <c:pt idx="3">
                  <c:v>3.1050934579335205</c:v>
                </c:pt>
                <c:pt idx="6">
                  <c:v>6.6921988208004137</c:v>
                </c:pt>
                <c:pt idx="7">
                  <c:v>38.913537400762209</c:v>
                </c:pt>
                <c:pt idx="12">
                  <c:v>14.256835852006034</c:v>
                </c:pt>
                <c:pt idx="13">
                  <c:v>13.411323677003722</c:v>
                </c:pt>
                <c:pt idx="14">
                  <c:v>-2.4327272652136429</c:v>
                </c:pt>
                <c:pt idx="15">
                  <c:v>7.5461558784624998</c:v>
                </c:pt>
                <c:pt idx="16">
                  <c:v>15.08359273239806</c:v>
                </c:pt>
                <c:pt idx="17">
                  <c:v>11.55246045793676</c:v>
                </c:pt>
                <c:pt idx="18">
                  <c:v>40.894919940122406</c:v>
                </c:pt>
                <c:pt idx="20">
                  <c:v>34.674588663473827</c:v>
                </c:pt>
                <c:pt idx="21">
                  <c:v>10.244759598599899</c:v>
                </c:pt>
                <c:pt idx="22">
                  <c:v>19.082450303795312</c:v>
                </c:pt>
                <c:pt idx="23">
                  <c:v>15.974454021153008</c:v>
                </c:pt>
                <c:pt idx="24">
                  <c:v>37.438005676653205</c:v>
                </c:pt>
                <c:pt idx="27">
                  <c:v>19.983650900090851</c:v>
                </c:pt>
                <c:pt idx="28">
                  <c:v>43.056904205875895</c:v>
                </c:pt>
                <c:pt idx="29">
                  <c:v>28.284299439957891</c:v>
                </c:pt>
                <c:pt idx="30">
                  <c:v>13.070079644721972</c:v>
                </c:pt>
                <c:pt idx="31">
                  <c:v>18.173663832121051</c:v>
                </c:pt>
                <c:pt idx="39">
                  <c:v>40.77417908566116</c:v>
                </c:pt>
                <c:pt idx="41">
                  <c:v>30.935921403808806</c:v>
                </c:pt>
                <c:pt idx="43">
                  <c:v>16.657253090256745</c:v>
                </c:pt>
                <c:pt idx="46">
                  <c:v>14.7348042985262</c:v>
                </c:pt>
                <c:pt idx="47">
                  <c:v>16.530458904893749</c:v>
                </c:pt>
                <c:pt idx="48">
                  <c:v>7.261144268363168</c:v>
                </c:pt>
                <c:pt idx="50">
                  <c:v>17.34471476459251</c:v>
                </c:pt>
                <c:pt idx="51">
                  <c:v>14.20234351283554</c:v>
                </c:pt>
                <c:pt idx="52">
                  <c:v>21.758327339230448</c:v>
                </c:pt>
                <c:pt idx="53">
                  <c:v>28.728059102680419</c:v>
                </c:pt>
                <c:pt idx="55">
                  <c:v>13.059511803907938</c:v>
                </c:pt>
                <c:pt idx="56">
                  <c:v>18.109386438802417</c:v>
                </c:pt>
                <c:pt idx="57">
                  <c:v>20.626887787019825</c:v>
                </c:pt>
                <c:pt idx="58">
                  <c:v>24.729148019485649</c:v>
                </c:pt>
                <c:pt idx="59">
                  <c:v>31.374420399059716</c:v>
                </c:pt>
                <c:pt idx="60">
                  <c:v>17.473290970960349</c:v>
                </c:pt>
                <c:pt idx="62">
                  <c:v>14.069121087304765</c:v>
                </c:pt>
                <c:pt idx="65">
                  <c:v>31.289622988635557</c:v>
                </c:pt>
                <c:pt idx="66">
                  <c:v>19.325653544480275</c:v>
                </c:pt>
                <c:pt idx="67">
                  <c:v>17.497629149715536</c:v>
                </c:pt>
                <c:pt idx="68">
                  <c:v>6.420223100013402</c:v>
                </c:pt>
                <c:pt idx="69">
                  <c:v>26.951809277564138</c:v>
                </c:pt>
                <c:pt idx="70">
                  <c:v>17.640261666224006</c:v>
                </c:pt>
                <c:pt idx="72">
                  <c:v>30.974214713910015</c:v>
                </c:pt>
                <c:pt idx="73">
                  <c:v>24.675520923650467</c:v>
                </c:pt>
                <c:pt idx="74">
                  <c:v>1.9007458328268427</c:v>
                </c:pt>
                <c:pt idx="75">
                  <c:v>8.6795047029830812</c:v>
                </c:pt>
                <c:pt idx="78">
                  <c:v>15.602181041788185</c:v>
                </c:pt>
                <c:pt idx="79">
                  <c:v>12.564048730933109</c:v>
                </c:pt>
                <c:pt idx="80">
                  <c:v>22.992797514105035</c:v>
                </c:pt>
                <c:pt idx="81">
                  <c:v>39.072653833651998</c:v>
                </c:pt>
                <c:pt idx="82">
                  <c:v>14.984457385554279</c:v>
                </c:pt>
                <c:pt idx="84">
                  <c:v>10.46025314210857</c:v>
                </c:pt>
                <c:pt idx="85">
                  <c:v>34.187998024992055</c:v>
                </c:pt>
                <c:pt idx="86">
                  <c:v>-11.470463003986026</c:v>
                </c:pt>
                <c:pt idx="87">
                  <c:v>24.277814507353739</c:v>
                </c:pt>
                <c:pt idx="88">
                  <c:v>13.190058989994284</c:v>
                </c:pt>
                <c:pt idx="90">
                  <c:v>35.219721919258092</c:v>
                </c:pt>
                <c:pt idx="91">
                  <c:v>8.4863824466241624</c:v>
                </c:pt>
                <c:pt idx="94">
                  <c:v>-1.680518087192354</c:v>
                </c:pt>
              </c:numCache>
            </c:numRef>
          </c:yVal>
          <c:smooth val="0"/>
        </c:ser>
        <c:ser>
          <c:idx val="1"/>
          <c:order val="1"/>
          <c:tx>
            <c:strRef>
              <c:f>'[ISSI_Cumulative growth (Autosaved) - Eng_Scatter.xlsx]CumGrowth vs ISSI'!$E$1</c:f>
              <c:strCache>
                <c:ptCount val="1"/>
                <c:pt idx="0">
                  <c:v>GDP p/c &gt; 35 000. Int. doll. </c:v>
                </c:pt>
              </c:strCache>
            </c:strRef>
          </c:tx>
          <c:spPr>
            <a:ln w="28575">
              <a:noFill/>
            </a:ln>
          </c:spPr>
          <c:marker>
            <c:symbol val="square"/>
            <c:size val="6"/>
            <c:spPr>
              <a:solidFill>
                <a:srgbClr val="FF0000"/>
              </a:solidFill>
              <a:ln w="6350">
                <a:solidFill>
                  <a:srgbClr val="002060"/>
                </a:solidFill>
              </a:ln>
            </c:spPr>
          </c:marker>
          <c:dLbls>
            <c:dLbl>
              <c:idx val="9"/>
              <c:layout>
                <c:manualLayout>
                  <c:x val="-0.63612588163198502"/>
                  <c:y val="0.21294757030107064"/>
                </c:manualLayout>
              </c:layout>
              <c:tx>
                <c:rich>
                  <a:bodyPr/>
                  <a:lstStyle/>
                  <a:p>
                    <a:r>
                      <a:rPr lang="en-US" sz="1400">
                        <a:solidFill>
                          <a:schemeClr val="tx1"/>
                        </a:solidFill>
                      </a:rPr>
                      <a:t>Argentina</a:t>
                    </a:r>
                    <a:endParaRPr lang="en-US"/>
                  </a:p>
                </c:rich>
              </c:tx>
              <c:showLegendKey val="0"/>
              <c:showVal val="1"/>
              <c:showCatName val="0"/>
              <c:showSerName val="0"/>
              <c:showPercent val="0"/>
              <c:showBubbleSize val="0"/>
            </c:dLbl>
            <c:dLbl>
              <c:idx val="19"/>
              <c:layout>
                <c:manualLayout>
                  <c:x val="-6.0730883858664826E-2"/>
                  <c:y val="3.0157909060808546E-2"/>
                </c:manualLayout>
              </c:layout>
              <c:tx>
                <c:rich>
                  <a:bodyPr/>
                  <a:lstStyle/>
                  <a:p>
                    <a:r>
                      <a:rPr lang="en-US" sz="1400">
                        <a:solidFill>
                          <a:schemeClr val="tx1"/>
                        </a:solidFill>
                      </a:rPr>
                      <a:t>Denmark</a:t>
                    </a:r>
                    <a:endParaRPr lang="en-US"/>
                  </a:p>
                </c:rich>
              </c:tx>
              <c:showLegendKey val="0"/>
              <c:showVal val="1"/>
              <c:showCatName val="0"/>
              <c:showSerName val="0"/>
              <c:showPercent val="0"/>
              <c:showBubbleSize val="0"/>
            </c:dLbl>
            <c:dLbl>
              <c:idx val="32"/>
              <c:layout>
                <c:manualLayout>
                  <c:x val="-2.7671730301496251E-4"/>
                  <c:y val="0"/>
                </c:manualLayout>
              </c:layout>
              <c:tx>
                <c:rich>
                  <a:bodyPr/>
                  <a:lstStyle/>
                  <a:p>
                    <a:r>
                      <a:rPr lang="en-US" sz="1400">
                        <a:solidFill>
                          <a:schemeClr val="tx1"/>
                        </a:solidFill>
                      </a:rPr>
                      <a:t>Ireland</a:t>
                    </a:r>
                    <a:endParaRPr lang="en-US"/>
                  </a:p>
                </c:rich>
              </c:tx>
              <c:showLegendKey val="0"/>
              <c:showVal val="1"/>
              <c:showCatName val="0"/>
              <c:showSerName val="0"/>
              <c:showPercent val="0"/>
              <c:showBubbleSize val="0"/>
            </c:dLbl>
            <c:dLbl>
              <c:idx val="37"/>
              <c:layout>
                <c:manualLayout>
                  <c:x val="-2.9337616678656482E-3"/>
                  <c:y val="1.1193985857746202E-2"/>
                </c:manualLayout>
              </c:layout>
              <c:tx>
                <c:rich>
                  <a:bodyPr/>
                  <a:lstStyle/>
                  <a:p>
                    <a:r>
                      <a:rPr lang="en-US" sz="1400">
                        <a:solidFill>
                          <a:schemeClr val="tx1"/>
                        </a:solidFill>
                      </a:rPr>
                      <a:t>Switzerland</a:t>
                    </a:r>
                    <a:endParaRPr lang="en-US"/>
                  </a:p>
                </c:rich>
              </c:tx>
              <c:showLegendKey val="0"/>
              <c:showVal val="1"/>
              <c:showCatName val="0"/>
              <c:showSerName val="0"/>
              <c:showPercent val="0"/>
              <c:showBubbleSize val="0"/>
            </c:dLbl>
            <c:dLbl>
              <c:idx val="38"/>
              <c:layout>
                <c:manualLayout>
                  <c:x val="-3.3765462363796357E-2"/>
                  <c:y val="3.0678639537591337E-2"/>
                </c:manualLayout>
              </c:layout>
              <c:tx>
                <c:rich>
                  <a:bodyPr/>
                  <a:lstStyle/>
                  <a:p>
                    <a:r>
                      <a:rPr lang="en-US" sz="1400">
                        <a:solidFill>
                          <a:schemeClr val="tx1"/>
                        </a:solidFill>
                      </a:rPr>
                      <a:t>Italy</a:t>
                    </a:r>
                    <a:endParaRPr lang="en-US"/>
                  </a:p>
                </c:rich>
              </c:tx>
              <c:showLegendKey val="0"/>
              <c:showVal val="1"/>
              <c:showCatName val="0"/>
              <c:showSerName val="0"/>
              <c:showPercent val="0"/>
              <c:showBubbleSize val="0"/>
            </c:dLbl>
            <c:dLbl>
              <c:idx val="42"/>
              <c:layout>
                <c:manualLayout>
                  <c:x val="-1.4707632500136392E-2"/>
                  <c:y val="2.6517708274996783E-2"/>
                </c:manualLayout>
              </c:layout>
              <c:tx>
                <c:rich>
                  <a:bodyPr/>
                  <a:lstStyle/>
                  <a:p>
                    <a:r>
                      <a:rPr lang="en-US" sz="1400">
                        <a:solidFill>
                          <a:schemeClr val="tx1"/>
                        </a:solidFill>
                      </a:rPr>
                      <a:t>Cyprus</a:t>
                    </a:r>
                    <a:endParaRPr lang="en-US"/>
                  </a:p>
                </c:rich>
              </c:tx>
              <c:showLegendKey val="0"/>
              <c:showVal val="1"/>
              <c:showCatName val="0"/>
              <c:showSerName val="0"/>
              <c:showPercent val="0"/>
              <c:showBubbleSize val="0"/>
            </c:dLbl>
            <c:dLbl>
              <c:idx val="54"/>
              <c:layout>
                <c:manualLayout>
                  <c:x val="-3.7325116821392369E-2"/>
                  <c:y val="-3.6657214917257895E-2"/>
                </c:manualLayout>
              </c:layout>
              <c:tx>
                <c:rich>
                  <a:bodyPr/>
                  <a:lstStyle/>
                  <a:p>
                    <a:r>
                      <a:rPr lang="az-Latn-AZ" sz="1400">
                        <a:solidFill>
                          <a:schemeClr val="tx1"/>
                        </a:solidFill>
                      </a:rPr>
                      <a:t>Malta</a:t>
                    </a:r>
                    <a:endParaRPr lang="en-US"/>
                  </a:p>
                </c:rich>
              </c:tx>
              <c:showLegendKey val="0"/>
              <c:showVal val="1"/>
              <c:showCatName val="0"/>
              <c:showSerName val="0"/>
              <c:showPercent val="0"/>
              <c:showBubbleSize val="0"/>
            </c:dLbl>
            <c:dLbl>
              <c:idx val="77"/>
              <c:layout>
                <c:manualLayout>
                  <c:x val="0"/>
                  <c:y val="3.6127887475056519E-2"/>
                </c:manualLayout>
              </c:layout>
              <c:tx>
                <c:rich>
                  <a:bodyPr/>
                  <a:lstStyle/>
                  <a:p>
                    <a:r>
                      <a:rPr lang="en-US" sz="1400">
                        <a:solidFill>
                          <a:schemeClr val="tx1"/>
                        </a:solidFill>
                      </a:rPr>
                      <a:t>Singapore</a:t>
                    </a:r>
                    <a:endParaRPr lang="en-US"/>
                  </a:p>
                </c:rich>
              </c:tx>
              <c:showLegendKey val="0"/>
              <c:showVal val="1"/>
              <c:showCatName val="0"/>
              <c:showSerName val="0"/>
              <c:showPercent val="0"/>
              <c:showBubbleSize val="0"/>
            </c:dLbl>
            <c:txPr>
              <a:bodyPr/>
              <a:lstStyle/>
              <a:p>
                <a:pPr>
                  <a:defRPr sz="1400">
                    <a:solidFill>
                      <a:schemeClr val="tx1"/>
                    </a:solidFill>
                  </a:defRPr>
                </a:pPr>
                <a:endParaRPr lang="ru-RU"/>
              </a:p>
            </c:txPr>
            <c:showLegendKey val="0"/>
            <c:showVal val="0"/>
            <c:showCatName val="0"/>
            <c:showSerName val="0"/>
            <c:showPercent val="0"/>
            <c:showBubbleSize val="0"/>
          </c:dLbls>
          <c:trendline>
            <c:spPr>
              <a:ln w="6350">
                <a:solidFill>
                  <a:schemeClr val="tx1"/>
                </a:solidFill>
                <a:prstDash val="dash"/>
              </a:ln>
            </c:spPr>
            <c:trendlineType val="log"/>
            <c:dispRSqr val="1"/>
            <c:dispEq val="0"/>
            <c:trendlineLbl>
              <c:layout>
                <c:manualLayout>
                  <c:x val="8.3249562554680662E-2"/>
                  <c:y val="-2.6052611590753727E-2"/>
                </c:manualLayout>
              </c:layout>
              <c:numFmt formatCode="General" sourceLinked="0"/>
              <c:txPr>
                <a:bodyPr/>
                <a:lstStyle/>
                <a:p>
                  <a:pPr>
                    <a:defRPr>
                      <a:solidFill>
                        <a:schemeClr val="tx1"/>
                      </a:solidFill>
                    </a:defRPr>
                  </a:pPr>
                  <a:endParaRPr lang="ru-RU"/>
                </a:p>
              </c:txPr>
            </c:trendlineLbl>
          </c:trendline>
          <c:xVal>
            <c:numRef>
              <c:f>'[ISSI_Cumulative growth (Autosaved) - Eng_Scatter.xlsx]CumGrowth vs ISSI'!$C$3:$C$97</c:f>
              <c:numCache>
                <c:formatCode>0.000</c:formatCode>
                <c:ptCount val="95"/>
                <c:pt idx="0">
                  <c:v>0.22820977867562806</c:v>
                </c:pt>
                <c:pt idx="1">
                  <c:v>0.30765948813433652</c:v>
                </c:pt>
                <c:pt idx="2">
                  <c:v>0.30768705256485362</c:v>
                </c:pt>
                <c:pt idx="3">
                  <c:v>0.4650205423183883</c:v>
                </c:pt>
                <c:pt idx="4">
                  <c:v>0.29832879271140134</c:v>
                </c:pt>
                <c:pt idx="5">
                  <c:v>0.27089746816484656</c:v>
                </c:pt>
                <c:pt idx="6">
                  <c:v>0.31019393186515082</c:v>
                </c:pt>
                <c:pt idx="7">
                  <c:v>0.26400102409036125</c:v>
                </c:pt>
                <c:pt idx="8">
                  <c:v>0.14541971892557715</c:v>
                </c:pt>
                <c:pt idx="9">
                  <c:v>0.19118874881617517</c:v>
                </c:pt>
                <c:pt idx="10">
                  <c:v>0.36687153869646971</c:v>
                </c:pt>
                <c:pt idx="11">
                  <c:v>0.2644936587789703</c:v>
                </c:pt>
                <c:pt idx="12">
                  <c:v>0.24514735887309036</c:v>
                </c:pt>
                <c:pt idx="13">
                  <c:v>0.33558751651664454</c:v>
                </c:pt>
                <c:pt idx="14">
                  <c:v>0.38533520759583134</c:v>
                </c:pt>
                <c:pt idx="15">
                  <c:v>0.25284903429539285</c:v>
                </c:pt>
                <c:pt idx="16">
                  <c:v>0.29105818942545547</c:v>
                </c:pt>
                <c:pt idx="17">
                  <c:v>0.2597491551674071</c:v>
                </c:pt>
                <c:pt idx="18">
                  <c:v>0.35691913833486499</c:v>
                </c:pt>
                <c:pt idx="19">
                  <c:v>0.19555254756249868</c:v>
                </c:pt>
                <c:pt idx="20">
                  <c:v>0.27752738178442965</c:v>
                </c:pt>
                <c:pt idx="21">
                  <c:v>0.37478130478324534</c:v>
                </c:pt>
                <c:pt idx="22">
                  <c:v>0.23785415752498368</c:v>
                </c:pt>
                <c:pt idx="23">
                  <c:v>0.26829030012722105</c:v>
                </c:pt>
                <c:pt idx="24">
                  <c:v>0.24548622642342788</c:v>
                </c:pt>
                <c:pt idx="25">
                  <c:v>0.24355051442126927</c:v>
                </c:pt>
                <c:pt idx="26">
                  <c:v>0.3753947661643941</c:v>
                </c:pt>
                <c:pt idx="27">
                  <c:v>0.16980955244748747</c:v>
                </c:pt>
                <c:pt idx="28">
                  <c:v>0.3531042486832191</c:v>
                </c:pt>
                <c:pt idx="29">
                  <c:v>0.34393912531182103</c:v>
                </c:pt>
                <c:pt idx="30">
                  <c:v>0.28024401016295053</c:v>
                </c:pt>
                <c:pt idx="31">
                  <c:v>0.3910535105875097</c:v>
                </c:pt>
                <c:pt idx="32">
                  <c:v>0.21644325015619614</c:v>
                </c:pt>
                <c:pt idx="33">
                  <c:v>0.18954437423884235</c:v>
                </c:pt>
                <c:pt idx="34">
                  <c:v>0.30591046731118909</c:v>
                </c:pt>
                <c:pt idx="35">
                  <c:v>0.25373176586617729</c:v>
                </c:pt>
                <c:pt idx="36">
                  <c:v>0.25913073687844201</c:v>
                </c:pt>
                <c:pt idx="37">
                  <c:v>0.17464791494804038</c:v>
                </c:pt>
                <c:pt idx="38">
                  <c:v>0.27146747750312927</c:v>
                </c:pt>
                <c:pt idx="39">
                  <c:v>0.24926229986370782</c:v>
                </c:pt>
                <c:pt idx="40">
                  <c:v>0.2402360808374413</c:v>
                </c:pt>
                <c:pt idx="41">
                  <c:v>0.29911673013313278</c:v>
                </c:pt>
                <c:pt idx="42">
                  <c:v>0.23145070346368779</c:v>
                </c:pt>
                <c:pt idx="43">
                  <c:v>0.35728682925671551</c:v>
                </c:pt>
                <c:pt idx="44">
                  <c:v>0.27146357177021385</c:v>
                </c:pt>
                <c:pt idx="45">
                  <c:v>0.2598438255875446</c:v>
                </c:pt>
                <c:pt idx="46">
                  <c:v>0.2723590715832257</c:v>
                </c:pt>
                <c:pt idx="47">
                  <c:v>0.28083819694843926</c:v>
                </c:pt>
                <c:pt idx="48">
                  <c:v>0.28828716108608377</c:v>
                </c:pt>
                <c:pt idx="49">
                  <c:v>0.2328244850640353</c:v>
                </c:pt>
                <c:pt idx="50">
                  <c:v>0.30490529823531215</c:v>
                </c:pt>
                <c:pt idx="51">
                  <c:v>0.26820505975576658</c:v>
                </c:pt>
                <c:pt idx="52">
                  <c:v>0.35415644698029641</c:v>
                </c:pt>
                <c:pt idx="53">
                  <c:v>0.25757294649949181</c:v>
                </c:pt>
                <c:pt idx="54">
                  <c:v>0.28149543388940934</c:v>
                </c:pt>
                <c:pt idx="55">
                  <c:v>0.27025344500615478</c:v>
                </c:pt>
                <c:pt idx="56">
                  <c:v>0.27635341369472138</c:v>
                </c:pt>
                <c:pt idx="57">
                  <c:v>0.29573597052497225</c:v>
                </c:pt>
                <c:pt idx="58">
                  <c:v>0.31668969316385276</c:v>
                </c:pt>
                <c:pt idx="59">
                  <c:v>0.28456772825787996</c:v>
                </c:pt>
                <c:pt idx="60">
                  <c:v>0.286401539422667</c:v>
                </c:pt>
                <c:pt idx="61">
                  <c:v>0.28737836614362144</c:v>
                </c:pt>
                <c:pt idx="62">
                  <c:v>0.26861276435638176</c:v>
                </c:pt>
                <c:pt idx="63">
                  <c:v>0.23886838611944619</c:v>
                </c:pt>
                <c:pt idx="64">
                  <c:v>0.33322297268004814</c:v>
                </c:pt>
                <c:pt idx="65">
                  <c:v>0.21893281326944941</c:v>
                </c:pt>
                <c:pt idx="66">
                  <c:v>0.28575457057314479</c:v>
                </c:pt>
                <c:pt idx="67">
                  <c:v>0.31337837153143416</c:v>
                </c:pt>
                <c:pt idx="68">
                  <c:v>0.30171947928825577</c:v>
                </c:pt>
                <c:pt idx="69">
                  <c:v>0.31804300698083998</c:v>
                </c:pt>
                <c:pt idx="70">
                  <c:v>0.23322345134577885</c:v>
                </c:pt>
                <c:pt idx="71">
                  <c:v>0.18263304976181155</c:v>
                </c:pt>
                <c:pt idx="72">
                  <c:v>0.28216328933338869</c:v>
                </c:pt>
                <c:pt idx="73">
                  <c:v>0.27613967071608342</c:v>
                </c:pt>
                <c:pt idx="74">
                  <c:v>0.29628957522508809</c:v>
                </c:pt>
                <c:pt idx="75">
                  <c:v>0.32872370122380246</c:v>
                </c:pt>
                <c:pt idx="76">
                  <c:v>0.28144594463989175</c:v>
                </c:pt>
                <c:pt idx="77">
                  <c:v>0.11299721491329168</c:v>
                </c:pt>
                <c:pt idx="78">
                  <c:v>0.31860364670203317</c:v>
                </c:pt>
                <c:pt idx="79">
                  <c:v>0.3121569220304109</c:v>
                </c:pt>
                <c:pt idx="80">
                  <c:v>0.32991814141431675</c:v>
                </c:pt>
                <c:pt idx="81">
                  <c:v>0.37997153822870261</c:v>
                </c:pt>
                <c:pt idx="82">
                  <c:v>0.22670800264464808</c:v>
                </c:pt>
                <c:pt idx="83">
                  <c:v>0.23431579595978147</c:v>
                </c:pt>
                <c:pt idx="84">
                  <c:v>0.31187807110748261</c:v>
                </c:pt>
                <c:pt idx="85">
                  <c:v>0.34372891503519748</c:v>
                </c:pt>
                <c:pt idx="86">
                  <c:v>0.30867112771299759</c:v>
                </c:pt>
                <c:pt idx="87">
                  <c:v>0.22627711236232137</c:v>
                </c:pt>
                <c:pt idx="88">
                  <c:v>0.28648057635600438</c:v>
                </c:pt>
                <c:pt idx="90">
                  <c:v>0.32326013640258311</c:v>
                </c:pt>
                <c:pt idx="91">
                  <c:v>0.30047364852594216</c:v>
                </c:pt>
                <c:pt idx="92">
                  <c:v>0.28743377345983778</c:v>
                </c:pt>
                <c:pt idx="93">
                  <c:v>0.24622911721596152</c:v>
                </c:pt>
                <c:pt idx="94">
                  <c:v>0.34302284358915525</c:v>
                </c:pt>
              </c:numCache>
            </c:numRef>
          </c:xVal>
          <c:yVal>
            <c:numRef>
              <c:f>'[ISSI_Cumulative growth (Autosaved) - Eng_Scatter.xlsx]CumGrowth vs ISSI'!$E$3:$E$97</c:f>
              <c:numCache>
                <c:formatCode>General</c:formatCode>
                <c:ptCount val="95"/>
                <c:pt idx="0" formatCode="0.0">
                  <c:v>11.444410846603631</c:v>
                </c:pt>
                <c:pt idx="2" formatCode="0.0">
                  <c:v>9.1849717009706069</c:v>
                </c:pt>
                <c:pt idx="4" formatCode="0.0">
                  <c:v>13.030276601883699</c:v>
                </c:pt>
                <c:pt idx="5" formatCode="0.0">
                  <c:v>6.566406934983732</c:v>
                </c:pt>
                <c:pt idx="8" formatCode="0.0">
                  <c:v>19.609846272324802</c:v>
                </c:pt>
                <c:pt idx="9" formatCode="0.0">
                  <c:v>21.535642406745552</c:v>
                </c:pt>
                <c:pt idx="10" formatCode="0.0">
                  <c:v>6.5104229658104344</c:v>
                </c:pt>
                <c:pt idx="11" formatCode="0.0">
                  <c:v>11.440804789384401</c:v>
                </c:pt>
                <c:pt idx="19" formatCode="0.0">
                  <c:v>9.9220374965193798</c:v>
                </c:pt>
                <c:pt idx="25" formatCode="0.0">
                  <c:v>4.0232518957766956</c:v>
                </c:pt>
                <c:pt idx="26" formatCode="0.0">
                  <c:v>6.1144844326193919</c:v>
                </c:pt>
                <c:pt idx="32" formatCode="0.0">
                  <c:v>54.940727936401373</c:v>
                </c:pt>
                <c:pt idx="33" formatCode="0.0">
                  <c:v>24.19706801427732</c:v>
                </c:pt>
                <c:pt idx="34" formatCode="0.0">
                  <c:v>9.7385148388380145</c:v>
                </c:pt>
                <c:pt idx="35" formatCode="0.0">
                  <c:v>19.612676755470162</c:v>
                </c:pt>
                <c:pt idx="36" formatCode="0.0">
                  <c:v>13.759249917014742</c:v>
                </c:pt>
                <c:pt idx="37" formatCode="0.0">
                  <c:v>9.2128646744935878</c:v>
                </c:pt>
                <c:pt idx="38" formatCode="0.0">
                  <c:v>2.007643177351909</c:v>
                </c:pt>
                <c:pt idx="40" formatCode="0.0">
                  <c:v>10.356903410191734</c:v>
                </c:pt>
                <c:pt idx="42" formatCode="0.0">
                  <c:v>3.790330687433368</c:v>
                </c:pt>
                <c:pt idx="44" formatCode="0.0">
                  <c:v>15.947810334446928</c:v>
                </c:pt>
                <c:pt idx="45" formatCode="0.0">
                  <c:v>1.5868308401414026</c:v>
                </c:pt>
                <c:pt idx="49" formatCode="0.0">
                  <c:v>16.82875042243974</c:v>
                </c:pt>
                <c:pt idx="54" formatCode="0.0">
                  <c:v>41.541518825548593</c:v>
                </c:pt>
                <c:pt idx="61" formatCode="0.0">
                  <c:v>8.5704291659179432</c:v>
                </c:pt>
                <c:pt idx="63" formatCode="0.0">
                  <c:v>8.4217446074726183</c:v>
                </c:pt>
                <c:pt idx="64" formatCode="0.0">
                  <c:v>16.031887736120098</c:v>
                </c:pt>
                <c:pt idx="71" formatCode="0.0">
                  <c:v>16.749855062379268</c:v>
                </c:pt>
                <c:pt idx="76" formatCode="0.0">
                  <c:v>11.836989516288071</c:v>
                </c:pt>
                <c:pt idx="77" formatCode="0.0">
                  <c:v>19.720618547165884</c:v>
                </c:pt>
                <c:pt idx="83" formatCode="0.0">
                  <c:v>12.138407011088944</c:v>
                </c:pt>
                <c:pt idx="92" formatCode="0.0">
                  <c:v>6.277059679899736</c:v>
                </c:pt>
                <c:pt idx="93" formatCode="0.0">
                  <c:v>17.126765207939968</c:v>
                </c:pt>
              </c:numCache>
            </c:numRef>
          </c:yVal>
          <c:smooth val="0"/>
        </c:ser>
        <c:dLbls>
          <c:showLegendKey val="0"/>
          <c:showVal val="0"/>
          <c:showCatName val="0"/>
          <c:showSerName val="0"/>
          <c:showPercent val="0"/>
          <c:showBubbleSize val="0"/>
        </c:dLbls>
        <c:axId val="92144768"/>
        <c:axId val="92145344"/>
      </c:scatterChart>
      <c:valAx>
        <c:axId val="92144768"/>
        <c:scaling>
          <c:orientation val="maxMin"/>
          <c:min val="0.1"/>
        </c:scaling>
        <c:delete val="0"/>
        <c:axPos val="b"/>
        <c:majorGridlines>
          <c:spPr>
            <a:ln w="12700">
              <a:solidFill>
                <a:schemeClr val="bg2">
                  <a:lumMod val="50000"/>
                </a:schemeClr>
              </a:solidFill>
              <a:prstDash val="sysDot"/>
            </a:ln>
          </c:spPr>
        </c:majorGridlines>
        <c:minorGridlines>
          <c:spPr>
            <a:ln w="6350">
              <a:solidFill>
                <a:schemeClr val="bg2">
                  <a:lumMod val="90000"/>
                </a:schemeClr>
              </a:solidFill>
            </a:ln>
          </c:spPr>
        </c:minorGridlines>
        <c:title>
          <c:tx>
            <c:rich>
              <a:bodyPr/>
              <a:lstStyle/>
              <a:p>
                <a:pPr>
                  <a:defRPr>
                    <a:solidFill>
                      <a:schemeClr val="tx1"/>
                    </a:solidFill>
                  </a:defRPr>
                </a:pPr>
                <a:r>
                  <a:rPr lang="en-US">
                    <a:solidFill>
                      <a:schemeClr val="tx1"/>
                    </a:solidFill>
                  </a:rPr>
                  <a:t>Index of Leftness (Rightness) of Economy</a:t>
                </a:r>
              </a:p>
            </c:rich>
          </c:tx>
          <c:layout>
            <c:manualLayout>
              <c:xMode val="edge"/>
              <c:yMode val="edge"/>
              <c:x val="0.49911701662292213"/>
              <c:y val="0.87436938566449052"/>
            </c:manualLayout>
          </c:layout>
          <c:overlay val="0"/>
        </c:title>
        <c:numFmt formatCode="0.000" sourceLinked="1"/>
        <c:majorTickMark val="out"/>
        <c:minorTickMark val="none"/>
        <c:tickLblPos val="low"/>
        <c:crossAx val="92145344"/>
        <c:crosses val="autoZero"/>
        <c:crossBetween val="midCat"/>
      </c:valAx>
      <c:valAx>
        <c:axId val="92145344"/>
        <c:scaling>
          <c:orientation val="minMax"/>
        </c:scaling>
        <c:delete val="0"/>
        <c:axPos val="r"/>
        <c:majorGridlines>
          <c:spPr>
            <a:ln w="12700">
              <a:solidFill>
                <a:schemeClr val="bg2">
                  <a:lumMod val="50000"/>
                </a:schemeClr>
              </a:solidFill>
              <a:prstDash val="sysDot"/>
            </a:ln>
          </c:spPr>
        </c:majorGridlines>
        <c:title>
          <c:tx>
            <c:rich>
              <a:bodyPr rot="-5400000" vert="horz"/>
              <a:lstStyle/>
              <a:p>
                <a:pPr>
                  <a:defRPr>
                    <a:solidFill>
                      <a:schemeClr val="tx1"/>
                    </a:solidFill>
                  </a:defRPr>
                </a:pPr>
                <a:r>
                  <a:rPr lang="en-US">
                    <a:solidFill>
                      <a:schemeClr val="tx1"/>
                    </a:solidFill>
                  </a:rPr>
                  <a:t>Cumulative Growth of Real GDP</a:t>
                </a:r>
                <a:br>
                  <a:rPr lang="en-US">
                    <a:solidFill>
                      <a:schemeClr val="tx1"/>
                    </a:solidFill>
                  </a:rPr>
                </a:br>
                <a:r>
                  <a:rPr lang="en-US">
                    <a:solidFill>
                      <a:schemeClr val="tx1"/>
                    </a:solidFill>
                  </a:rPr>
                  <a:t>(%, IMF Statistics)</a:t>
                </a:r>
              </a:p>
            </c:rich>
          </c:tx>
          <c:layout>
            <c:manualLayout>
              <c:xMode val="edge"/>
              <c:yMode val="edge"/>
              <c:x val="2.4306649168853891E-3"/>
              <c:y val="0.17942579526206712"/>
            </c:manualLayout>
          </c:layout>
          <c:overlay val="0"/>
        </c:title>
        <c:numFmt formatCode="0.0" sourceLinked="1"/>
        <c:majorTickMark val="out"/>
        <c:minorTickMark val="none"/>
        <c:tickLblPos val="high"/>
        <c:txPr>
          <a:bodyPr/>
          <a:lstStyle/>
          <a:p>
            <a:pPr>
              <a:defRPr>
                <a:solidFill>
                  <a:schemeClr val="tx1"/>
                </a:solidFill>
              </a:defRPr>
            </a:pPr>
            <a:endParaRPr lang="ru-RU"/>
          </a:p>
        </c:txPr>
        <c:crossAx val="92144768"/>
        <c:crosses val="autoZero"/>
        <c:crossBetween val="midCat"/>
      </c:valAx>
    </c:plotArea>
    <c:legend>
      <c:legendPos val="b"/>
      <c:legendEntry>
        <c:idx val="2"/>
        <c:delete val="1"/>
      </c:legendEntry>
      <c:legendEntry>
        <c:idx val="3"/>
        <c:delete val="1"/>
      </c:legendEntry>
      <c:layout>
        <c:manualLayout>
          <c:xMode val="edge"/>
          <c:yMode val="edge"/>
          <c:x val="2.6488407699037628E-2"/>
          <c:y val="0.92674040074533703"/>
          <c:w val="0.76924540682414699"/>
          <c:h val="7.3259599254663008E-2"/>
        </c:manualLayout>
      </c:layout>
      <c:overlay val="0"/>
      <c:txPr>
        <a:bodyPr/>
        <a:lstStyle/>
        <a:p>
          <a:pPr>
            <a:defRPr>
              <a:solidFill>
                <a:schemeClr val="tx1"/>
              </a:solidFill>
            </a:defRPr>
          </a:pPr>
          <a:endParaRPr lang="ru-RU"/>
        </a:p>
      </c:txPr>
    </c:legend>
    <c:plotVisOnly val="1"/>
    <c:dispBlanksAs val="gap"/>
    <c:showDLblsOverMax val="0"/>
  </c:chart>
  <c:spPr>
    <a:ln w="25400" cmpd="dbl">
      <a:solidFill>
        <a:srgbClr val="C00000"/>
      </a:solidFill>
    </a:ln>
    <a:effectLst>
      <a:outerShdw blurRad="50800" dist="38100" dir="2700000" algn="tl" rotWithShape="0">
        <a:prstClr val="black">
          <a:alpha val="40000"/>
        </a:prstClr>
      </a:outerShdw>
    </a:effectLst>
  </c:spPr>
  <c:txPr>
    <a:bodyPr/>
    <a:lstStyle/>
    <a:p>
      <a:pPr>
        <a:defRPr sz="1400">
          <a:solidFill>
            <a:srgbClr val="525000"/>
          </a:solidFill>
          <a:latin typeface="Book Antiqua" pitchFamily="18" charset="0"/>
        </a:defRPr>
      </a:pPr>
      <a:endParaRPr lang="ru-RU"/>
    </a:p>
  </c:txPr>
  <c:externalData r:id="rId1">
    <c:autoUpdate val="0"/>
  </c:externalData>
  <c:userShapes r:id="rId2"/>
</c:chartSpace>
</file>

<file path=ppt/drawings/drawing1.xml><?xml version="1.0" encoding="utf-8"?>
<c:userShapes xmlns:c="http://schemas.openxmlformats.org/drawingml/2006/chart">
  <cdr:relSizeAnchor xmlns:cdr="http://schemas.openxmlformats.org/drawingml/2006/chartDrawing">
    <cdr:from>
      <cdr:x>0.5375</cdr:x>
      <cdr:y>0.17417</cdr:y>
    </cdr:from>
    <cdr:to>
      <cdr:x>0.53776</cdr:x>
      <cdr:y>0.45233</cdr:y>
    </cdr:to>
    <cdr:cxnSp macro="">
      <cdr:nvCxnSpPr>
        <cdr:cNvPr id="3" name="Straight Arrow Connector 2"/>
        <cdr:cNvCxnSpPr/>
      </cdr:nvCxnSpPr>
      <cdr:spPr>
        <a:xfrm xmlns:a="http://schemas.openxmlformats.org/drawingml/2006/main">
          <a:off x="2515800" y="269644"/>
          <a:ext cx="1217" cy="430628"/>
        </a:xfrm>
        <a:prstGeom xmlns:a="http://schemas.openxmlformats.org/drawingml/2006/main" prst="straightConnector1">
          <a:avLst/>
        </a:prstGeom>
        <a:ln xmlns:a="http://schemas.openxmlformats.org/drawingml/2006/main" w="3175">
          <a:solidFill>
            <a:schemeClr val="tx1"/>
          </a:solidFill>
          <a:tailEnd type="stealth"/>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userShapes>
</file>

<file path=ppt/drawings/drawing2.xml><?xml version="1.0" encoding="utf-8"?>
<c:userShapes xmlns:c="http://schemas.openxmlformats.org/drawingml/2006/chart">
  <cdr:relSizeAnchor xmlns:cdr="http://schemas.openxmlformats.org/drawingml/2006/chartDrawing">
    <cdr:from>
      <cdr:x>0.51781</cdr:x>
      <cdr:y>0.5483</cdr:y>
    </cdr:from>
    <cdr:to>
      <cdr:x>0.58715</cdr:x>
      <cdr:y>0.68845</cdr:y>
    </cdr:to>
    <cdr:cxnSp macro="">
      <cdr:nvCxnSpPr>
        <cdr:cNvPr id="4" name="Straight Arrow Connector 3"/>
        <cdr:cNvCxnSpPr/>
      </cdr:nvCxnSpPr>
      <cdr:spPr>
        <a:xfrm xmlns:a="http://schemas.openxmlformats.org/drawingml/2006/main" flipH="1" flipV="1">
          <a:off x="4081211" y="2232248"/>
          <a:ext cx="546516" cy="570579"/>
        </a:xfrm>
        <a:prstGeom xmlns:a="http://schemas.openxmlformats.org/drawingml/2006/main" prst="straightConnector1">
          <a:avLst/>
        </a:prstGeom>
        <a:ln xmlns:a="http://schemas.openxmlformats.org/drawingml/2006/main" w="15875">
          <a:solidFill>
            <a:schemeClr val="tx1"/>
          </a:solidFill>
          <a:tailEnd type="stealth" w="lg" len="med"/>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userShap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70835FE5-C075-4081-B5E0-8F7DD25D4FF4}" type="datetimeFigureOut">
              <a:rPr lang="ru-RU" smtClean="0"/>
              <a:t>17.05.2019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406AF5A-989D-4D5B-B73D-58270F6D01B9}" type="slidenum">
              <a:rPr lang="ru-RU" smtClean="0"/>
              <a:t>‹#›</a:t>
            </a:fld>
            <a:endParaRPr lang="ru-RU"/>
          </a:p>
        </p:txBody>
      </p:sp>
    </p:spTree>
    <p:extLst>
      <p:ext uri="{BB962C8B-B14F-4D97-AF65-F5344CB8AC3E}">
        <p14:creationId xmlns:p14="http://schemas.microsoft.com/office/powerpoint/2010/main" val="20840096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70835FE5-C075-4081-B5E0-8F7DD25D4FF4}" type="datetimeFigureOut">
              <a:rPr lang="ru-RU" smtClean="0"/>
              <a:t>17.05.2019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406AF5A-989D-4D5B-B73D-58270F6D01B9}" type="slidenum">
              <a:rPr lang="ru-RU" smtClean="0"/>
              <a:t>‹#›</a:t>
            </a:fld>
            <a:endParaRPr lang="ru-RU"/>
          </a:p>
        </p:txBody>
      </p:sp>
    </p:spTree>
    <p:extLst>
      <p:ext uri="{BB962C8B-B14F-4D97-AF65-F5344CB8AC3E}">
        <p14:creationId xmlns:p14="http://schemas.microsoft.com/office/powerpoint/2010/main" val="13345405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70835FE5-C075-4081-B5E0-8F7DD25D4FF4}" type="datetimeFigureOut">
              <a:rPr lang="ru-RU" smtClean="0"/>
              <a:t>17.05.2019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406AF5A-989D-4D5B-B73D-58270F6D01B9}" type="slidenum">
              <a:rPr lang="ru-RU" smtClean="0"/>
              <a:t>‹#›</a:t>
            </a:fld>
            <a:endParaRPr lang="ru-RU"/>
          </a:p>
        </p:txBody>
      </p:sp>
    </p:spTree>
    <p:extLst>
      <p:ext uri="{BB962C8B-B14F-4D97-AF65-F5344CB8AC3E}">
        <p14:creationId xmlns:p14="http://schemas.microsoft.com/office/powerpoint/2010/main" val="8104534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70835FE5-C075-4081-B5E0-8F7DD25D4FF4}" type="datetimeFigureOut">
              <a:rPr lang="ru-RU" smtClean="0"/>
              <a:t>17.05.2019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406AF5A-989D-4D5B-B73D-58270F6D01B9}" type="slidenum">
              <a:rPr lang="ru-RU" smtClean="0"/>
              <a:t>‹#›</a:t>
            </a:fld>
            <a:endParaRPr lang="ru-RU"/>
          </a:p>
        </p:txBody>
      </p:sp>
    </p:spTree>
    <p:extLst>
      <p:ext uri="{BB962C8B-B14F-4D97-AF65-F5344CB8AC3E}">
        <p14:creationId xmlns:p14="http://schemas.microsoft.com/office/powerpoint/2010/main" val="16408981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70835FE5-C075-4081-B5E0-8F7DD25D4FF4}" type="datetimeFigureOut">
              <a:rPr lang="ru-RU" smtClean="0"/>
              <a:t>17.05.2019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406AF5A-989D-4D5B-B73D-58270F6D01B9}" type="slidenum">
              <a:rPr lang="ru-RU" smtClean="0"/>
              <a:t>‹#›</a:t>
            </a:fld>
            <a:endParaRPr lang="ru-RU"/>
          </a:p>
        </p:txBody>
      </p:sp>
    </p:spTree>
    <p:extLst>
      <p:ext uri="{BB962C8B-B14F-4D97-AF65-F5344CB8AC3E}">
        <p14:creationId xmlns:p14="http://schemas.microsoft.com/office/powerpoint/2010/main" val="24865831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70835FE5-C075-4081-B5E0-8F7DD25D4FF4}" type="datetimeFigureOut">
              <a:rPr lang="ru-RU" smtClean="0"/>
              <a:t>17.05.2019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5406AF5A-989D-4D5B-B73D-58270F6D01B9}" type="slidenum">
              <a:rPr lang="ru-RU" smtClean="0"/>
              <a:t>‹#›</a:t>
            </a:fld>
            <a:endParaRPr lang="ru-RU"/>
          </a:p>
        </p:txBody>
      </p:sp>
    </p:spTree>
    <p:extLst>
      <p:ext uri="{BB962C8B-B14F-4D97-AF65-F5344CB8AC3E}">
        <p14:creationId xmlns:p14="http://schemas.microsoft.com/office/powerpoint/2010/main" val="14689068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70835FE5-C075-4081-B5E0-8F7DD25D4FF4}" type="datetimeFigureOut">
              <a:rPr lang="ru-RU" smtClean="0"/>
              <a:t>17.05.2019</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5406AF5A-989D-4D5B-B73D-58270F6D01B9}" type="slidenum">
              <a:rPr lang="ru-RU" smtClean="0"/>
              <a:t>‹#›</a:t>
            </a:fld>
            <a:endParaRPr lang="ru-RU"/>
          </a:p>
        </p:txBody>
      </p:sp>
    </p:spTree>
    <p:extLst>
      <p:ext uri="{BB962C8B-B14F-4D97-AF65-F5344CB8AC3E}">
        <p14:creationId xmlns:p14="http://schemas.microsoft.com/office/powerpoint/2010/main" val="35253883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70835FE5-C075-4081-B5E0-8F7DD25D4FF4}" type="datetimeFigureOut">
              <a:rPr lang="ru-RU" smtClean="0"/>
              <a:t>17.05.2019</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5406AF5A-989D-4D5B-B73D-58270F6D01B9}" type="slidenum">
              <a:rPr lang="ru-RU" smtClean="0"/>
              <a:t>‹#›</a:t>
            </a:fld>
            <a:endParaRPr lang="ru-RU"/>
          </a:p>
        </p:txBody>
      </p:sp>
    </p:spTree>
    <p:extLst>
      <p:ext uri="{BB962C8B-B14F-4D97-AF65-F5344CB8AC3E}">
        <p14:creationId xmlns:p14="http://schemas.microsoft.com/office/powerpoint/2010/main" val="37108154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70835FE5-C075-4081-B5E0-8F7DD25D4FF4}" type="datetimeFigureOut">
              <a:rPr lang="ru-RU" smtClean="0"/>
              <a:t>17.05.2019</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5406AF5A-989D-4D5B-B73D-58270F6D01B9}" type="slidenum">
              <a:rPr lang="ru-RU" smtClean="0"/>
              <a:t>‹#›</a:t>
            </a:fld>
            <a:endParaRPr lang="ru-RU"/>
          </a:p>
        </p:txBody>
      </p:sp>
    </p:spTree>
    <p:extLst>
      <p:ext uri="{BB962C8B-B14F-4D97-AF65-F5344CB8AC3E}">
        <p14:creationId xmlns:p14="http://schemas.microsoft.com/office/powerpoint/2010/main" val="31588613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70835FE5-C075-4081-B5E0-8F7DD25D4FF4}" type="datetimeFigureOut">
              <a:rPr lang="ru-RU" smtClean="0"/>
              <a:t>17.05.2019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5406AF5A-989D-4D5B-B73D-58270F6D01B9}" type="slidenum">
              <a:rPr lang="ru-RU" smtClean="0"/>
              <a:t>‹#›</a:t>
            </a:fld>
            <a:endParaRPr lang="ru-RU"/>
          </a:p>
        </p:txBody>
      </p:sp>
    </p:spTree>
    <p:extLst>
      <p:ext uri="{BB962C8B-B14F-4D97-AF65-F5344CB8AC3E}">
        <p14:creationId xmlns:p14="http://schemas.microsoft.com/office/powerpoint/2010/main" val="42383610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70835FE5-C075-4081-B5E0-8F7DD25D4FF4}" type="datetimeFigureOut">
              <a:rPr lang="ru-RU" smtClean="0"/>
              <a:t>17.05.2019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5406AF5A-989D-4D5B-B73D-58270F6D01B9}" type="slidenum">
              <a:rPr lang="ru-RU" smtClean="0"/>
              <a:t>‹#›</a:t>
            </a:fld>
            <a:endParaRPr lang="ru-RU"/>
          </a:p>
        </p:txBody>
      </p:sp>
    </p:spTree>
    <p:extLst>
      <p:ext uri="{BB962C8B-B14F-4D97-AF65-F5344CB8AC3E}">
        <p14:creationId xmlns:p14="http://schemas.microsoft.com/office/powerpoint/2010/main" val="27804312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0835FE5-C075-4081-B5E0-8F7DD25D4FF4}" type="datetimeFigureOut">
              <a:rPr lang="ru-RU" smtClean="0"/>
              <a:t>17.05.2019</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06AF5A-989D-4D5B-B73D-58270F6D01B9}" type="slidenum">
              <a:rPr lang="ru-RU" smtClean="0"/>
              <a:t>‹#›</a:t>
            </a:fld>
            <a:endParaRPr lang="ru-RU"/>
          </a:p>
        </p:txBody>
      </p:sp>
    </p:spTree>
    <p:extLst>
      <p:ext uri="{BB962C8B-B14F-4D97-AF65-F5344CB8AC3E}">
        <p14:creationId xmlns:p14="http://schemas.microsoft.com/office/powerpoint/2010/main" val="6153284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chart" Target="../charts/chart1.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chart" Target="../charts/char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3275856" y="4725144"/>
            <a:ext cx="5186009" cy="792088"/>
          </a:xfrm>
        </p:spPr>
        <p:txBody>
          <a:bodyPr>
            <a:normAutofit/>
          </a:bodyPr>
          <a:lstStyle/>
          <a:p>
            <a:pPr algn="r"/>
            <a:r>
              <a:rPr lang="en-US" sz="2000" i="1" dirty="0" smtClean="0">
                <a:solidFill>
                  <a:srgbClr val="002060"/>
                </a:solidFill>
                <a:latin typeface="Book Antiqua" pitchFamily="18" charset="0"/>
              </a:rPr>
              <a:t>Chinese Academy of Social Sciences</a:t>
            </a:r>
            <a:r>
              <a:rPr lang="ru-RU" sz="2000" i="1" dirty="0" smtClean="0">
                <a:solidFill>
                  <a:srgbClr val="002060"/>
                </a:solidFill>
                <a:latin typeface="Book Antiqua" pitchFamily="18" charset="0"/>
              </a:rPr>
              <a:t/>
            </a:r>
            <a:br>
              <a:rPr lang="ru-RU" sz="2000" i="1" dirty="0" smtClean="0">
                <a:solidFill>
                  <a:srgbClr val="002060"/>
                </a:solidFill>
                <a:latin typeface="Book Antiqua" pitchFamily="18" charset="0"/>
              </a:rPr>
            </a:br>
            <a:r>
              <a:rPr lang="en-US" sz="2000" i="1" dirty="0" smtClean="0">
                <a:solidFill>
                  <a:srgbClr val="002060"/>
                </a:solidFill>
                <a:latin typeface="Book Antiqua" pitchFamily="18" charset="0"/>
              </a:rPr>
              <a:t>Beijing, China</a:t>
            </a:r>
            <a:r>
              <a:rPr lang="en-US" sz="2000" i="1" dirty="0">
                <a:solidFill>
                  <a:srgbClr val="002060"/>
                </a:solidFill>
                <a:latin typeface="Book Antiqua" pitchFamily="18" charset="0"/>
              </a:rPr>
              <a:t>, </a:t>
            </a:r>
            <a:r>
              <a:rPr lang="en-US" sz="2000" i="1" dirty="0" smtClean="0">
                <a:solidFill>
                  <a:srgbClr val="002060"/>
                </a:solidFill>
                <a:latin typeface="Book Antiqua" pitchFamily="18" charset="0"/>
              </a:rPr>
              <a:t>May 14, 2019</a:t>
            </a:r>
            <a:endParaRPr lang="ru-RU" sz="2000" i="1" dirty="0">
              <a:solidFill>
                <a:srgbClr val="002060"/>
              </a:solidFill>
              <a:latin typeface="Book Antiqua" pitchFamily="18" charset="0"/>
            </a:endParaRPr>
          </a:p>
        </p:txBody>
      </p:sp>
      <p:grpSp>
        <p:nvGrpSpPr>
          <p:cNvPr id="4" name="Группа 5"/>
          <p:cNvGrpSpPr>
            <a:grpSpLocks/>
          </p:cNvGrpSpPr>
          <p:nvPr/>
        </p:nvGrpSpPr>
        <p:grpSpPr bwMode="auto">
          <a:xfrm>
            <a:off x="0" y="0"/>
            <a:ext cx="9144000" cy="908720"/>
            <a:chOff x="0" y="446"/>
            <a:chExt cx="9144000" cy="756793"/>
          </a:xfrm>
        </p:grpSpPr>
        <p:pic>
          <p:nvPicPr>
            <p:cNvPr id="5" name="Рисунок 1"/>
            <p:cNvPicPr>
              <a:picLocks noChangeAspect="1"/>
            </p:cNvPicPr>
            <p:nvPr/>
          </p:nvPicPr>
          <p:blipFill>
            <a:blip r:embed="rId2" cstate="print"/>
            <a:srcRect l="58456" t="15993" r="20644" b="63036"/>
            <a:stretch>
              <a:fillRect/>
            </a:stretch>
          </p:blipFill>
          <p:spPr bwMode="auto">
            <a:xfrm>
              <a:off x="0" y="446"/>
              <a:ext cx="9144000" cy="754733"/>
            </a:xfrm>
            <a:prstGeom prst="rect">
              <a:avLst/>
            </a:prstGeom>
            <a:noFill/>
            <a:ln w="9525">
              <a:noFill/>
              <a:miter lim="800000"/>
              <a:headEnd/>
              <a:tailEnd/>
            </a:ln>
          </p:spPr>
        </p:pic>
        <p:pic>
          <p:nvPicPr>
            <p:cNvPr id="6" name="Рисунок 11"/>
            <p:cNvPicPr>
              <a:picLocks noChangeAspect="1"/>
            </p:cNvPicPr>
            <p:nvPr/>
          </p:nvPicPr>
          <p:blipFill>
            <a:blip r:embed="rId3" cstate="print"/>
            <a:srcRect b="34521"/>
            <a:stretch>
              <a:fillRect/>
            </a:stretch>
          </p:blipFill>
          <p:spPr bwMode="auto">
            <a:xfrm>
              <a:off x="467544" y="136323"/>
              <a:ext cx="587859" cy="452265"/>
            </a:xfrm>
            <a:prstGeom prst="rect">
              <a:avLst/>
            </a:prstGeom>
            <a:noFill/>
            <a:ln w="9525">
              <a:noFill/>
              <a:miter lim="800000"/>
              <a:headEnd/>
              <a:tailEnd/>
            </a:ln>
          </p:spPr>
        </p:pic>
        <p:sp>
          <p:nvSpPr>
            <p:cNvPr id="7" name="Поле 2"/>
            <p:cNvSpPr txBox="1">
              <a:spLocks noChangeArrowheads="1"/>
            </p:cNvSpPr>
            <p:nvPr/>
          </p:nvSpPr>
          <p:spPr bwMode="auto">
            <a:xfrm>
              <a:off x="1119188" y="133718"/>
              <a:ext cx="7917308" cy="607656"/>
            </a:xfrm>
            <a:prstGeom prst="rect">
              <a:avLst/>
            </a:prstGeom>
            <a:noFill/>
            <a:ln w="6350">
              <a:noFill/>
              <a:miter lim="800000"/>
              <a:headEnd/>
              <a:tailEnd/>
            </a:ln>
          </p:spPr>
          <p:txBody>
            <a:bodyPr/>
            <a:lstStyle/>
            <a:p>
              <a:pPr>
                <a:lnSpc>
                  <a:spcPct val="100000"/>
                </a:lnSpc>
                <a:spcBef>
                  <a:spcPct val="0"/>
                </a:spcBef>
                <a:buFont typeface="Wingdings" pitchFamily="2" charset="2"/>
                <a:buNone/>
              </a:pPr>
              <a:r>
                <a:rPr lang="en-US" sz="1300" b="0" i="0" dirty="0" smtClean="0">
                  <a:solidFill>
                    <a:srgbClr val="FFFFFF"/>
                  </a:solidFill>
                  <a:latin typeface="Cambria" pitchFamily="18" charset="0"/>
                  <a:ea typeface="Verdana" pitchFamily="34" charset="0"/>
                  <a:cs typeface="Verdana" pitchFamily="34" charset="0"/>
                </a:rPr>
                <a:t>The Institute of Economics </a:t>
              </a:r>
              <a:br>
                <a:rPr lang="en-US" sz="1300" b="0" i="0" dirty="0" smtClean="0">
                  <a:solidFill>
                    <a:srgbClr val="FFFFFF"/>
                  </a:solidFill>
                  <a:latin typeface="Cambria" pitchFamily="18" charset="0"/>
                  <a:ea typeface="Verdana" pitchFamily="34" charset="0"/>
                  <a:cs typeface="Verdana" pitchFamily="34" charset="0"/>
                </a:rPr>
              </a:br>
              <a:r>
                <a:rPr lang="en-US" sz="1300" b="0" i="0" dirty="0" smtClean="0">
                  <a:solidFill>
                    <a:srgbClr val="FFFFFF"/>
                  </a:solidFill>
                  <a:latin typeface="Cambria" pitchFamily="18" charset="0"/>
                  <a:ea typeface="Verdana" pitchFamily="34" charset="0"/>
                  <a:cs typeface="Verdana" pitchFamily="34" charset="0"/>
                </a:rPr>
                <a:t>Azerbaijan National Academy of Sciences</a:t>
              </a:r>
              <a:endParaRPr lang="ru-RU" sz="1300" b="0" i="0" dirty="0">
                <a:solidFill>
                  <a:srgbClr val="FFFFFF"/>
                </a:solidFill>
                <a:latin typeface="Cambria" pitchFamily="18" charset="0"/>
                <a:ea typeface="Verdana" pitchFamily="34" charset="0"/>
                <a:cs typeface="Verdana" pitchFamily="34" charset="0"/>
              </a:endParaRPr>
            </a:p>
            <a:p>
              <a:pPr>
                <a:lnSpc>
                  <a:spcPct val="100000"/>
                </a:lnSpc>
                <a:spcBef>
                  <a:spcPct val="0"/>
                </a:spcBef>
                <a:buFont typeface="Wingdings" pitchFamily="2" charset="2"/>
                <a:buNone/>
              </a:pPr>
              <a:endParaRPr lang="ru-RU" sz="3600" b="0" i="0" dirty="0">
                <a:latin typeface="Cambria" pitchFamily="18" charset="0"/>
                <a:ea typeface="Verdana" pitchFamily="34" charset="0"/>
                <a:cs typeface="Verdana" pitchFamily="34" charset="0"/>
              </a:endParaRPr>
            </a:p>
          </p:txBody>
        </p:sp>
        <p:sp>
          <p:nvSpPr>
            <p:cNvPr id="8" name="Line 6"/>
            <p:cNvSpPr>
              <a:spLocks noChangeShapeType="1"/>
            </p:cNvSpPr>
            <p:nvPr/>
          </p:nvSpPr>
          <p:spPr bwMode="auto">
            <a:xfrm>
              <a:off x="0" y="757239"/>
              <a:ext cx="9144000" cy="0"/>
            </a:xfrm>
            <a:prstGeom prst="line">
              <a:avLst/>
            </a:prstGeom>
            <a:noFill/>
            <a:ln w="38100">
              <a:solidFill>
                <a:srgbClr val="000066"/>
              </a:solidFill>
              <a:round/>
              <a:headEnd/>
              <a:tailEnd/>
            </a:ln>
            <a:effectLst>
              <a:outerShdw dist="38100" dir="2400000" algn="ctr" rotWithShape="0">
                <a:schemeClr val="tx1">
                  <a:lumMod val="50000"/>
                  <a:alpha val="35000"/>
                </a:schemeClr>
              </a:outerShdw>
            </a:effectLst>
          </p:spPr>
          <p:txBody>
            <a:bodyPr/>
            <a:lstStyle/>
            <a:p>
              <a:pPr>
                <a:defRPr/>
              </a:pPr>
              <a:endParaRPr lang="ru-RU" dirty="0"/>
            </a:p>
          </p:txBody>
        </p:sp>
      </p:grpSp>
      <p:sp>
        <p:nvSpPr>
          <p:cNvPr id="3" name="Rectangle 2"/>
          <p:cNvSpPr/>
          <p:nvPr/>
        </p:nvSpPr>
        <p:spPr>
          <a:xfrm>
            <a:off x="395537" y="3068960"/>
            <a:ext cx="8426368" cy="1200329"/>
          </a:xfrm>
          <a:prstGeom prst="rect">
            <a:avLst/>
          </a:prstGeom>
        </p:spPr>
        <p:txBody>
          <a:bodyPr wrap="square">
            <a:spAutoFit/>
          </a:bodyPr>
          <a:lstStyle/>
          <a:p>
            <a:pPr algn="ctr"/>
            <a:r>
              <a:rPr lang="en-US" sz="3600" b="1" dirty="0">
                <a:solidFill>
                  <a:srgbClr val="002060"/>
                </a:solidFill>
                <a:latin typeface="Book Antiqua" pitchFamily="18" charset="0"/>
              </a:rPr>
              <a:t>CLASSIFICATION OF COUNTRIES </a:t>
            </a:r>
            <a:r>
              <a:rPr lang="en-US" sz="3600" b="1" dirty="0" smtClean="0">
                <a:solidFill>
                  <a:srgbClr val="002060"/>
                </a:solidFill>
                <a:latin typeface="Book Antiqua" pitchFamily="18" charset="0"/>
              </a:rPr>
              <a:t>BY </a:t>
            </a:r>
            <a:r>
              <a:rPr lang="en-US" sz="3600" b="1" dirty="0">
                <a:solidFill>
                  <a:srgbClr val="002060"/>
                </a:solidFill>
                <a:latin typeface="Book Antiqua" pitchFamily="18" charset="0"/>
              </a:rPr>
              <a:t>THEIR ECONOMIC MODELS</a:t>
            </a:r>
            <a:endParaRPr lang="ru-RU" sz="3600" dirty="0">
              <a:solidFill>
                <a:srgbClr val="002060"/>
              </a:solidFill>
              <a:latin typeface="Book Antiqua" pitchFamily="18" charset="0"/>
            </a:endParaRPr>
          </a:p>
        </p:txBody>
      </p:sp>
      <p:sp>
        <p:nvSpPr>
          <p:cNvPr id="9" name="Заголовок 1"/>
          <p:cNvSpPr txBox="1">
            <a:spLocks/>
          </p:cNvSpPr>
          <p:nvPr/>
        </p:nvSpPr>
        <p:spPr>
          <a:xfrm>
            <a:off x="3131840" y="1772816"/>
            <a:ext cx="5186009" cy="648072"/>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en-US" sz="2400" b="1" i="1" dirty="0" smtClean="0">
                <a:solidFill>
                  <a:srgbClr val="002060"/>
                </a:solidFill>
                <a:latin typeface="Book Antiqua" pitchFamily="18" charset="0"/>
              </a:rPr>
              <a:t>Prof. </a:t>
            </a:r>
            <a:r>
              <a:rPr lang="az-Latn-AZ" sz="2400" b="1" i="1" dirty="0" smtClean="0">
                <a:solidFill>
                  <a:srgbClr val="002060"/>
                </a:solidFill>
                <a:latin typeface="Book Antiqua" pitchFamily="18" charset="0"/>
              </a:rPr>
              <a:t>Nazi</a:t>
            </a:r>
            <a:r>
              <a:rPr lang="en-US" sz="2400" b="1" i="1" dirty="0" smtClean="0">
                <a:solidFill>
                  <a:srgbClr val="002060"/>
                </a:solidFill>
                <a:latin typeface="Book Antiqua" pitchFamily="18" charset="0"/>
              </a:rPr>
              <a:t>m Muzaffarli</a:t>
            </a:r>
            <a:endParaRPr lang="ru-RU" sz="2400" b="1" i="1" dirty="0">
              <a:solidFill>
                <a:srgbClr val="002060"/>
              </a:solidFill>
              <a:latin typeface="Book Antiqua" pitchFamily="18" charset="0"/>
            </a:endParaRPr>
          </a:p>
        </p:txBody>
      </p:sp>
      <p:sp>
        <p:nvSpPr>
          <p:cNvPr id="10" name="Заголовок 1"/>
          <p:cNvSpPr txBox="1">
            <a:spLocks/>
          </p:cNvSpPr>
          <p:nvPr/>
        </p:nvSpPr>
        <p:spPr>
          <a:xfrm>
            <a:off x="683569" y="5733256"/>
            <a:ext cx="2232247" cy="792088"/>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2000" i="1" dirty="0" smtClean="0">
                <a:solidFill>
                  <a:srgbClr val="002060"/>
                </a:solidFill>
                <a:latin typeface="Book Antiqua" pitchFamily="18" charset="0"/>
              </a:rPr>
              <a:t>economics.com.az</a:t>
            </a:r>
            <a:endParaRPr lang="ru-RU" sz="2000" i="1" dirty="0">
              <a:solidFill>
                <a:srgbClr val="002060"/>
              </a:solidFill>
              <a:latin typeface="Book Antiqua" pitchFamily="18" charset="0"/>
            </a:endParaRPr>
          </a:p>
        </p:txBody>
      </p:sp>
    </p:spTree>
    <p:extLst>
      <p:ext uri="{BB962C8B-B14F-4D97-AF65-F5344CB8AC3E}">
        <p14:creationId xmlns:p14="http://schemas.microsoft.com/office/powerpoint/2010/main" val="340413558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Группа 5"/>
          <p:cNvGrpSpPr>
            <a:grpSpLocks/>
          </p:cNvGrpSpPr>
          <p:nvPr/>
        </p:nvGrpSpPr>
        <p:grpSpPr bwMode="auto">
          <a:xfrm>
            <a:off x="0" y="0"/>
            <a:ext cx="9144000" cy="908720"/>
            <a:chOff x="0" y="446"/>
            <a:chExt cx="9144000" cy="756793"/>
          </a:xfrm>
        </p:grpSpPr>
        <p:pic>
          <p:nvPicPr>
            <p:cNvPr id="5" name="Рисунок 1"/>
            <p:cNvPicPr>
              <a:picLocks noChangeAspect="1"/>
            </p:cNvPicPr>
            <p:nvPr/>
          </p:nvPicPr>
          <p:blipFill>
            <a:blip r:embed="rId2" cstate="print"/>
            <a:srcRect l="58456" t="15993" r="20644" b="63036"/>
            <a:stretch>
              <a:fillRect/>
            </a:stretch>
          </p:blipFill>
          <p:spPr bwMode="auto">
            <a:xfrm>
              <a:off x="0" y="446"/>
              <a:ext cx="9144000" cy="754733"/>
            </a:xfrm>
            <a:prstGeom prst="rect">
              <a:avLst/>
            </a:prstGeom>
            <a:noFill/>
            <a:ln w="9525">
              <a:noFill/>
              <a:miter lim="800000"/>
              <a:headEnd/>
              <a:tailEnd/>
            </a:ln>
          </p:spPr>
        </p:pic>
        <p:pic>
          <p:nvPicPr>
            <p:cNvPr id="6" name="Рисунок 11"/>
            <p:cNvPicPr>
              <a:picLocks noChangeAspect="1"/>
            </p:cNvPicPr>
            <p:nvPr/>
          </p:nvPicPr>
          <p:blipFill>
            <a:blip r:embed="rId3" cstate="print"/>
            <a:srcRect b="34521"/>
            <a:stretch>
              <a:fillRect/>
            </a:stretch>
          </p:blipFill>
          <p:spPr bwMode="auto">
            <a:xfrm>
              <a:off x="467544" y="136323"/>
              <a:ext cx="587859" cy="452265"/>
            </a:xfrm>
            <a:prstGeom prst="rect">
              <a:avLst/>
            </a:prstGeom>
            <a:noFill/>
            <a:ln w="9525">
              <a:noFill/>
              <a:miter lim="800000"/>
              <a:headEnd/>
              <a:tailEnd/>
            </a:ln>
          </p:spPr>
        </p:pic>
        <p:sp>
          <p:nvSpPr>
            <p:cNvPr id="7" name="Поле 2"/>
            <p:cNvSpPr txBox="1">
              <a:spLocks noChangeArrowheads="1"/>
            </p:cNvSpPr>
            <p:nvPr/>
          </p:nvSpPr>
          <p:spPr bwMode="auto">
            <a:xfrm>
              <a:off x="1119188" y="133718"/>
              <a:ext cx="7917308" cy="607656"/>
            </a:xfrm>
            <a:prstGeom prst="rect">
              <a:avLst/>
            </a:prstGeom>
            <a:noFill/>
            <a:ln w="6350">
              <a:noFill/>
              <a:miter lim="800000"/>
              <a:headEnd/>
              <a:tailEnd/>
            </a:ln>
          </p:spPr>
          <p:txBody>
            <a:bodyPr/>
            <a:lstStyle/>
            <a:p>
              <a:pPr>
                <a:lnSpc>
                  <a:spcPct val="100000"/>
                </a:lnSpc>
                <a:spcBef>
                  <a:spcPct val="0"/>
                </a:spcBef>
                <a:buFont typeface="Wingdings" pitchFamily="2" charset="2"/>
                <a:buNone/>
              </a:pPr>
              <a:r>
                <a:rPr lang="en-US" sz="1300" b="0" i="0" dirty="0" smtClean="0">
                  <a:solidFill>
                    <a:srgbClr val="FFFFFF"/>
                  </a:solidFill>
                  <a:latin typeface="Cambria" pitchFamily="18" charset="0"/>
                  <a:ea typeface="Verdana" pitchFamily="34" charset="0"/>
                  <a:cs typeface="Verdana" pitchFamily="34" charset="0"/>
                </a:rPr>
                <a:t>The Institute of Economics </a:t>
              </a:r>
              <a:br>
                <a:rPr lang="en-US" sz="1300" b="0" i="0" dirty="0" smtClean="0">
                  <a:solidFill>
                    <a:srgbClr val="FFFFFF"/>
                  </a:solidFill>
                  <a:latin typeface="Cambria" pitchFamily="18" charset="0"/>
                  <a:ea typeface="Verdana" pitchFamily="34" charset="0"/>
                  <a:cs typeface="Verdana" pitchFamily="34" charset="0"/>
                </a:rPr>
              </a:br>
              <a:r>
                <a:rPr lang="en-US" sz="1300" b="0" i="0" dirty="0" smtClean="0">
                  <a:solidFill>
                    <a:srgbClr val="FFFFFF"/>
                  </a:solidFill>
                  <a:latin typeface="Cambria" pitchFamily="18" charset="0"/>
                  <a:ea typeface="Verdana" pitchFamily="34" charset="0"/>
                  <a:cs typeface="Verdana" pitchFamily="34" charset="0"/>
                </a:rPr>
                <a:t>Azerbaijan National Academy of Sciences</a:t>
              </a:r>
              <a:endParaRPr lang="ru-RU" sz="1300" b="0" i="0" dirty="0">
                <a:solidFill>
                  <a:srgbClr val="FFFFFF"/>
                </a:solidFill>
                <a:latin typeface="Cambria" pitchFamily="18" charset="0"/>
                <a:ea typeface="Verdana" pitchFamily="34" charset="0"/>
                <a:cs typeface="Verdana" pitchFamily="34" charset="0"/>
              </a:endParaRPr>
            </a:p>
            <a:p>
              <a:pPr>
                <a:lnSpc>
                  <a:spcPct val="100000"/>
                </a:lnSpc>
                <a:spcBef>
                  <a:spcPct val="0"/>
                </a:spcBef>
                <a:buFont typeface="Wingdings" pitchFamily="2" charset="2"/>
                <a:buNone/>
              </a:pPr>
              <a:endParaRPr lang="ru-RU" sz="3600" b="0" i="0" dirty="0">
                <a:latin typeface="Cambria" pitchFamily="18" charset="0"/>
                <a:ea typeface="Verdana" pitchFamily="34" charset="0"/>
                <a:cs typeface="Verdana" pitchFamily="34" charset="0"/>
              </a:endParaRPr>
            </a:p>
          </p:txBody>
        </p:sp>
        <p:sp>
          <p:nvSpPr>
            <p:cNvPr id="8" name="Line 6"/>
            <p:cNvSpPr>
              <a:spLocks noChangeShapeType="1"/>
            </p:cNvSpPr>
            <p:nvPr/>
          </p:nvSpPr>
          <p:spPr bwMode="auto">
            <a:xfrm>
              <a:off x="0" y="757239"/>
              <a:ext cx="9144000" cy="0"/>
            </a:xfrm>
            <a:prstGeom prst="line">
              <a:avLst/>
            </a:prstGeom>
            <a:noFill/>
            <a:ln w="38100">
              <a:solidFill>
                <a:srgbClr val="000066"/>
              </a:solidFill>
              <a:round/>
              <a:headEnd/>
              <a:tailEnd/>
            </a:ln>
            <a:effectLst>
              <a:outerShdw dist="38100" dir="2400000" algn="ctr" rotWithShape="0">
                <a:schemeClr val="tx1">
                  <a:lumMod val="50000"/>
                  <a:alpha val="35000"/>
                </a:schemeClr>
              </a:outerShdw>
            </a:effectLst>
          </p:spPr>
          <p:txBody>
            <a:bodyPr/>
            <a:lstStyle/>
            <a:p>
              <a:pPr>
                <a:defRPr/>
              </a:pPr>
              <a:endParaRPr lang="ru-RU" dirty="0"/>
            </a:p>
          </p:txBody>
        </p:sp>
      </p:grpSp>
      <p:sp>
        <p:nvSpPr>
          <p:cNvPr id="9" name="Line 6"/>
          <p:cNvSpPr>
            <a:spLocks noChangeShapeType="1"/>
          </p:cNvSpPr>
          <p:nvPr/>
        </p:nvSpPr>
        <p:spPr bwMode="auto">
          <a:xfrm>
            <a:off x="0" y="6357938"/>
            <a:ext cx="9144000" cy="0"/>
          </a:xfrm>
          <a:prstGeom prst="line">
            <a:avLst/>
          </a:prstGeom>
          <a:noFill/>
          <a:ln w="38100">
            <a:solidFill>
              <a:srgbClr val="000066"/>
            </a:solidFill>
            <a:round/>
            <a:headEnd/>
            <a:tailEnd/>
          </a:ln>
          <a:effectLst>
            <a:outerShdw dist="38100" dir="2400000" algn="ctr" rotWithShape="0">
              <a:schemeClr val="tx1">
                <a:lumMod val="50000"/>
                <a:alpha val="35000"/>
              </a:schemeClr>
            </a:outerShdw>
          </a:effectLst>
        </p:spPr>
        <p:txBody>
          <a:bodyPr/>
          <a:lstStyle/>
          <a:p>
            <a:pPr eaLnBrk="1" hangingPunct="1">
              <a:lnSpc>
                <a:spcPct val="75000"/>
              </a:lnSpc>
              <a:spcBef>
                <a:spcPct val="50000"/>
              </a:spcBef>
              <a:buClr>
                <a:srgbClr val="CC0000"/>
              </a:buClr>
              <a:buFont typeface="Wingdings" panose="05000000000000000000" pitchFamily="2" charset="2"/>
              <a:buChar char="ü"/>
              <a:defRPr/>
            </a:pPr>
            <a:endParaRPr lang="ru-RU" dirty="0"/>
          </a:p>
        </p:txBody>
      </p:sp>
      <p:sp>
        <p:nvSpPr>
          <p:cNvPr id="10" name="Text Box 7"/>
          <p:cNvSpPr txBox="1">
            <a:spLocks noChangeArrowheads="1"/>
          </p:cNvSpPr>
          <p:nvPr/>
        </p:nvSpPr>
        <p:spPr bwMode="auto">
          <a:xfrm>
            <a:off x="342900" y="6489700"/>
            <a:ext cx="2573338" cy="263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a:spAutoFit/>
          </a:bodyPr>
          <a:lstStyle>
            <a:lvl1pPr>
              <a:defRPr sz="2400" b="1" i="1">
                <a:solidFill>
                  <a:srgbClr val="FFFF99"/>
                </a:solidFill>
                <a:latin typeface="Times New Roman" pitchFamily="18" charset="0"/>
              </a:defRPr>
            </a:lvl1pPr>
            <a:lvl2pPr marL="742950" indent="-285750">
              <a:defRPr sz="2400" b="1" i="1">
                <a:solidFill>
                  <a:srgbClr val="FFFF99"/>
                </a:solidFill>
                <a:latin typeface="Times New Roman" pitchFamily="18" charset="0"/>
              </a:defRPr>
            </a:lvl2pPr>
            <a:lvl3pPr marL="1143000" indent="-228600">
              <a:defRPr sz="2400" b="1" i="1">
                <a:solidFill>
                  <a:srgbClr val="FFFF99"/>
                </a:solidFill>
                <a:latin typeface="Times New Roman" pitchFamily="18" charset="0"/>
              </a:defRPr>
            </a:lvl3pPr>
            <a:lvl4pPr marL="1600200" indent="-228600">
              <a:defRPr sz="2400" b="1" i="1">
                <a:solidFill>
                  <a:srgbClr val="FFFF99"/>
                </a:solidFill>
                <a:latin typeface="Times New Roman" pitchFamily="18" charset="0"/>
              </a:defRPr>
            </a:lvl4pPr>
            <a:lvl5pPr marL="2057400" indent="-228600">
              <a:defRPr sz="2400" b="1" i="1">
                <a:solidFill>
                  <a:srgbClr val="FFFF99"/>
                </a:solidFill>
                <a:latin typeface="Times New Roman" pitchFamily="18" charset="0"/>
              </a:defRPr>
            </a:lvl5pPr>
            <a:lvl6pPr marL="2514600" indent="-228600" eaLnBrk="0" fontAlgn="base" hangingPunct="0">
              <a:spcBef>
                <a:spcPct val="0"/>
              </a:spcBef>
              <a:spcAft>
                <a:spcPct val="0"/>
              </a:spcAft>
              <a:defRPr sz="2400" b="1" i="1">
                <a:solidFill>
                  <a:srgbClr val="FFFF99"/>
                </a:solidFill>
                <a:latin typeface="Times New Roman" pitchFamily="18" charset="0"/>
              </a:defRPr>
            </a:lvl6pPr>
            <a:lvl7pPr marL="2971800" indent="-228600" eaLnBrk="0" fontAlgn="base" hangingPunct="0">
              <a:spcBef>
                <a:spcPct val="0"/>
              </a:spcBef>
              <a:spcAft>
                <a:spcPct val="0"/>
              </a:spcAft>
              <a:defRPr sz="2400" b="1" i="1">
                <a:solidFill>
                  <a:srgbClr val="FFFF99"/>
                </a:solidFill>
                <a:latin typeface="Times New Roman" pitchFamily="18" charset="0"/>
              </a:defRPr>
            </a:lvl7pPr>
            <a:lvl8pPr marL="3429000" indent="-228600" eaLnBrk="0" fontAlgn="base" hangingPunct="0">
              <a:spcBef>
                <a:spcPct val="0"/>
              </a:spcBef>
              <a:spcAft>
                <a:spcPct val="0"/>
              </a:spcAft>
              <a:defRPr sz="2400" b="1" i="1">
                <a:solidFill>
                  <a:srgbClr val="FFFF99"/>
                </a:solidFill>
                <a:latin typeface="Times New Roman" pitchFamily="18" charset="0"/>
              </a:defRPr>
            </a:lvl8pPr>
            <a:lvl9pPr marL="3886200" indent="-228600" eaLnBrk="0" fontAlgn="base" hangingPunct="0">
              <a:spcBef>
                <a:spcPct val="0"/>
              </a:spcBef>
              <a:spcAft>
                <a:spcPct val="0"/>
              </a:spcAft>
              <a:defRPr sz="2400" b="1" i="1">
                <a:solidFill>
                  <a:srgbClr val="FFFF99"/>
                </a:solidFill>
                <a:latin typeface="Times New Roman" pitchFamily="18" charset="0"/>
              </a:defRPr>
            </a:lvl9pPr>
          </a:lstStyle>
          <a:p>
            <a:pPr eaLnBrk="1" hangingPunct="1">
              <a:lnSpc>
                <a:spcPct val="75000"/>
              </a:lnSpc>
              <a:spcBef>
                <a:spcPct val="50000"/>
              </a:spcBef>
              <a:buClr>
                <a:srgbClr val="CC0000"/>
              </a:buClr>
              <a:buFont typeface="Wingdings" pitchFamily="2" charset="2"/>
              <a:buNone/>
            </a:pPr>
            <a:r>
              <a:rPr lang="en-US" altLang="ru-RU" sz="1400" b="0" dirty="0">
                <a:solidFill>
                  <a:srgbClr val="969696"/>
                </a:solidFill>
                <a:latin typeface="Book Antiqua" pitchFamily="18" charset="0"/>
              </a:rPr>
              <a:t>economics.com.az</a:t>
            </a:r>
            <a:endParaRPr lang="ru-RU" altLang="ru-RU" sz="1400" b="0" dirty="0">
              <a:solidFill>
                <a:srgbClr val="969696"/>
              </a:solidFill>
              <a:latin typeface="Book Antiqua" pitchFamily="18" charset="0"/>
            </a:endParaRPr>
          </a:p>
        </p:txBody>
      </p:sp>
      <p:sp>
        <p:nvSpPr>
          <p:cNvPr id="11" name="Text Box 7"/>
          <p:cNvSpPr txBox="1">
            <a:spLocks noChangeArrowheads="1"/>
          </p:cNvSpPr>
          <p:nvPr/>
        </p:nvSpPr>
        <p:spPr bwMode="auto">
          <a:xfrm>
            <a:off x="4356100" y="6489700"/>
            <a:ext cx="4445000" cy="263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a:spAutoFit/>
          </a:bodyPr>
          <a:lstStyle>
            <a:lvl1pPr>
              <a:defRPr sz="2400" b="1" i="1">
                <a:solidFill>
                  <a:srgbClr val="FFFF99"/>
                </a:solidFill>
                <a:latin typeface="Times New Roman" pitchFamily="18" charset="0"/>
              </a:defRPr>
            </a:lvl1pPr>
            <a:lvl2pPr marL="742950" indent="-285750">
              <a:defRPr sz="2400" b="1" i="1">
                <a:solidFill>
                  <a:srgbClr val="FFFF99"/>
                </a:solidFill>
                <a:latin typeface="Times New Roman" pitchFamily="18" charset="0"/>
              </a:defRPr>
            </a:lvl2pPr>
            <a:lvl3pPr marL="1143000" indent="-228600">
              <a:defRPr sz="2400" b="1" i="1">
                <a:solidFill>
                  <a:srgbClr val="FFFF99"/>
                </a:solidFill>
                <a:latin typeface="Times New Roman" pitchFamily="18" charset="0"/>
              </a:defRPr>
            </a:lvl3pPr>
            <a:lvl4pPr marL="1600200" indent="-228600">
              <a:defRPr sz="2400" b="1" i="1">
                <a:solidFill>
                  <a:srgbClr val="FFFF99"/>
                </a:solidFill>
                <a:latin typeface="Times New Roman" pitchFamily="18" charset="0"/>
              </a:defRPr>
            </a:lvl4pPr>
            <a:lvl5pPr marL="2057400" indent="-228600">
              <a:defRPr sz="2400" b="1" i="1">
                <a:solidFill>
                  <a:srgbClr val="FFFF99"/>
                </a:solidFill>
                <a:latin typeface="Times New Roman" pitchFamily="18" charset="0"/>
              </a:defRPr>
            </a:lvl5pPr>
            <a:lvl6pPr marL="2514600" indent="-228600" eaLnBrk="0" fontAlgn="base" hangingPunct="0">
              <a:spcBef>
                <a:spcPct val="0"/>
              </a:spcBef>
              <a:spcAft>
                <a:spcPct val="0"/>
              </a:spcAft>
              <a:defRPr sz="2400" b="1" i="1">
                <a:solidFill>
                  <a:srgbClr val="FFFF99"/>
                </a:solidFill>
                <a:latin typeface="Times New Roman" pitchFamily="18" charset="0"/>
              </a:defRPr>
            </a:lvl6pPr>
            <a:lvl7pPr marL="2971800" indent="-228600" eaLnBrk="0" fontAlgn="base" hangingPunct="0">
              <a:spcBef>
                <a:spcPct val="0"/>
              </a:spcBef>
              <a:spcAft>
                <a:spcPct val="0"/>
              </a:spcAft>
              <a:defRPr sz="2400" b="1" i="1">
                <a:solidFill>
                  <a:srgbClr val="FFFF99"/>
                </a:solidFill>
                <a:latin typeface="Times New Roman" pitchFamily="18" charset="0"/>
              </a:defRPr>
            </a:lvl7pPr>
            <a:lvl8pPr marL="3429000" indent="-228600" eaLnBrk="0" fontAlgn="base" hangingPunct="0">
              <a:spcBef>
                <a:spcPct val="0"/>
              </a:spcBef>
              <a:spcAft>
                <a:spcPct val="0"/>
              </a:spcAft>
              <a:defRPr sz="2400" b="1" i="1">
                <a:solidFill>
                  <a:srgbClr val="FFFF99"/>
                </a:solidFill>
                <a:latin typeface="Times New Roman" pitchFamily="18" charset="0"/>
              </a:defRPr>
            </a:lvl8pPr>
            <a:lvl9pPr marL="3886200" indent="-228600" eaLnBrk="0" fontAlgn="base" hangingPunct="0">
              <a:spcBef>
                <a:spcPct val="0"/>
              </a:spcBef>
              <a:spcAft>
                <a:spcPct val="0"/>
              </a:spcAft>
              <a:defRPr sz="2400" b="1" i="1">
                <a:solidFill>
                  <a:srgbClr val="FFFF99"/>
                </a:solidFill>
                <a:latin typeface="Times New Roman" pitchFamily="18" charset="0"/>
              </a:defRPr>
            </a:lvl9pPr>
          </a:lstStyle>
          <a:p>
            <a:pPr algn="r" eaLnBrk="1" hangingPunct="1">
              <a:lnSpc>
                <a:spcPct val="75000"/>
              </a:lnSpc>
              <a:spcBef>
                <a:spcPct val="50000"/>
              </a:spcBef>
              <a:buClr>
                <a:srgbClr val="CC0000"/>
              </a:buClr>
              <a:buFont typeface="Wingdings" pitchFamily="2" charset="2"/>
              <a:buNone/>
            </a:pPr>
            <a:r>
              <a:rPr lang="en-US" altLang="ru-RU" sz="1400" b="0" dirty="0" smtClean="0">
                <a:solidFill>
                  <a:srgbClr val="969696"/>
                </a:solidFill>
                <a:latin typeface="Book Antiqua" pitchFamily="18" charset="0"/>
              </a:rPr>
              <a:t>Chinese Academy of Social Sciences</a:t>
            </a:r>
            <a:r>
              <a:rPr lang="az-Latn-AZ" altLang="ru-RU" sz="1400" b="0" dirty="0" smtClean="0">
                <a:solidFill>
                  <a:srgbClr val="969696"/>
                </a:solidFill>
                <a:latin typeface="Book Antiqua" pitchFamily="18" charset="0"/>
              </a:rPr>
              <a:t>, </a:t>
            </a:r>
            <a:r>
              <a:rPr lang="en-US" altLang="ru-RU" sz="1400" b="0" dirty="0" smtClean="0">
                <a:solidFill>
                  <a:srgbClr val="969696"/>
                </a:solidFill>
                <a:latin typeface="Book Antiqua" pitchFamily="18" charset="0"/>
              </a:rPr>
              <a:t>Beijing</a:t>
            </a:r>
            <a:r>
              <a:rPr lang="az-Latn-AZ" altLang="ru-RU" sz="1400" b="0" dirty="0" smtClean="0">
                <a:solidFill>
                  <a:srgbClr val="969696"/>
                </a:solidFill>
                <a:latin typeface="Book Antiqua" pitchFamily="18" charset="0"/>
              </a:rPr>
              <a:t> </a:t>
            </a:r>
            <a:r>
              <a:rPr lang="az-Latn-AZ" altLang="ru-RU" sz="1400" b="0" dirty="0">
                <a:solidFill>
                  <a:srgbClr val="969696"/>
                </a:solidFill>
                <a:latin typeface="Book Antiqua" pitchFamily="18" charset="0"/>
              </a:rPr>
              <a:t>- 2019</a:t>
            </a:r>
            <a:endParaRPr lang="ru-RU" altLang="ru-RU" sz="1400" b="0" dirty="0">
              <a:solidFill>
                <a:srgbClr val="969696"/>
              </a:solidFill>
              <a:latin typeface="Book Antiqua" pitchFamily="18" charset="0"/>
            </a:endParaRPr>
          </a:p>
        </p:txBody>
      </p:sp>
      <p:sp>
        <p:nvSpPr>
          <p:cNvPr id="14" name="Rectangle 13"/>
          <p:cNvSpPr/>
          <p:nvPr/>
        </p:nvSpPr>
        <p:spPr>
          <a:xfrm>
            <a:off x="503324" y="1793022"/>
            <a:ext cx="8533172" cy="2092881"/>
          </a:xfrm>
          <a:prstGeom prst="rect">
            <a:avLst/>
          </a:prstGeom>
        </p:spPr>
        <p:txBody>
          <a:bodyPr wrap="square">
            <a:spAutoFit/>
          </a:bodyPr>
          <a:lstStyle/>
          <a:p>
            <a:pPr>
              <a:spcBef>
                <a:spcPts val="600"/>
              </a:spcBef>
            </a:pPr>
            <a:r>
              <a:rPr lang="en-US" sz="2000" dirty="0">
                <a:solidFill>
                  <a:srgbClr val="002060"/>
                </a:solidFill>
                <a:latin typeface="Book Antiqua" pitchFamily="18" charset="0"/>
              </a:rPr>
              <a:t>By IL(R)E, Azerbaijan (0.310) belongs to the central </a:t>
            </a:r>
            <a:r>
              <a:rPr lang="en-US" sz="2000" dirty="0" smtClean="0">
                <a:solidFill>
                  <a:srgbClr val="002060"/>
                </a:solidFill>
                <a:latin typeface="Book Antiqua" pitchFamily="18" charset="0"/>
              </a:rPr>
              <a:t>group.</a:t>
            </a:r>
          </a:p>
          <a:p>
            <a:pPr>
              <a:spcBef>
                <a:spcPts val="600"/>
              </a:spcBef>
            </a:pPr>
            <a:r>
              <a:rPr lang="en-US" sz="2000" dirty="0" smtClean="0">
                <a:solidFill>
                  <a:srgbClr val="002060"/>
                </a:solidFill>
                <a:latin typeface="Book Antiqua" pitchFamily="18" charset="0"/>
              </a:rPr>
              <a:t>The </a:t>
            </a:r>
            <a:r>
              <a:rPr lang="en-US" sz="2000" dirty="0">
                <a:solidFill>
                  <a:srgbClr val="002060"/>
                </a:solidFill>
                <a:latin typeface="Book Antiqua" pitchFamily="18" charset="0"/>
              </a:rPr>
              <a:t>cumulative GDP growth of </a:t>
            </a:r>
            <a:r>
              <a:rPr lang="en-US" sz="2000" dirty="0" smtClean="0">
                <a:solidFill>
                  <a:srgbClr val="002060"/>
                </a:solidFill>
                <a:latin typeface="Book Antiqua" pitchFamily="18" charset="0"/>
              </a:rPr>
              <a:t>6.7% in </a:t>
            </a:r>
            <a:r>
              <a:rPr lang="en-US" sz="2000" dirty="0">
                <a:solidFill>
                  <a:srgbClr val="002060"/>
                </a:solidFill>
                <a:latin typeface="Book Antiqua" pitchFamily="18" charset="0"/>
              </a:rPr>
              <a:t>2013-2017 (8.2% in 2012-2016, and 12.4% in 2011-2015</a:t>
            </a:r>
            <a:r>
              <a:rPr lang="en-US" sz="2000" dirty="0" smtClean="0">
                <a:solidFill>
                  <a:srgbClr val="002060"/>
                </a:solidFill>
                <a:latin typeface="Book Antiqua" pitchFamily="18" charset="0"/>
              </a:rPr>
              <a:t>) </a:t>
            </a:r>
            <a:r>
              <a:rPr lang="en-US" sz="2000" dirty="0">
                <a:solidFill>
                  <a:srgbClr val="002060"/>
                </a:solidFill>
                <a:latin typeface="Book Antiqua" pitchFamily="18" charset="0"/>
              </a:rPr>
              <a:t>is </a:t>
            </a:r>
            <a:r>
              <a:rPr lang="en-US" sz="2000" dirty="0" smtClean="0">
                <a:solidFill>
                  <a:srgbClr val="002060"/>
                </a:solidFill>
                <a:latin typeface="Book Antiqua" pitchFamily="18" charset="0"/>
              </a:rPr>
              <a:t>lower </a:t>
            </a:r>
            <a:r>
              <a:rPr lang="en-US" sz="2000" dirty="0">
                <a:solidFill>
                  <a:srgbClr val="002060"/>
                </a:solidFill>
                <a:latin typeface="Book Antiqua" pitchFamily="18" charset="0"/>
              </a:rPr>
              <a:t>than the average of the countries with the medium values of IL(R)E</a:t>
            </a:r>
            <a:r>
              <a:rPr lang="en-US" sz="2000" dirty="0" smtClean="0">
                <a:solidFill>
                  <a:srgbClr val="002060"/>
                </a:solidFill>
                <a:latin typeface="Book Antiqua" pitchFamily="18" charset="0"/>
              </a:rPr>
              <a:t>.</a:t>
            </a:r>
          </a:p>
          <a:p>
            <a:pPr>
              <a:spcBef>
                <a:spcPts val="600"/>
              </a:spcBef>
            </a:pPr>
            <a:r>
              <a:rPr lang="en-US" sz="2000" dirty="0" smtClean="0">
                <a:solidFill>
                  <a:srgbClr val="002060"/>
                </a:solidFill>
                <a:latin typeface="Book Antiqua" pitchFamily="18" charset="0"/>
              </a:rPr>
              <a:t>Azerbaijan’s </a:t>
            </a:r>
            <a:r>
              <a:rPr lang="en-US" sz="2000" dirty="0">
                <a:solidFill>
                  <a:srgbClr val="002060"/>
                </a:solidFill>
                <a:latin typeface="Book Antiqua" pitchFamily="18" charset="0"/>
              </a:rPr>
              <a:t>IL(R)E deviated from its optimal value </a:t>
            </a:r>
            <a:r>
              <a:rPr lang="en-US" sz="2000" dirty="0" smtClean="0">
                <a:solidFill>
                  <a:srgbClr val="002060"/>
                </a:solidFill>
                <a:latin typeface="Book Antiqua" pitchFamily="18" charset="0"/>
              </a:rPr>
              <a:t>to the left and </a:t>
            </a:r>
            <a:r>
              <a:rPr lang="en-US" sz="2000" dirty="0">
                <a:solidFill>
                  <a:srgbClr val="002060"/>
                </a:solidFill>
                <a:latin typeface="Book Antiqua" pitchFamily="18" charset="0"/>
              </a:rPr>
              <a:t>the </a:t>
            </a:r>
            <a:r>
              <a:rPr lang="en-US" sz="2000" dirty="0" smtClean="0">
                <a:solidFill>
                  <a:srgbClr val="002060"/>
                </a:solidFill>
                <a:latin typeface="Book Antiqua" pitchFamily="18" charset="0"/>
              </a:rPr>
              <a:t>liberal </a:t>
            </a:r>
            <a:r>
              <a:rPr lang="en-US" sz="2000" dirty="0">
                <a:solidFill>
                  <a:srgbClr val="002060"/>
                </a:solidFill>
                <a:latin typeface="Book Antiqua" pitchFamily="18" charset="0"/>
              </a:rPr>
              <a:t>economic reforms is the urgent task for the </a:t>
            </a:r>
            <a:r>
              <a:rPr lang="en-US" sz="2000" dirty="0" smtClean="0">
                <a:solidFill>
                  <a:srgbClr val="002060"/>
                </a:solidFill>
                <a:latin typeface="Book Antiqua" pitchFamily="18" charset="0"/>
              </a:rPr>
              <a:t>next years</a:t>
            </a:r>
            <a:r>
              <a:rPr lang="en-US" sz="2000" dirty="0">
                <a:solidFill>
                  <a:srgbClr val="002060"/>
                </a:solidFill>
                <a:latin typeface="Book Antiqua" pitchFamily="18" charset="0"/>
              </a:rPr>
              <a:t>.</a:t>
            </a:r>
            <a:endParaRPr lang="ru-RU" sz="2000" dirty="0">
              <a:solidFill>
                <a:srgbClr val="002060"/>
              </a:solidFill>
              <a:latin typeface="Book Antiqua" pitchFamily="18" charset="0"/>
            </a:endParaRPr>
          </a:p>
        </p:txBody>
      </p:sp>
      <p:sp>
        <p:nvSpPr>
          <p:cNvPr id="15" name="Rectangle 8"/>
          <p:cNvSpPr>
            <a:spLocks noChangeArrowheads="1"/>
          </p:cNvSpPr>
          <p:nvPr/>
        </p:nvSpPr>
        <p:spPr bwMode="auto">
          <a:xfrm>
            <a:off x="342900" y="962025"/>
            <a:ext cx="8313738" cy="830997"/>
          </a:xfrm>
          <a:prstGeom prst="rect">
            <a:avLst/>
          </a:prstGeom>
          <a:noFill/>
          <a:ln>
            <a:noFill/>
          </a:ln>
          <a:effectLst>
            <a:outerShdw dist="35921" dir="2700000" algn="ctr" rotWithShape="0">
              <a:srgbClr val="DDDDDD"/>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square">
            <a:spAutoFit/>
          </a:bodyPr>
          <a:lstStyle/>
          <a:p>
            <a:pPr algn="r" eaLnBrk="1" hangingPunct="1"/>
            <a:r>
              <a:rPr lang="en-US" altLang="ru-RU" sz="2400" b="1" dirty="0" smtClean="0">
                <a:solidFill>
                  <a:srgbClr val="002060"/>
                </a:solidFill>
                <a:latin typeface="Book Antiqua" pitchFamily="18" charset="0"/>
              </a:rPr>
              <a:t>GENERAL DIRECTION OF</a:t>
            </a:r>
            <a:br>
              <a:rPr lang="en-US" altLang="ru-RU" sz="2400" b="1" dirty="0" smtClean="0">
                <a:solidFill>
                  <a:srgbClr val="002060"/>
                </a:solidFill>
                <a:latin typeface="Book Antiqua" pitchFamily="18" charset="0"/>
              </a:rPr>
            </a:br>
            <a:r>
              <a:rPr lang="en-US" altLang="ru-RU" sz="2400" b="1" dirty="0" smtClean="0">
                <a:solidFill>
                  <a:srgbClr val="002060"/>
                </a:solidFill>
                <a:latin typeface="Book Antiqua" pitchFamily="18" charset="0"/>
              </a:rPr>
              <a:t>ECONOMIC REFORMS IN AZERBAIJAN</a:t>
            </a:r>
            <a:endParaRPr lang="ru-RU" altLang="ru-RU" sz="2400" b="1" dirty="0">
              <a:solidFill>
                <a:srgbClr val="002060"/>
              </a:solidFill>
              <a:latin typeface="Book Antiqua" pitchFamily="18" charset="0"/>
            </a:endParaRPr>
          </a:p>
        </p:txBody>
      </p:sp>
      <p:sp>
        <p:nvSpPr>
          <p:cNvPr id="19" name="Rectangle 18"/>
          <p:cNvSpPr/>
          <p:nvPr/>
        </p:nvSpPr>
        <p:spPr>
          <a:xfrm>
            <a:off x="464096" y="4077072"/>
            <a:ext cx="8533172" cy="2169825"/>
          </a:xfrm>
          <a:prstGeom prst="rect">
            <a:avLst/>
          </a:prstGeom>
        </p:spPr>
        <p:txBody>
          <a:bodyPr wrap="square">
            <a:spAutoFit/>
          </a:bodyPr>
          <a:lstStyle/>
          <a:p>
            <a:pPr>
              <a:spcBef>
                <a:spcPts val="600"/>
              </a:spcBef>
            </a:pPr>
            <a:r>
              <a:rPr lang="az-Latn-AZ" sz="2000" dirty="0">
                <a:solidFill>
                  <a:srgbClr val="002060"/>
                </a:solidFill>
                <a:latin typeface="Book Antiqua" pitchFamily="18" charset="0"/>
              </a:rPr>
              <a:t>Price Regulation Sub-index was major "contributor" to </a:t>
            </a:r>
            <a:r>
              <a:rPr lang="az-Latn-AZ" sz="2000" dirty="0" smtClean="0">
                <a:solidFill>
                  <a:srgbClr val="002060"/>
                </a:solidFill>
                <a:latin typeface="Book Antiqua" pitchFamily="18" charset="0"/>
              </a:rPr>
              <a:t>th</a:t>
            </a:r>
            <a:r>
              <a:rPr lang="en-US" sz="2000" dirty="0" smtClean="0">
                <a:solidFill>
                  <a:srgbClr val="002060"/>
                </a:solidFill>
                <a:latin typeface="Book Antiqua" pitchFamily="18" charset="0"/>
              </a:rPr>
              <a:t>is</a:t>
            </a:r>
            <a:r>
              <a:rPr lang="az-Latn-AZ" sz="2000" dirty="0" smtClean="0">
                <a:solidFill>
                  <a:srgbClr val="002060"/>
                </a:solidFill>
                <a:latin typeface="Book Antiqua" pitchFamily="18" charset="0"/>
              </a:rPr>
              <a:t> </a:t>
            </a:r>
            <a:r>
              <a:rPr lang="en-US" sz="2000" dirty="0" smtClean="0">
                <a:solidFill>
                  <a:srgbClr val="002060"/>
                </a:solidFill>
                <a:latin typeface="Book Antiqua" pitchFamily="18" charset="0"/>
              </a:rPr>
              <a:t>deviation.</a:t>
            </a:r>
          </a:p>
          <a:p>
            <a:pPr>
              <a:spcBef>
                <a:spcPts val="600"/>
              </a:spcBef>
            </a:pPr>
            <a:r>
              <a:rPr lang="en-US" sz="2000" dirty="0" smtClean="0">
                <a:solidFill>
                  <a:srgbClr val="002060"/>
                </a:solidFill>
                <a:latin typeface="Book Antiqua" pitchFamily="18" charset="0"/>
              </a:rPr>
              <a:t>After </a:t>
            </a:r>
            <a:r>
              <a:rPr lang="en-US" sz="2000" dirty="0">
                <a:solidFill>
                  <a:srgbClr val="002060"/>
                </a:solidFill>
                <a:latin typeface="Book Antiqua" pitchFamily="18" charset="0"/>
              </a:rPr>
              <a:t>two devaluations of the Azerbaijani manat </a:t>
            </a:r>
            <a:r>
              <a:rPr lang="en-US" sz="2000" dirty="0" smtClean="0">
                <a:solidFill>
                  <a:srgbClr val="002060"/>
                </a:solidFill>
                <a:latin typeface="Book Antiqua" pitchFamily="18" charset="0"/>
              </a:rPr>
              <a:t>in </a:t>
            </a:r>
            <a:r>
              <a:rPr lang="en-US" sz="2000" dirty="0">
                <a:solidFill>
                  <a:srgbClr val="002060"/>
                </a:solidFill>
                <a:latin typeface="Book Antiqua" pitchFamily="18" charset="0"/>
              </a:rPr>
              <a:t>2015, the </a:t>
            </a:r>
            <a:r>
              <a:rPr lang="en-US" sz="2000" dirty="0" smtClean="0">
                <a:solidFill>
                  <a:srgbClr val="002060"/>
                </a:solidFill>
                <a:latin typeface="Book Antiqua" pitchFamily="18" charset="0"/>
              </a:rPr>
              <a:t>government </a:t>
            </a:r>
            <a:r>
              <a:rPr lang="en-US" sz="2000" dirty="0">
                <a:solidFill>
                  <a:srgbClr val="002060"/>
                </a:solidFill>
                <a:latin typeface="Book Antiqua" pitchFamily="18" charset="0"/>
              </a:rPr>
              <a:t>for the social protection </a:t>
            </a:r>
            <a:r>
              <a:rPr lang="en-US" sz="2000" dirty="0" smtClean="0">
                <a:solidFill>
                  <a:srgbClr val="002060"/>
                </a:solidFill>
                <a:latin typeface="Book Antiqua" pitchFamily="18" charset="0"/>
              </a:rPr>
              <a:t>purposes </a:t>
            </a:r>
            <a:r>
              <a:rPr lang="en-US" sz="2000" dirty="0">
                <a:solidFill>
                  <a:srgbClr val="002060"/>
                </a:solidFill>
                <a:latin typeface="Book Antiqua" pitchFamily="18" charset="0"/>
              </a:rPr>
              <a:t>prevented the consumer prices increase</a:t>
            </a:r>
            <a:r>
              <a:rPr lang="en-US" sz="2000" dirty="0" smtClean="0">
                <a:solidFill>
                  <a:srgbClr val="002060"/>
                </a:solidFill>
                <a:latin typeface="Book Antiqua" pitchFamily="18" charset="0"/>
              </a:rPr>
              <a:t>.</a:t>
            </a:r>
          </a:p>
          <a:p>
            <a:pPr>
              <a:spcBef>
                <a:spcPts val="600"/>
              </a:spcBef>
            </a:pPr>
            <a:r>
              <a:rPr lang="en-US" sz="2000" dirty="0" smtClean="0">
                <a:solidFill>
                  <a:srgbClr val="002060"/>
                </a:solidFill>
                <a:latin typeface="Book Antiqua" pitchFamily="18" charset="0"/>
              </a:rPr>
              <a:t>Azerbaijani </a:t>
            </a:r>
            <a:r>
              <a:rPr lang="en-US" sz="2000" dirty="0">
                <a:solidFill>
                  <a:srgbClr val="002060"/>
                </a:solidFill>
                <a:latin typeface="Book Antiqua" pitchFamily="18" charset="0"/>
              </a:rPr>
              <a:t>manat fell against the US dollar almost twice but domestic prices increased insignificantly: in 2016 inflation was only 12.4</a:t>
            </a:r>
            <a:r>
              <a:rPr lang="en-US" sz="2000" dirty="0" smtClean="0">
                <a:solidFill>
                  <a:srgbClr val="002060"/>
                </a:solidFill>
                <a:latin typeface="Book Antiqua" pitchFamily="18" charset="0"/>
              </a:rPr>
              <a:t>%.</a:t>
            </a:r>
          </a:p>
          <a:p>
            <a:pPr>
              <a:spcBef>
                <a:spcPts val="600"/>
              </a:spcBef>
            </a:pPr>
            <a:r>
              <a:rPr lang="en-US" sz="2000" b="1" dirty="0" smtClean="0">
                <a:solidFill>
                  <a:srgbClr val="C00000"/>
                </a:solidFill>
                <a:latin typeface="Book Antiqua" pitchFamily="18" charset="0"/>
              </a:rPr>
              <a:t>Liberalization of pricing is the top priority</a:t>
            </a:r>
            <a:r>
              <a:rPr lang="en-US" sz="2000" dirty="0" smtClean="0">
                <a:solidFill>
                  <a:srgbClr val="C00000"/>
                </a:solidFill>
                <a:latin typeface="Book Antiqua" pitchFamily="18" charset="0"/>
              </a:rPr>
              <a:t>.</a:t>
            </a:r>
            <a:r>
              <a:rPr lang="en-US" sz="2000" dirty="0" smtClean="0">
                <a:solidFill>
                  <a:srgbClr val="002060"/>
                </a:solidFill>
                <a:latin typeface="Book Antiqua" pitchFamily="18" charset="0"/>
              </a:rPr>
              <a:t> </a:t>
            </a:r>
            <a:endParaRPr lang="ru-RU" sz="2000" dirty="0">
              <a:solidFill>
                <a:srgbClr val="002060"/>
              </a:solidFill>
              <a:latin typeface="Book Antiqua" pitchFamily="18" charset="0"/>
            </a:endParaRPr>
          </a:p>
        </p:txBody>
      </p:sp>
    </p:spTree>
    <p:extLst>
      <p:ext uri="{BB962C8B-B14F-4D97-AF65-F5344CB8AC3E}">
        <p14:creationId xmlns:p14="http://schemas.microsoft.com/office/powerpoint/2010/main" val="24952994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fade">
                                      <p:cBhvr>
                                        <p:cTn id="7" dur="500"/>
                                        <p:tgtEl>
                                          <p:spTgt spid="15"/>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4"/>
                                        </p:tgtEl>
                                        <p:attrNameLst>
                                          <p:attrName>style.visibility</p:attrName>
                                        </p:attrNameLst>
                                      </p:cBhvr>
                                      <p:to>
                                        <p:strVal val="visible"/>
                                      </p:to>
                                    </p:set>
                                    <p:animEffect transition="in" filter="fade">
                                      <p:cBhvr>
                                        <p:cTn id="11" dur="500"/>
                                        <p:tgtEl>
                                          <p:spTgt spid="14"/>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nodeType="clickEffect">
                                  <p:stCondLst>
                                    <p:cond delay="0"/>
                                  </p:stCondLst>
                                  <p:childTnLst>
                                    <p:set>
                                      <p:cBhvr>
                                        <p:cTn id="15" dur="1" fill="hold">
                                          <p:stCondLst>
                                            <p:cond delay="0"/>
                                          </p:stCondLst>
                                        </p:cTn>
                                        <p:tgtEl>
                                          <p:spTgt spid="19">
                                            <p:txEl>
                                              <p:pRg st="0" end="0"/>
                                            </p:txEl>
                                          </p:spTgt>
                                        </p:tgtEl>
                                        <p:attrNameLst>
                                          <p:attrName>style.visibility</p:attrName>
                                        </p:attrNameLst>
                                      </p:cBhvr>
                                      <p:to>
                                        <p:strVal val="visible"/>
                                      </p:to>
                                    </p:set>
                                    <p:animEffect transition="in" filter="fade">
                                      <p:cBhvr>
                                        <p:cTn id="16" dur="500"/>
                                        <p:tgtEl>
                                          <p:spTgt spid="19">
                                            <p:txEl>
                                              <p:pRg st="0" end="0"/>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19">
                                            <p:txEl>
                                              <p:pRg st="1" end="1"/>
                                            </p:txEl>
                                          </p:spTgt>
                                        </p:tgtEl>
                                        <p:attrNameLst>
                                          <p:attrName>style.visibility</p:attrName>
                                        </p:attrNameLst>
                                      </p:cBhvr>
                                      <p:to>
                                        <p:strVal val="visible"/>
                                      </p:to>
                                    </p:set>
                                    <p:animEffect transition="in" filter="fade">
                                      <p:cBhvr>
                                        <p:cTn id="19" dur="500"/>
                                        <p:tgtEl>
                                          <p:spTgt spid="19">
                                            <p:txEl>
                                              <p:pRg st="1" end="1"/>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19">
                                            <p:txEl>
                                              <p:pRg st="2" end="2"/>
                                            </p:txEl>
                                          </p:spTgt>
                                        </p:tgtEl>
                                        <p:attrNameLst>
                                          <p:attrName>style.visibility</p:attrName>
                                        </p:attrNameLst>
                                      </p:cBhvr>
                                      <p:to>
                                        <p:strVal val="visible"/>
                                      </p:to>
                                    </p:set>
                                    <p:animEffect transition="in" filter="fade">
                                      <p:cBhvr>
                                        <p:cTn id="22" dur="500"/>
                                        <p:tgtEl>
                                          <p:spTgt spid="19">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9">
                                            <p:txEl>
                                              <p:pRg st="3" end="3"/>
                                            </p:txEl>
                                          </p:spTgt>
                                        </p:tgtEl>
                                        <p:attrNameLst>
                                          <p:attrName>style.visibility</p:attrName>
                                        </p:attrNameLst>
                                      </p:cBhvr>
                                      <p:to>
                                        <p:strVal val="visible"/>
                                      </p:to>
                                    </p:set>
                                    <p:animEffect transition="in" filter="fade">
                                      <p:cBhvr>
                                        <p:cTn id="27" dur="500"/>
                                        <p:tgtEl>
                                          <p:spTgt spid="1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5"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Группа 5"/>
          <p:cNvGrpSpPr>
            <a:grpSpLocks/>
          </p:cNvGrpSpPr>
          <p:nvPr/>
        </p:nvGrpSpPr>
        <p:grpSpPr bwMode="auto">
          <a:xfrm>
            <a:off x="0" y="0"/>
            <a:ext cx="9144000" cy="908720"/>
            <a:chOff x="0" y="446"/>
            <a:chExt cx="9144000" cy="756793"/>
          </a:xfrm>
        </p:grpSpPr>
        <p:pic>
          <p:nvPicPr>
            <p:cNvPr id="5" name="Рисунок 1"/>
            <p:cNvPicPr>
              <a:picLocks noChangeAspect="1"/>
            </p:cNvPicPr>
            <p:nvPr/>
          </p:nvPicPr>
          <p:blipFill>
            <a:blip r:embed="rId2" cstate="print"/>
            <a:srcRect l="58456" t="15993" r="20644" b="63036"/>
            <a:stretch>
              <a:fillRect/>
            </a:stretch>
          </p:blipFill>
          <p:spPr bwMode="auto">
            <a:xfrm>
              <a:off x="0" y="446"/>
              <a:ext cx="9144000" cy="754733"/>
            </a:xfrm>
            <a:prstGeom prst="rect">
              <a:avLst/>
            </a:prstGeom>
            <a:noFill/>
            <a:ln w="9525">
              <a:noFill/>
              <a:miter lim="800000"/>
              <a:headEnd/>
              <a:tailEnd/>
            </a:ln>
          </p:spPr>
        </p:pic>
        <p:pic>
          <p:nvPicPr>
            <p:cNvPr id="6" name="Рисунок 11"/>
            <p:cNvPicPr>
              <a:picLocks noChangeAspect="1"/>
            </p:cNvPicPr>
            <p:nvPr/>
          </p:nvPicPr>
          <p:blipFill>
            <a:blip r:embed="rId3" cstate="print"/>
            <a:srcRect b="34521"/>
            <a:stretch>
              <a:fillRect/>
            </a:stretch>
          </p:blipFill>
          <p:spPr bwMode="auto">
            <a:xfrm>
              <a:off x="467544" y="136323"/>
              <a:ext cx="587859" cy="452265"/>
            </a:xfrm>
            <a:prstGeom prst="rect">
              <a:avLst/>
            </a:prstGeom>
            <a:noFill/>
            <a:ln w="9525">
              <a:noFill/>
              <a:miter lim="800000"/>
              <a:headEnd/>
              <a:tailEnd/>
            </a:ln>
          </p:spPr>
        </p:pic>
        <p:sp>
          <p:nvSpPr>
            <p:cNvPr id="7" name="Поле 2"/>
            <p:cNvSpPr txBox="1">
              <a:spLocks noChangeArrowheads="1"/>
            </p:cNvSpPr>
            <p:nvPr/>
          </p:nvSpPr>
          <p:spPr bwMode="auto">
            <a:xfrm>
              <a:off x="1119188" y="133718"/>
              <a:ext cx="7917308" cy="607656"/>
            </a:xfrm>
            <a:prstGeom prst="rect">
              <a:avLst/>
            </a:prstGeom>
            <a:noFill/>
            <a:ln w="6350">
              <a:noFill/>
              <a:miter lim="800000"/>
              <a:headEnd/>
              <a:tailEnd/>
            </a:ln>
          </p:spPr>
          <p:txBody>
            <a:bodyPr/>
            <a:lstStyle/>
            <a:p>
              <a:pPr>
                <a:lnSpc>
                  <a:spcPct val="100000"/>
                </a:lnSpc>
                <a:spcBef>
                  <a:spcPct val="0"/>
                </a:spcBef>
                <a:buFont typeface="Wingdings" pitchFamily="2" charset="2"/>
                <a:buNone/>
              </a:pPr>
              <a:r>
                <a:rPr lang="en-US" sz="1300" b="0" i="0" dirty="0" smtClean="0">
                  <a:solidFill>
                    <a:srgbClr val="FFFFFF"/>
                  </a:solidFill>
                  <a:latin typeface="Cambria" pitchFamily="18" charset="0"/>
                  <a:ea typeface="Verdana" pitchFamily="34" charset="0"/>
                  <a:cs typeface="Verdana" pitchFamily="34" charset="0"/>
                </a:rPr>
                <a:t>The Institute of Economics </a:t>
              </a:r>
              <a:br>
                <a:rPr lang="en-US" sz="1300" b="0" i="0" dirty="0" smtClean="0">
                  <a:solidFill>
                    <a:srgbClr val="FFFFFF"/>
                  </a:solidFill>
                  <a:latin typeface="Cambria" pitchFamily="18" charset="0"/>
                  <a:ea typeface="Verdana" pitchFamily="34" charset="0"/>
                  <a:cs typeface="Verdana" pitchFamily="34" charset="0"/>
                </a:rPr>
              </a:br>
              <a:r>
                <a:rPr lang="en-US" sz="1300" b="0" i="0" dirty="0" smtClean="0">
                  <a:solidFill>
                    <a:srgbClr val="FFFFFF"/>
                  </a:solidFill>
                  <a:latin typeface="Cambria" pitchFamily="18" charset="0"/>
                  <a:ea typeface="Verdana" pitchFamily="34" charset="0"/>
                  <a:cs typeface="Verdana" pitchFamily="34" charset="0"/>
                </a:rPr>
                <a:t>Azerbaijan National Academy of Sciences</a:t>
              </a:r>
              <a:endParaRPr lang="ru-RU" sz="1300" b="0" i="0" dirty="0">
                <a:solidFill>
                  <a:srgbClr val="FFFFFF"/>
                </a:solidFill>
                <a:latin typeface="Cambria" pitchFamily="18" charset="0"/>
                <a:ea typeface="Verdana" pitchFamily="34" charset="0"/>
                <a:cs typeface="Verdana" pitchFamily="34" charset="0"/>
              </a:endParaRPr>
            </a:p>
            <a:p>
              <a:pPr>
                <a:lnSpc>
                  <a:spcPct val="100000"/>
                </a:lnSpc>
                <a:spcBef>
                  <a:spcPct val="0"/>
                </a:spcBef>
                <a:buFont typeface="Wingdings" pitchFamily="2" charset="2"/>
                <a:buNone/>
              </a:pPr>
              <a:endParaRPr lang="ru-RU" sz="3600" b="0" i="0" dirty="0">
                <a:latin typeface="Cambria" pitchFamily="18" charset="0"/>
                <a:ea typeface="Verdana" pitchFamily="34" charset="0"/>
                <a:cs typeface="Verdana" pitchFamily="34" charset="0"/>
              </a:endParaRPr>
            </a:p>
          </p:txBody>
        </p:sp>
        <p:sp>
          <p:nvSpPr>
            <p:cNvPr id="8" name="Line 6"/>
            <p:cNvSpPr>
              <a:spLocks noChangeShapeType="1"/>
            </p:cNvSpPr>
            <p:nvPr/>
          </p:nvSpPr>
          <p:spPr bwMode="auto">
            <a:xfrm>
              <a:off x="0" y="757239"/>
              <a:ext cx="9144000" cy="0"/>
            </a:xfrm>
            <a:prstGeom prst="line">
              <a:avLst/>
            </a:prstGeom>
            <a:noFill/>
            <a:ln w="38100">
              <a:solidFill>
                <a:srgbClr val="000066"/>
              </a:solidFill>
              <a:round/>
              <a:headEnd/>
              <a:tailEnd/>
            </a:ln>
            <a:effectLst>
              <a:outerShdw dist="38100" dir="2400000" algn="ctr" rotWithShape="0">
                <a:schemeClr val="tx1">
                  <a:lumMod val="50000"/>
                  <a:alpha val="35000"/>
                </a:schemeClr>
              </a:outerShdw>
            </a:effectLst>
          </p:spPr>
          <p:txBody>
            <a:bodyPr/>
            <a:lstStyle/>
            <a:p>
              <a:pPr>
                <a:defRPr/>
              </a:pPr>
              <a:endParaRPr lang="ru-RU" dirty="0"/>
            </a:p>
          </p:txBody>
        </p:sp>
      </p:grpSp>
      <p:sp>
        <p:nvSpPr>
          <p:cNvPr id="9" name="Line 6"/>
          <p:cNvSpPr>
            <a:spLocks noChangeShapeType="1"/>
          </p:cNvSpPr>
          <p:nvPr/>
        </p:nvSpPr>
        <p:spPr bwMode="auto">
          <a:xfrm>
            <a:off x="0" y="6357938"/>
            <a:ext cx="9144000" cy="0"/>
          </a:xfrm>
          <a:prstGeom prst="line">
            <a:avLst/>
          </a:prstGeom>
          <a:noFill/>
          <a:ln w="38100">
            <a:solidFill>
              <a:srgbClr val="000066"/>
            </a:solidFill>
            <a:round/>
            <a:headEnd/>
            <a:tailEnd/>
          </a:ln>
          <a:effectLst>
            <a:outerShdw dist="38100" dir="2400000" algn="ctr" rotWithShape="0">
              <a:schemeClr val="tx1">
                <a:lumMod val="50000"/>
                <a:alpha val="35000"/>
              </a:schemeClr>
            </a:outerShdw>
          </a:effectLst>
        </p:spPr>
        <p:txBody>
          <a:bodyPr/>
          <a:lstStyle/>
          <a:p>
            <a:pPr eaLnBrk="1" hangingPunct="1">
              <a:lnSpc>
                <a:spcPct val="75000"/>
              </a:lnSpc>
              <a:spcBef>
                <a:spcPct val="50000"/>
              </a:spcBef>
              <a:buClr>
                <a:srgbClr val="CC0000"/>
              </a:buClr>
              <a:buFont typeface="Wingdings" panose="05000000000000000000" pitchFamily="2" charset="2"/>
              <a:buChar char="ü"/>
              <a:defRPr/>
            </a:pPr>
            <a:endParaRPr lang="ru-RU" dirty="0"/>
          </a:p>
        </p:txBody>
      </p:sp>
      <p:sp>
        <p:nvSpPr>
          <p:cNvPr id="10" name="Text Box 7"/>
          <p:cNvSpPr txBox="1">
            <a:spLocks noChangeArrowheads="1"/>
          </p:cNvSpPr>
          <p:nvPr/>
        </p:nvSpPr>
        <p:spPr bwMode="auto">
          <a:xfrm>
            <a:off x="342900" y="6489700"/>
            <a:ext cx="2573338" cy="263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a:spAutoFit/>
          </a:bodyPr>
          <a:lstStyle>
            <a:lvl1pPr>
              <a:defRPr sz="2400" b="1" i="1">
                <a:solidFill>
                  <a:srgbClr val="FFFF99"/>
                </a:solidFill>
                <a:latin typeface="Times New Roman" pitchFamily="18" charset="0"/>
              </a:defRPr>
            </a:lvl1pPr>
            <a:lvl2pPr marL="742950" indent="-285750">
              <a:defRPr sz="2400" b="1" i="1">
                <a:solidFill>
                  <a:srgbClr val="FFFF99"/>
                </a:solidFill>
                <a:latin typeface="Times New Roman" pitchFamily="18" charset="0"/>
              </a:defRPr>
            </a:lvl2pPr>
            <a:lvl3pPr marL="1143000" indent="-228600">
              <a:defRPr sz="2400" b="1" i="1">
                <a:solidFill>
                  <a:srgbClr val="FFFF99"/>
                </a:solidFill>
                <a:latin typeface="Times New Roman" pitchFamily="18" charset="0"/>
              </a:defRPr>
            </a:lvl3pPr>
            <a:lvl4pPr marL="1600200" indent="-228600">
              <a:defRPr sz="2400" b="1" i="1">
                <a:solidFill>
                  <a:srgbClr val="FFFF99"/>
                </a:solidFill>
                <a:latin typeface="Times New Roman" pitchFamily="18" charset="0"/>
              </a:defRPr>
            </a:lvl4pPr>
            <a:lvl5pPr marL="2057400" indent="-228600">
              <a:defRPr sz="2400" b="1" i="1">
                <a:solidFill>
                  <a:srgbClr val="FFFF99"/>
                </a:solidFill>
                <a:latin typeface="Times New Roman" pitchFamily="18" charset="0"/>
              </a:defRPr>
            </a:lvl5pPr>
            <a:lvl6pPr marL="2514600" indent="-228600" eaLnBrk="0" fontAlgn="base" hangingPunct="0">
              <a:spcBef>
                <a:spcPct val="0"/>
              </a:spcBef>
              <a:spcAft>
                <a:spcPct val="0"/>
              </a:spcAft>
              <a:defRPr sz="2400" b="1" i="1">
                <a:solidFill>
                  <a:srgbClr val="FFFF99"/>
                </a:solidFill>
                <a:latin typeface="Times New Roman" pitchFamily="18" charset="0"/>
              </a:defRPr>
            </a:lvl6pPr>
            <a:lvl7pPr marL="2971800" indent="-228600" eaLnBrk="0" fontAlgn="base" hangingPunct="0">
              <a:spcBef>
                <a:spcPct val="0"/>
              </a:spcBef>
              <a:spcAft>
                <a:spcPct val="0"/>
              </a:spcAft>
              <a:defRPr sz="2400" b="1" i="1">
                <a:solidFill>
                  <a:srgbClr val="FFFF99"/>
                </a:solidFill>
                <a:latin typeface="Times New Roman" pitchFamily="18" charset="0"/>
              </a:defRPr>
            </a:lvl7pPr>
            <a:lvl8pPr marL="3429000" indent="-228600" eaLnBrk="0" fontAlgn="base" hangingPunct="0">
              <a:spcBef>
                <a:spcPct val="0"/>
              </a:spcBef>
              <a:spcAft>
                <a:spcPct val="0"/>
              </a:spcAft>
              <a:defRPr sz="2400" b="1" i="1">
                <a:solidFill>
                  <a:srgbClr val="FFFF99"/>
                </a:solidFill>
                <a:latin typeface="Times New Roman" pitchFamily="18" charset="0"/>
              </a:defRPr>
            </a:lvl8pPr>
            <a:lvl9pPr marL="3886200" indent="-228600" eaLnBrk="0" fontAlgn="base" hangingPunct="0">
              <a:spcBef>
                <a:spcPct val="0"/>
              </a:spcBef>
              <a:spcAft>
                <a:spcPct val="0"/>
              </a:spcAft>
              <a:defRPr sz="2400" b="1" i="1">
                <a:solidFill>
                  <a:srgbClr val="FFFF99"/>
                </a:solidFill>
                <a:latin typeface="Times New Roman" pitchFamily="18" charset="0"/>
              </a:defRPr>
            </a:lvl9pPr>
          </a:lstStyle>
          <a:p>
            <a:pPr eaLnBrk="1" hangingPunct="1">
              <a:lnSpc>
                <a:spcPct val="75000"/>
              </a:lnSpc>
              <a:spcBef>
                <a:spcPct val="50000"/>
              </a:spcBef>
              <a:buClr>
                <a:srgbClr val="CC0000"/>
              </a:buClr>
              <a:buFont typeface="Wingdings" pitchFamily="2" charset="2"/>
              <a:buNone/>
            </a:pPr>
            <a:r>
              <a:rPr lang="en-US" altLang="ru-RU" sz="1400" b="0" dirty="0">
                <a:solidFill>
                  <a:srgbClr val="969696"/>
                </a:solidFill>
                <a:latin typeface="Book Antiqua" pitchFamily="18" charset="0"/>
              </a:rPr>
              <a:t>economics.com.az</a:t>
            </a:r>
            <a:endParaRPr lang="ru-RU" altLang="ru-RU" sz="1400" b="0" dirty="0">
              <a:solidFill>
                <a:srgbClr val="969696"/>
              </a:solidFill>
              <a:latin typeface="Book Antiqua" pitchFamily="18" charset="0"/>
            </a:endParaRPr>
          </a:p>
        </p:txBody>
      </p:sp>
      <p:sp>
        <p:nvSpPr>
          <p:cNvPr id="11" name="Text Box 7"/>
          <p:cNvSpPr txBox="1">
            <a:spLocks noChangeArrowheads="1"/>
          </p:cNvSpPr>
          <p:nvPr/>
        </p:nvSpPr>
        <p:spPr bwMode="auto">
          <a:xfrm>
            <a:off x="4356100" y="6489700"/>
            <a:ext cx="4445000" cy="263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a:spAutoFit/>
          </a:bodyPr>
          <a:lstStyle>
            <a:lvl1pPr>
              <a:defRPr sz="2400" b="1" i="1">
                <a:solidFill>
                  <a:srgbClr val="FFFF99"/>
                </a:solidFill>
                <a:latin typeface="Times New Roman" pitchFamily="18" charset="0"/>
              </a:defRPr>
            </a:lvl1pPr>
            <a:lvl2pPr marL="742950" indent="-285750">
              <a:defRPr sz="2400" b="1" i="1">
                <a:solidFill>
                  <a:srgbClr val="FFFF99"/>
                </a:solidFill>
                <a:latin typeface="Times New Roman" pitchFamily="18" charset="0"/>
              </a:defRPr>
            </a:lvl2pPr>
            <a:lvl3pPr marL="1143000" indent="-228600">
              <a:defRPr sz="2400" b="1" i="1">
                <a:solidFill>
                  <a:srgbClr val="FFFF99"/>
                </a:solidFill>
                <a:latin typeface="Times New Roman" pitchFamily="18" charset="0"/>
              </a:defRPr>
            </a:lvl3pPr>
            <a:lvl4pPr marL="1600200" indent="-228600">
              <a:defRPr sz="2400" b="1" i="1">
                <a:solidFill>
                  <a:srgbClr val="FFFF99"/>
                </a:solidFill>
                <a:latin typeface="Times New Roman" pitchFamily="18" charset="0"/>
              </a:defRPr>
            </a:lvl4pPr>
            <a:lvl5pPr marL="2057400" indent="-228600">
              <a:defRPr sz="2400" b="1" i="1">
                <a:solidFill>
                  <a:srgbClr val="FFFF99"/>
                </a:solidFill>
                <a:latin typeface="Times New Roman" pitchFamily="18" charset="0"/>
              </a:defRPr>
            </a:lvl5pPr>
            <a:lvl6pPr marL="2514600" indent="-228600" eaLnBrk="0" fontAlgn="base" hangingPunct="0">
              <a:spcBef>
                <a:spcPct val="0"/>
              </a:spcBef>
              <a:spcAft>
                <a:spcPct val="0"/>
              </a:spcAft>
              <a:defRPr sz="2400" b="1" i="1">
                <a:solidFill>
                  <a:srgbClr val="FFFF99"/>
                </a:solidFill>
                <a:latin typeface="Times New Roman" pitchFamily="18" charset="0"/>
              </a:defRPr>
            </a:lvl6pPr>
            <a:lvl7pPr marL="2971800" indent="-228600" eaLnBrk="0" fontAlgn="base" hangingPunct="0">
              <a:spcBef>
                <a:spcPct val="0"/>
              </a:spcBef>
              <a:spcAft>
                <a:spcPct val="0"/>
              </a:spcAft>
              <a:defRPr sz="2400" b="1" i="1">
                <a:solidFill>
                  <a:srgbClr val="FFFF99"/>
                </a:solidFill>
                <a:latin typeface="Times New Roman" pitchFamily="18" charset="0"/>
              </a:defRPr>
            </a:lvl7pPr>
            <a:lvl8pPr marL="3429000" indent="-228600" eaLnBrk="0" fontAlgn="base" hangingPunct="0">
              <a:spcBef>
                <a:spcPct val="0"/>
              </a:spcBef>
              <a:spcAft>
                <a:spcPct val="0"/>
              </a:spcAft>
              <a:defRPr sz="2400" b="1" i="1">
                <a:solidFill>
                  <a:srgbClr val="FFFF99"/>
                </a:solidFill>
                <a:latin typeface="Times New Roman" pitchFamily="18" charset="0"/>
              </a:defRPr>
            </a:lvl8pPr>
            <a:lvl9pPr marL="3886200" indent="-228600" eaLnBrk="0" fontAlgn="base" hangingPunct="0">
              <a:spcBef>
                <a:spcPct val="0"/>
              </a:spcBef>
              <a:spcAft>
                <a:spcPct val="0"/>
              </a:spcAft>
              <a:defRPr sz="2400" b="1" i="1">
                <a:solidFill>
                  <a:srgbClr val="FFFF99"/>
                </a:solidFill>
                <a:latin typeface="Times New Roman" pitchFamily="18" charset="0"/>
              </a:defRPr>
            </a:lvl9pPr>
          </a:lstStyle>
          <a:p>
            <a:pPr algn="r" eaLnBrk="1" hangingPunct="1">
              <a:lnSpc>
                <a:spcPct val="75000"/>
              </a:lnSpc>
              <a:spcBef>
                <a:spcPct val="50000"/>
              </a:spcBef>
              <a:buClr>
                <a:srgbClr val="CC0000"/>
              </a:buClr>
              <a:buFont typeface="Wingdings" pitchFamily="2" charset="2"/>
              <a:buNone/>
            </a:pPr>
            <a:r>
              <a:rPr lang="en-US" altLang="ru-RU" sz="1400" b="0" dirty="0" smtClean="0">
                <a:solidFill>
                  <a:srgbClr val="969696"/>
                </a:solidFill>
                <a:latin typeface="Book Antiqua" pitchFamily="18" charset="0"/>
              </a:rPr>
              <a:t>Chinese Academy of Social Sciences</a:t>
            </a:r>
            <a:r>
              <a:rPr lang="az-Latn-AZ" altLang="ru-RU" sz="1400" b="0" dirty="0" smtClean="0">
                <a:solidFill>
                  <a:srgbClr val="969696"/>
                </a:solidFill>
                <a:latin typeface="Book Antiqua" pitchFamily="18" charset="0"/>
              </a:rPr>
              <a:t>, </a:t>
            </a:r>
            <a:r>
              <a:rPr lang="en-US" altLang="ru-RU" sz="1400" b="0" dirty="0" smtClean="0">
                <a:solidFill>
                  <a:srgbClr val="969696"/>
                </a:solidFill>
                <a:latin typeface="Book Antiqua" pitchFamily="18" charset="0"/>
              </a:rPr>
              <a:t>Beijing</a:t>
            </a:r>
            <a:r>
              <a:rPr lang="az-Latn-AZ" altLang="ru-RU" sz="1400" b="0" dirty="0" smtClean="0">
                <a:solidFill>
                  <a:srgbClr val="969696"/>
                </a:solidFill>
                <a:latin typeface="Book Antiqua" pitchFamily="18" charset="0"/>
              </a:rPr>
              <a:t> </a:t>
            </a:r>
            <a:r>
              <a:rPr lang="az-Latn-AZ" altLang="ru-RU" sz="1400" b="0" dirty="0">
                <a:solidFill>
                  <a:srgbClr val="969696"/>
                </a:solidFill>
                <a:latin typeface="Book Antiqua" pitchFamily="18" charset="0"/>
              </a:rPr>
              <a:t>- 2019</a:t>
            </a:r>
            <a:endParaRPr lang="ru-RU" altLang="ru-RU" sz="1400" b="0" dirty="0">
              <a:solidFill>
                <a:srgbClr val="969696"/>
              </a:solidFill>
              <a:latin typeface="Book Antiqua" pitchFamily="18" charset="0"/>
            </a:endParaRPr>
          </a:p>
        </p:txBody>
      </p:sp>
      <p:sp>
        <p:nvSpPr>
          <p:cNvPr id="15" name="Rectangle 8"/>
          <p:cNvSpPr>
            <a:spLocks noChangeArrowheads="1"/>
          </p:cNvSpPr>
          <p:nvPr/>
        </p:nvSpPr>
        <p:spPr bwMode="auto">
          <a:xfrm>
            <a:off x="2771800" y="1056869"/>
            <a:ext cx="5256584" cy="830997"/>
          </a:xfrm>
          <a:prstGeom prst="rect">
            <a:avLst/>
          </a:prstGeom>
          <a:noFill/>
          <a:ln>
            <a:noFill/>
          </a:ln>
          <a:effectLst>
            <a:outerShdw dist="35921" dir="2700000" algn="ctr" rotWithShape="0">
              <a:srgbClr val="DDDDDD"/>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square">
            <a:spAutoFit/>
          </a:bodyPr>
          <a:lstStyle/>
          <a:p>
            <a:pPr algn="r"/>
            <a:r>
              <a:rPr lang="en-US" sz="2400" b="1" dirty="0" smtClean="0">
                <a:solidFill>
                  <a:srgbClr val="002060"/>
                </a:solidFill>
                <a:latin typeface="Book Antiqua" pitchFamily="18" charset="0"/>
              </a:rPr>
              <a:t>IL(R)E INTERVALS and PROPOSED ECONOMIC MODELS</a:t>
            </a:r>
            <a:endParaRPr lang="ru-RU" altLang="ru-RU" sz="2400" b="1" dirty="0">
              <a:solidFill>
                <a:srgbClr val="002060"/>
              </a:solidFill>
              <a:latin typeface="Book Antiqua" pitchFamily="18" charset="0"/>
            </a:endParaRPr>
          </a:p>
        </p:txBody>
      </p:sp>
      <p:graphicFrame>
        <p:nvGraphicFramePr>
          <p:cNvPr id="16" name="Table 15"/>
          <p:cNvGraphicFramePr>
            <a:graphicFrameLocks noGrp="1"/>
          </p:cNvGraphicFramePr>
          <p:nvPr>
            <p:extLst>
              <p:ext uri="{D42A27DB-BD31-4B8C-83A1-F6EECF244321}">
                <p14:modId xmlns:p14="http://schemas.microsoft.com/office/powerpoint/2010/main" val="1710236527"/>
              </p:ext>
            </p:extLst>
          </p:nvPr>
        </p:nvGraphicFramePr>
        <p:xfrm>
          <a:off x="1119188" y="2060848"/>
          <a:ext cx="7182812" cy="4032000"/>
        </p:xfrm>
        <a:graphic>
          <a:graphicData uri="http://schemas.openxmlformats.org/drawingml/2006/table">
            <a:tbl>
              <a:tblPr firstRow="1" firstCol="1" bandRow="1">
                <a:tableStyleId>{5C22544A-7EE6-4342-B048-85BDC9FD1C3A}</a:tableStyleId>
              </a:tblPr>
              <a:tblGrid>
                <a:gridCol w="2730387"/>
                <a:gridCol w="4452425"/>
              </a:tblGrid>
              <a:tr h="504000">
                <a:tc>
                  <a:txBody>
                    <a:bodyPr/>
                    <a:lstStyle/>
                    <a:p>
                      <a:pPr algn="ctr">
                        <a:lnSpc>
                          <a:spcPts val="2000"/>
                        </a:lnSpc>
                        <a:spcBef>
                          <a:spcPts val="300"/>
                        </a:spcBef>
                        <a:spcAft>
                          <a:spcPts val="300"/>
                        </a:spcAft>
                      </a:pPr>
                      <a:r>
                        <a:rPr lang="ru-RU" sz="2000" dirty="0">
                          <a:solidFill>
                            <a:schemeClr val="tx1"/>
                          </a:solidFill>
                          <a:effectLst/>
                          <a:latin typeface="Book Antiqua" pitchFamily="18" charset="0"/>
                        </a:rPr>
                        <a:t>IL(R)E </a:t>
                      </a:r>
                      <a:r>
                        <a:rPr lang="en-US" sz="2000" dirty="0" smtClean="0">
                          <a:solidFill>
                            <a:schemeClr val="tx1"/>
                          </a:solidFill>
                          <a:effectLst/>
                          <a:latin typeface="Book Antiqua" pitchFamily="18" charset="0"/>
                        </a:rPr>
                        <a:t>interval</a:t>
                      </a:r>
                      <a:endParaRPr lang="ru-RU" sz="2000" dirty="0">
                        <a:solidFill>
                          <a:schemeClr val="tx1"/>
                        </a:solidFill>
                        <a:effectLst/>
                        <a:latin typeface="Book Antiqua" pitchFamily="18" charset="0"/>
                        <a:ea typeface="MS Mincho"/>
                        <a:cs typeface="Times New Roman"/>
                      </a:endParaRPr>
                    </a:p>
                  </a:txBody>
                  <a:tcPr marL="68580" marR="68580" marT="0" marB="0" anchor="ctr">
                    <a:lnL w="19050" cap="flat" cmpd="sng" algn="ctr">
                      <a:solidFill>
                        <a:schemeClr val="tx1"/>
                      </a:solidFill>
                      <a:prstDash val="solid"/>
                      <a:round/>
                      <a:headEnd type="none" w="med" len="med"/>
                      <a:tailEnd type="none" w="med" len="med"/>
                    </a:lnL>
                    <a:lnT w="19050" cap="flat" cmpd="sng" algn="ctr">
                      <a:solidFill>
                        <a:schemeClr val="tx1"/>
                      </a:solidFill>
                      <a:prstDash val="solid"/>
                      <a:round/>
                      <a:headEnd type="none" w="med" len="med"/>
                      <a:tailEnd type="none" w="med" len="med"/>
                    </a:lnT>
                    <a:noFill/>
                  </a:tcPr>
                </a:tc>
                <a:tc>
                  <a:txBody>
                    <a:bodyPr/>
                    <a:lstStyle/>
                    <a:p>
                      <a:pPr>
                        <a:lnSpc>
                          <a:spcPts val="2000"/>
                        </a:lnSpc>
                        <a:spcBef>
                          <a:spcPts val="300"/>
                        </a:spcBef>
                        <a:spcAft>
                          <a:spcPts val="300"/>
                        </a:spcAft>
                      </a:pPr>
                      <a:r>
                        <a:rPr lang="en-US" sz="2000" dirty="0" smtClean="0">
                          <a:solidFill>
                            <a:schemeClr val="tx1"/>
                          </a:solidFill>
                          <a:effectLst/>
                          <a:latin typeface="Book Antiqua" pitchFamily="18" charset="0"/>
                        </a:rPr>
                        <a:t>Economic </a:t>
                      </a:r>
                      <a:r>
                        <a:rPr lang="ru-RU" sz="2000" dirty="0" err="1" smtClean="0">
                          <a:solidFill>
                            <a:schemeClr val="tx1"/>
                          </a:solidFill>
                          <a:effectLst/>
                          <a:latin typeface="Book Antiqua" pitchFamily="18" charset="0"/>
                        </a:rPr>
                        <a:t>model</a:t>
                      </a:r>
                      <a:endParaRPr lang="ru-RU" sz="2000" dirty="0">
                        <a:solidFill>
                          <a:schemeClr val="tx1"/>
                        </a:solidFill>
                        <a:effectLst/>
                        <a:latin typeface="Book Antiqua" pitchFamily="18" charset="0"/>
                        <a:ea typeface="MS Mincho"/>
                        <a:cs typeface="Times New Roman"/>
                      </a:endParaRPr>
                    </a:p>
                  </a:txBody>
                  <a:tcPr marL="68580" marR="68580" marT="0" marB="0" anchor="ctr">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noFill/>
                  </a:tcPr>
                </a:tc>
              </a:tr>
              <a:tr h="504000">
                <a:tc>
                  <a:txBody>
                    <a:bodyPr/>
                    <a:lstStyle/>
                    <a:p>
                      <a:pPr algn="ctr">
                        <a:lnSpc>
                          <a:spcPts val="2000"/>
                        </a:lnSpc>
                        <a:spcBef>
                          <a:spcPts val="300"/>
                        </a:spcBef>
                        <a:spcAft>
                          <a:spcPts val="300"/>
                        </a:spcAft>
                      </a:pPr>
                      <a:r>
                        <a:rPr lang="ru-RU" sz="2000" b="1" dirty="0">
                          <a:solidFill>
                            <a:schemeClr val="bg1"/>
                          </a:solidFill>
                          <a:effectLst/>
                          <a:latin typeface="Book Antiqua" pitchFamily="18" charset="0"/>
                        </a:rPr>
                        <a:t>0</a:t>
                      </a:r>
                      <a:r>
                        <a:rPr lang="az-Latn-AZ" sz="2000" b="1" dirty="0">
                          <a:solidFill>
                            <a:schemeClr val="bg1"/>
                          </a:solidFill>
                          <a:effectLst/>
                          <a:latin typeface="Book Antiqua" pitchFamily="18" charset="0"/>
                        </a:rPr>
                        <a:t>.</a:t>
                      </a:r>
                      <a:r>
                        <a:rPr lang="ru-RU" sz="2000" b="1" dirty="0">
                          <a:solidFill>
                            <a:schemeClr val="bg1"/>
                          </a:solidFill>
                          <a:effectLst/>
                          <a:latin typeface="Book Antiqua" pitchFamily="18" charset="0"/>
                        </a:rPr>
                        <a:t>000</a:t>
                      </a:r>
                      <a:endParaRPr lang="ru-RU" sz="2000" b="1" dirty="0">
                        <a:solidFill>
                          <a:schemeClr val="bg1"/>
                        </a:solidFill>
                        <a:effectLst/>
                        <a:latin typeface="Book Antiqua" pitchFamily="18" charset="0"/>
                        <a:ea typeface="MS Mincho"/>
                        <a:cs typeface="Times New Roman"/>
                      </a:endParaRPr>
                    </a:p>
                  </a:txBody>
                  <a:tcPr marL="68580" marR="68580" marT="0" marB="0" anchor="ctr">
                    <a:lnL w="19050" cap="flat" cmpd="sng" algn="ctr">
                      <a:solidFill>
                        <a:schemeClr val="tx1"/>
                      </a:solidFill>
                      <a:prstDash val="solid"/>
                      <a:round/>
                      <a:headEnd type="none" w="med" len="med"/>
                      <a:tailEnd type="none" w="med" len="med"/>
                    </a:lnL>
                    <a:solidFill>
                      <a:srgbClr val="000066"/>
                    </a:solidFill>
                  </a:tcPr>
                </a:tc>
                <a:tc>
                  <a:txBody>
                    <a:bodyPr/>
                    <a:lstStyle/>
                    <a:p>
                      <a:pPr>
                        <a:lnSpc>
                          <a:spcPts val="2000"/>
                        </a:lnSpc>
                        <a:spcBef>
                          <a:spcPts val="300"/>
                        </a:spcBef>
                        <a:spcAft>
                          <a:spcPts val="300"/>
                        </a:spcAft>
                      </a:pPr>
                      <a:r>
                        <a:rPr lang="ru-RU" sz="2000" b="1" dirty="0" smtClean="0">
                          <a:solidFill>
                            <a:schemeClr val="bg1"/>
                          </a:solidFill>
                          <a:effectLst/>
                          <a:latin typeface="Book Antiqua" pitchFamily="18" charset="0"/>
                        </a:rPr>
                        <a:t>“</a:t>
                      </a:r>
                      <a:r>
                        <a:rPr lang="en-US" sz="2000" b="1" dirty="0" smtClean="0">
                          <a:solidFill>
                            <a:schemeClr val="bg1"/>
                          </a:solidFill>
                          <a:effectLst/>
                          <a:latin typeface="Book Antiqua" pitchFamily="18" charset="0"/>
                        </a:rPr>
                        <a:t>Pure</a:t>
                      </a:r>
                      <a:r>
                        <a:rPr lang="ru-RU" sz="2000" b="1" dirty="0" smtClean="0">
                          <a:solidFill>
                            <a:schemeClr val="bg1"/>
                          </a:solidFill>
                          <a:effectLst/>
                          <a:latin typeface="Book Antiqua" pitchFamily="18" charset="0"/>
                        </a:rPr>
                        <a:t>” </a:t>
                      </a:r>
                      <a:r>
                        <a:rPr lang="en-US" sz="2000" b="1" dirty="0" smtClean="0">
                          <a:solidFill>
                            <a:schemeClr val="bg1"/>
                          </a:solidFill>
                          <a:effectLst/>
                          <a:latin typeface="Book Antiqua" pitchFamily="18" charset="0"/>
                        </a:rPr>
                        <a:t>market </a:t>
                      </a:r>
                      <a:r>
                        <a:rPr lang="ru-RU" sz="2000" b="1" dirty="0" err="1" smtClean="0">
                          <a:solidFill>
                            <a:schemeClr val="bg1"/>
                          </a:solidFill>
                          <a:effectLst/>
                          <a:latin typeface="Book Antiqua" pitchFamily="18" charset="0"/>
                        </a:rPr>
                        <a:t>economy</a:t>
                      </a:r>
                      <a:endParaRPr lang="ru-RU" sz="2000" b="1" dirty="0">
                        <a:solidFill>
                          <a:schemeClr val="bg1"/>
                        </a:solidFill>
                        <a:effectLst/>
                        <a:latin typeface="Book Antiqua" pitchFamily="18" charset="0"/>
                        <a:ea typeface="MS Mincho"/>
                        <a:cs typeface="Times New Roman"/>
                      </a:endParaRPr>
                    </a:p>
                  </a:txBody>
                  <a:tcPr marL="68580" marR="68580" marT="0" marB="0" anchor="ctr">
                    <a:lnR w="19050" cap="flat" cmpd="sng" algn="ctr">
                      <a:solidFill>
                        <a:schemeClr val="tx1"/>
                      </a:solidFill>
                      <a:prstDash val="solid"/>
                      <a:round/>
                      <a:headEnd type="none" w="med" len="med"/>
                      <a:tailEnd type="none" w="med" len="med"/>
                    </a:lnR>
                    <a:solidFill>
                      <a:srgbClr val="000066"/>
                    </a:solidFill>
                  </a:tcPr>
                </a:tc>
              </a:tr>
              <a:tr h="504000">
                <a:tc>
                  <a:txBody>
                    <a:bodyPr/>
                    <a:lstStyle/>
                    <a:p>
                      <a:pPr algn="ctr">
                        <a:lnSpc>
                          <a:spcPts val="2000"/>
                        </a:lnSpc>
                        <a:spcBef>
                          <a:spcPts val="300"/>
                        </a:spcBef>
                        <a:spcAft>
                          <a:spcPts val="300"/>
                        </a:spcAft>
                      </a:pPr>
                      <a:r>
                        <a:rPr lang="ru-RU" sz="2000" b="1" dirty="0">
                          <a:solidFill>
                            <a:schemeClr val="bg1"/>
                          </a:solidFill>
                          <a:effectLst/>
                          <a:latin typeface="Book Antiqua" pitchFamily="18" charset="0"/>
                        </a:rPr>
                        <a:t>0</a:t>
                      </a:r>
                      <a:r>
                        <a:rPr lang="az-Latn-AZ" sz="2000" b="1" dirty="0">
                          <a:solidFill>
                            <a:schemeClr val="bg1"/>
                          </a:solidFill>
                          <a:effectLst/>
                          <a:latin typeface="Book Antiqua" pitchFamily="18" charset="0"/>
                        </a:rPr>
                        <a:t>.</a:t>
                      </a:r>
                      <a:r>
                        <a:rPr lang="ru-RU" sz="2000" b="1" dirty="0">
                          <a:solidFill>
                            <a:schemeClr val="bg1"/>
                          </a:solidFill>
                          <a:effectLst/>
                          <a:latin typeface="Book Antiqua" pitchFamily="18" charset="0"/>
                        </a:rPr>
                        <a:t>001-0</a:t>
                      </a:r>
                      <a:r>
                        <a:rPr lang="az-Latn-AZ" sz="2000" b="1" dirty="0">
                          <a:solidFill>
                            <a:schemeClr val="bg1"/>
                          </a:solidFill>
                          <a:effectLst/>
                          <a:latin typeface="Book Antiqua" pitchFamily="18" charset="0"/>
                        </a:rPr>
                        <a:t>.</a:t>
                      </a:r>
                      <a:r>
                        <a:rPr lang="ru-RU" sz="2000" b="1" dirty="0">
                          <a:solidFill>
                            <a:schemeClr val="bg1"/>
                          </a:solidFill>
                          <a:effectLst/>
                          <a:latin typeface="Book Antiqua" pitchFamily="18" charset="0"/>
                        </a:rPr>
                        <a:t>199</a:t>
                      </a:r>
                      <a:endParaRPr lang="ru-RU" sz="2000" b="1" dirty="0">
                        <a:solidFill>
                          <a:schemeClr val="bg1"/>
                        </a:solidFill>
                        <a:effectLst/>
                        <a:latin typeface="Book Antiqua" pitchFamily="18" charset="0"/>
                        <a:ea typeface="MS Mincho"/>
                        <a:cs typeface="Times New Roman"/>
                      </a:endParaRPr>
                    </a:p>
                  </a:txBody>
                  <a:tcPr marL="68580" marR="68580" marT="0" marB="0" anchor="ctr">
                    <a:lnL w="19050" cap="flat" cmpd="sng" algn="ctr">
                      <a:solidFill>
                        <a:schemeClr val="tx1"/>
                      </a:solidFill>
                      <a:prstDash val="solid"/>
                      <a:round/>
                      <a:headEnd type="none" w="med" len="med"/>
                      <a:tailEnd type="none" w="med" len="med"/>
                    </a:lnL>
                    <a:solidFill>
                      <a:srgbClr val="0000AC"/>
                    </a:solidFill>
                  </a:tcPr>
                </a:tc>
                <a:tc>
                  <a:txBody>
                    <a:bodyPr/>
                    <a:lstStyle/>
                    <a:p>
                      <a:pPr>
                        <a:lnSpc>
                          <a:spcPts val="2000"/>
                        </a:lnSpc>
                        <a:spcBef>
                          <a:spcPts val="300"/>
                        </a:spcBef>
                        <a:spcAft>
                          <a:spcPts val="300"/>
                        </a:spcAft>
                      </a:pPr>
                      <a:r>
                        <a:rPr lang="en-US" sz="2000" b="1" dirty="0" smtClean="0">
                          <a:solidFill>
                            <a:schemeClr val="bg1"/>
                          </a:solidFill>
                          <a:effectLst/>
                          <a:latin typeface="Book Antiqua" pitchFamily="18" charset="0"/>
                        </a:rPr>
                        <a:t>Liberal economy</a:t>
                      </a:r>
                      <a:endParaRPr lang="ru-RU" sz="2000" b="1" dirty="0">
                        <a:solidFill>
                          <a:schemeClr val="bg1"/>
                        </a:solidFill>
                        <a:effectLst/>
                        <a:latin typeface="Book Antiqua" pitchFamily="18" charset="0"/>
                        <a:ea typeface="MS Mincho"/>
                        <a:cs typeface="Times New Roman"/>
                      </a:endParaRPr>
                    </a:p>
                  </a:txBody>
                  <a:tcPr marL="68580" marR="68580" marT="0" marB="0" anchor="ctr">
                    <a:lnR w="19050" cap="flat" cmpd="sng" algn="ctr">
                      <a:solidFill>
                        <a:schemeClr val="tx1"/>
                      </a:solidFill>
                      <a:prstDash val="solid"/>
                      <a:round/>
                      <a:headEnd type="none" w="med" len="med"/>
                      <a:tailEnd type="none" w="med" len="med"/>
                    </a:lnR>
                    <a:solidFill>
                      <a:srgbClr val="0000AC"/>
                    </a:solidFill>
                  </a:tcPr>
                </a:tc>
              </a:tr>
              <a:tr h="504000">
                <a:tc>
                  <a:txBody>
                    <a:bodyPr/>
                    <a:lstStyle/>
                    <a:p>
                      <a:pPr algn="ctr">
                        <a:lnSpc>
                          <a:spcPts val="2000"/>
                        </a:lnSpc>
                        <a:spcBef>
                          <a:spcPts val="300"/>
                        </a:spcBef>
                        <a:spcAft>
                          <a:spcPts val="300"/>
                        </a:spcAft>
                      </a:pPr>
                      <a:r>
                        <a:rPr lang="ru-RU" sz="2000" b="1" dirty="0">
                          <a:solidFill>
                            <a:schemeClr val="bg1"/>
                          </a:solidFill>
                          <a:effectLst/>
                          <a:latin typeface="Book Antiqua" pitchFamily="18" charset="0"/>
                        </a:rPr>
                        <a:t>0</a:t>
                      </a:r>
                      <a:r>
                        <a:rPr lang="az-Latn-AZ" sz="2000" b="1" dirty="0">
                          <a:solidFill>
                            <a:schemeClr val="bg1"/>
                          </a:solidFill>
                          <a:effectLst/>
                          <a:latin typeface="Book Antiqua" pitchFamily="18" charset="0"/>
                        </a:rPr>
                        <a:t>.</a:t>
                      </a:r>
                      <a:r>
                        <a:rPr lang="ru-RU" sz="2000" b="1" dirty="0">
                          <a:solidFill>
                            <a:schemeClr val="bg1"/>
                          </a:solidFill>
                          <a:effectLst/>
                          <a:latin typeface="Book Antiqua" pitchFamily="18" charset="0"/>
                        </a:rPr>
                        <a:t>200-0</a:t>
                      </a:r>
                      <a:r>
                        <a:rPr lang="az-Latn-AZ" sz="2000" b="1" dirty="0">
                          <a:solidFill>
                            <a:schemeClr val="bg1"/>
                          </a:solidFill>
                          <a:effectLst/>
                          <a:latin typeface="Book Antiqua" pitchFamily="18" charset="0"/>
                        </a:rPr>
                        <a:t>.</a:t>
                      </a:r>
                      <a:r>
                        <a:rPr lang="ru-RU" sz="2000" b="1" dirty="0">
                          <a:solidFill>
                            <a:schemeClr val="bg1"/>
                          </a:solidFill>
                          <a:effectLst/>
                          <a:latin typeface="Book Antiqua" pitchFamily="18" charset="0"/>
                        </a:rPr>
                        <a:t>269</a:t>
                      </a:r>
                      <a:endParaRPr lang="ru-RU" sz="2000" b="1" dirty="0">
                        <a:solidFill>
                          <a:schemeClr val="bg1"/>
                        </a:solidFill>
                        <a:effectLst/>
                        <a:latin typeface="Book Antiqua" pitchFamily="18" charset="0"/>
                        <a:ea typeface="MS Mincho"/>
                        <a:cs typeface="Times New Roman"/>
                      </a:endParaRPr>
                    </a:p>
                  </a:txBody>
                  <a:tcPr marL="68580" marR="68580" marT="0" marB="0" anchor="ctr">
                    <a:lnL w="19050" cap="flat" cmpd="sng" algn="ctr">
                      <a:solidFill>
                        <a:schemeClr val="tx1"/>
                      </a:solidFill>
                      <a:prstDash val="solid"/>
                      <a:round/>
                      <a:headEnd type="none" w="med" len="med"/>
                      <a:tailEnd type="none" w="med" len="med"/>
                    </a:lnL>
                    <a:solidFill>
                      <a:srgbClr val="4747FF"/>
                    </a:solidFill>
                  </a:tcPr>
                </a:tc>
                <a:tc>
                  <a:txBody>
                    <a:bodyPr/>
                    <a:lstStyle/>
                    <a:p>
                      <a:pPr>
                        <a:lnSpc>
                          <a:spcPts val="2000"/>
                        </a:lnSpc>
                        <a:spcBef>
                          <a:spcPts val="300"/>
                        </a:spcBef>
                        <a:spcAft>
                          <a:spcPts val="300"/>
                        </a:spcAft>
                      </a:pPr>
                      <a:r>
                        <a:rPr lang="en-US" sz="2000" b="1" dirty="0" smtClean="0">
                          <a:solidFill>
                            <a:schemeClr val="bg1"/>
                          </a:solidFill>
                          <a:effectLst/>
                          <a:latin typeface="Book Antiqua" pitchFamily="18" charset="0"/>
                        </a:rPr>
                        <a:t>Predominantly liberal economy</a:t>
                      </a:r>
                      <a:endParaRPr lang="ru-RU" sz="2000" b="1" dirty="0">
                        <a:solidFill>
                          <a:schemeClr val="bg1"/>
                        </a:solidFill>
                        <a:effectLst/>
                        <a:latin typeface="Book Antiqua" pitchFamily="18" charset="0"/>
                        <a:ea typeface="MS Mincho"/>
                        <a:cs typeface="Times New Roman"/>
                      </a:endParaRPr>
                    </a:p>
                  </a:txBody>
                  <a:tcPr marL="68580" marR="68580" marT="0" marB="0" anchor="ctr">
                    <a:lnR w="19050" cap="flat" cmpd="sng" algn="ctr">
                      <a:solidFill>
                        <a:schemeClr val="tx1"/>
                      </a:solidFill>
                      <a:prstDash val="solid"/>
                      <a:round/>
                      <a:headEnd type="none" w="med" len="med"/>
                      <a:tailEnd type="none" w="med" len="med"/>
                    </a:lnR>
                    <a:solidFill>
                      <a:srgbClr val="4747FF"/>
                    </a:solidFill>
                  </a:tcPr>
                </a:tc>
              </a:tr>
              <a:tr h="504000">
                <a:tc>
                  <a:txBody>
                    <a:bodyPr/>
                    <a:lstStyle/>
                    <a:p>
                      <a:pPr algn="ctr">
                        <a:lnSpc>
                          <a:spcPts val="2000"/>
                        </a:lnSpc>
                        <a:spcBef>
                          <a:spcPts val="300"/>
                        </a:spcBef>
                        <a:spcAft>
                          <a:spcPts val="300"/>
                        </a:spcAft>
                      </a:pPr>
                      <a:r>
                        <a:rPr lang="ru-RU" sz="2000" b="1" dirty="0">
                          <a:solidFill>
                            <a:schemeClr val="tx1"/>
                          </a:solidFill>
                          <a:effectLst/>
                          <a:latin typeface="Book Antiqua" pitchFamily="18" charset="0"/>
                        </a:rPr>
                        <a:t>0</a:t>
                      </a:r>
                      <a:r>
                        <a:rPr lang="az-Latn-AZ" sz="2000" b="1" dirty="0">
                          <a:solidFill>
                            <a:schemeClr val="tx1"/>
                          </a:solidFill>
                          <a:effectLst/>
                          <a:latin typeface="Book Antiqua" pitchFamily="18" charset="0"/>
                        </a:rPr>
                        <a:t>.2</a:t>
                      </a:r>
                      <a:r>
                        <a:rPr lang="ru-RU" sz="2000" b="1" dirty="0">
                          <a:solidFill>
                            <a:schemeClr val="tx1"/>
                          </a:solidFill>
                          <a:effectLst/>
                          <a:latin typeface="Book Antiqua" pitchFamily="18" charset="0"/>
                        </a:rPr>
                        <a:t>70-0</a:t>
                      </a:r>
                      <a:r>
                        <a:rPr lang="az-Latn-AZ" sz="2000" b="1" dirty="0">
                          <a:solidFill>
                            <a:schemeClr val="tx1"/>
                          </a:solidFill>
                          <a:effectLst/>
                          <a:latin typeface="Book Antiqua" pitchFamily="18" charset="0"/>
                        </a:rPr>
                        <a:t>.</a:t>
                      </a:r>
                      <a:r>
                        <a:rPr lang="ru-RU" sz="2000" b="1" dirty="0">
                          <a:solidFill>
                            <a:schemeClr val="tx1"/>
                          </a:solidFill>
                          <a:effectLst/>
                          <a:latin typeface="Book Antiqua" pitchFamily="18" charset="0"/>
                        </a:rPr>
                        <a:t>31</a:t>
                      </a:r>
                      <a:r>
                        <a:rPr lang="az-Latn-AZ" sz="2000" b="1" dirty="0">
                          <a:solidFill>
                            <a:schemeClr val="tx1"/>
                          </a:solidFill>
                          <a:effectLst/>
                          <a:latin typeface="Book Antiqua" pitchFamily="18" charset="0"/>
                        </a:rPr>
                        <a:t>9</a:t>
                      </a:r>
                      <a:endParaRPr lang="ru-RU" sz="2000" b="1" dirty="0">
                        <a:solidFill>
                          <a:schemeClr val="tx1"/>
                        </a:solidFill>
                        <a:effectLst/>
                        <a:latin typeface="Book Antiqua" pitchFamily="18" charset="0"/>
                        <a:ea typeface="MS Mincho"/>
                        <a:cs typeface="Times New Roman"/>
                      </a:endParaRPr>
                    </a:p>
                  </a:txBody>
                  <a:tcPr marL="68580" marR="68580" marT="0" marB="0" anchor="ctr">
                    <a:lnL w="19050" cap="flat" cmpd="sng" algn="ctr">
                      <a:solidFill>
                        <a:schemeClr val="tx1"/>
                      </a:solidFill>
                      <a:prstDash val="solid"/>
                      <a:round/>
                      <a:headEnd type="none" w="med" len="med"/>
                      <a:tailEnd type="none" w="med" len="med"/>
                    </a:lnL>
                    <a:solidFill>
                      <a:srgbClr val="AEC5E0"/>
                    </a:solidFill>
                  </a:tcPr>
                </a:tc>
                <a:tc>
                  <a:txBody>
                    <a:bodyPr/>
                    <a:lstStyle/>
                    <a:p>
                      <a:pPr>
                        <a:lnSpc>
                          <a:spcPts val="2000"/>
                        </a:lnSpc>
                        <a:spcBef>
                          <a:spcPts val="300"/>
                        </a:spcBef>
                        <a:spcAft>
                          <a:spcPts val="300"/>
                        </a:spcAft>
                      </a:pPr>
                      <a:r>
                        <a:rPr lang="en-US" sz="2000" b="1" dirty="0" smtClean="0">
                          <a:solidFill>
                            <a:schemeClr val="tx1"/>
                          </a:solidFill>
                          <a:effectLst/>
                          <a:latin typeface="Book Antiqua" pitchFamily="18" charset="0"/>
                        </a:rPr>
                        <a:t>Intermediate economic model</a:t>
                      </a:r>
                      <a:endParaRPr lang="ru-RU" sz="2000" b="1" dirty="0">
                        <a:solidFill>
                          <a:schemeClr val="tx1"/>
                        </a:solidFill>
                        <a:effectLst/>
                        <a:latin typeface="Book Antiqua" pitchFamily="18" charset="0"/>
                        <a:ea typeface="MS Mincho"/>
                        <a:cs typeface="Times New Roman"/>
                      </a:endParaRPr>
                    </a:p>
                  </a:txBody>
                  <a:tcPr marL="68580" marR="68580" marT="0" marB="0" anchor="ctr">
                    <a:lnR w="19050" cap="flat" cmpd="sng" algn="ctr">
                      <a:solidFill>
                        <a:schemeClr val="tx1"/>
                      </a:solidFill>
                      <a:prstDash val="solid"/>
                      <a:round/>
                      <a:headEnd type="none" w="med" len="med"/>
                      <a:tailEnd type="none" w="med" len="med"/>
                    </a:lnR>
                    <a:solidFill>
                      <a:srgbClr val="AEC5E0"/>
                    </a:solidFill>
                  </a:tcPr>
                </a:tc>
              </a:tr>
              <a:tr h="504000">
                <a:tc>
                  <a:txBody>
                    <a:bodyPr/>
                    <a:lstStyle/>
                    <a:p>
                      <a:pPr algn="ctr">
                        <a:lnSpc>
                          <a:spcPts val="2000"/>
                        </a:lnSpc>
                        <a:spcBef>
                          <a:spcPts val="300"/>
                        </a:spcBef>
                        <a:spcAft>
                          <a:spcPts val="300"/>
                        </a:spcAft>
                      </a:pPr>
                      <a:r>
                        <a:rPr lang="ru-RU" sz="2000" b="1" dirty="0">
                          <a:solidFill>
                            <a:schemeClr val="bg1"/>
                          </a:solidFill>
                          <a:effectLst/>
                          <a:latin typeface="Book Antiqua" pitchFamily="18" charset="0"/>
                        </a:rPr>
                        <a:t>0</a:t>
                      </a:r>
                      <a:r>
                        <a:rPr lang="az-Latn-AZ" sz="2000" b="1" dirty="0">
                          <a:solidFill>
                            <a:schemeClr val="bg1"/>
                          </a:solidFill>
                          <a:effectLst/>
                          <a:latin typeface="Book Antiqua" pitchFamily="18" charset="0"/>
                        </a:rPr>
                        <a:t>.3</a:t>
                      </a:r>
                      <a:r>
                        <a:rPr lang="ru-RU" sz="2000" b="1" dirty="0">
                          <a:solidFill>
                            <a:schemeClr val="bg1"/>
                          </a:solidFill>
                          <a:effectLst/>
                          <a:latin typeface="Book Antiqua" pitchFamily="18" charset="0"/>
                        </a:rPr>
                        <a:t>2</a:t>
                      </a:r>
                      <a:r>
                        <a:rPr lang="az-Latn-AZ" sz="2000" b="1" dirty="0">
                          <a:solidFill>
                            <a:schemeClr val="bg1"/>
                          </a:solidFill>
                          <a:effectLst/>
                          <a:latin typeface="Book Antiqua" pitchFamily="18" charset="0"/>
                        </a:rPr>
                        <a:t>0</a:t>
                      </a:r>
                      <a:r>
                        <a:rPr lang="ru-RU" sz="2000" b="1" dirty="0">
                          <a:solidFill>
                            <a:schemeClr val="bg1"/>
                          </a:solidFill>
                          <a:effectLst/>
                          <a:latin typeface="Book Antiqua" pitchFamily="18" charset="0"/>
                        </a:rPr>
                        <a:t>-0</a:t>
                      </a:r>
                      <a:r>
                        <a:rPr lang="az-Latn-AZ" sz="2000" b="1" dirty="0">
                          <a:solidFill>
                            <a:schemeClr val="bg1"/>
                          </a:solidFill>
                          <a:effectLst/>
                          <a:latin typeface="Book Antiqua" pitchFamily="18" charset="0"/>
                        </a:rPr>
                        <a:t>.</a:t>
                      </a:r>
                      <a:r>
                        <a:rPr lang="ru-RU" sz="2000" b="1" dirty="0">
                          <a:solidFill>
                            <a:schemeClr val="bg1"/>
                          </a:solidFill>
                          <a:effectLst/>
                          <a:latin typeface="Book Antiqua" pitchFamily="18" charset="0"/>
                        </a:rPr>
                        <a:t>389</a:t>
                      </a:r>
                      <a:endParaRPr lang="ru-RU" sz="2000" b="1" dirty="0">
                        <a:solidFill>
                          <a:schemeClr val="bg1"/>
                        </a:solidFill>
                        <a:effectLst/>
                        <a:latin typeface="Book Antiqua" pitchFamily="18" charset="0"/>
                        <a:ea typeface="MS Mincho"/>
                        <a:cs typeface="Times New Roman"/>
                      </a:endParaRPr>
                    </a:p>
                  </a:txBody>
                  <a:tcPr marL="68580" marR="68580" marT="0" marB="0" anchor="ctr">
                    <a:lnL w="19050" cap="flat" cmpd="sng" algn="ctr">
                      <a:solidFill>
                        <a:schemeClr val="tx1"/>
                      </a:solidFill>
                      <a:prstDash val="solid"/>
                      <a:round/>
                      <a:headEnd type="none" w="med" len="med"/>
                      <a:tailEnd type="none" w="med" len="med"/>
                    </a:lnL>
                    <a:solidFill>
                      <a:srgbClr val="FF7979"/>
                    </a:solidFill>
                  </a:tcPr>
                </a:tc>
                <a:tc>
                  <a:txBody>
                    <a:bodyPr/>
                    <a:lstStyle/>
                    <a:p>
                      <a:pPr>
                        <a:lnSpc>
                          <a:spcPts val="2000"/>
                        </a:lnSpc>
                        <a:spcBef>
                          <a:spcPts val="300"/>
                        </a:spcBef>
                        <a:spcAft>
                          <a:spcPts val="300"/>
                        </a:spcAft>
                      </a:pPr>
                      <a:r>
                        <a:rPr lang="en-US" sz="2000" b="1" dirty="0" smtClean="0">
                          <a:solidFill>
                            <a:schemeClr val="bg1"/>
                          </a:solidFill>
                          <a:effectLst/>
                          <a:latin typeface="Book Antiqua" pitchFamily="18" charset="0"/>
                        </a:rPr>
                        <a:t>Predominantly </a:t>
                      </a:r>
                      <a:r>
                        <a:rPr lang="ru-RU" sz="2000" b="1" dirty="0" smtClean="0">
                          <a:solidFill>
                            <a:schemeClr val="bg1"/>
                          </a:solidFill>
                          <a:effectLst/>
                          <a:latin typeface="Book Antiqua" pitchFamily="18" charset="0"/>
                        </a:rPr>
                        <a:t>dirigiste </a:t>
                      </a:r>
                      <a:r>
                        <a:rPr lang="en-US" sz="2000" b="1" dirty="0" smtClean="0">
                          <a:solidFill>
                            <a:schemeClr val="bg1"/>
                          </a:solidFill>
                          <a:effectLst/>
                          <a:latin typeface="Book Antiqua" pitchFamily="18" charset="0"/>
                        </a:rPr>
                        <a:t>economy</a:t>
                      </a:r>
                      <a:endParaRPr lang="ru-RU" sz="2000" b="1" dirty="0">
                        <a:solidFill>
                          <a:schemeClr val="bg1"/>
                        </a:solidFill>
                        <a:effectLst/>
                        <a:latin typeface="Book Antiqua" pitchFamily="18" charset="0"/>
                        <a:ea typeface="MS Mincho"/>
                        <a:cs typeface="Times New Roman"/>
                      </a:endParaRPr>
                    </a:p>
                  </a:txBody>
                  <a:tcPr marL="68580" marR="68580" marT="0" marB="0" anchor="ctr">
                    <a:lnR w="19050" cap="flat" cmpd="sng" algn="ctr">
                      <a:solidFill>
                        <a:schemeClr val="tx1"/>
                      </a:solidFill>
                      <a:prstDash val="solid"/>
                      <a:round/>
                      <a:headEnd type="none" w="med" len="med"/>
                      <a:tailEnd type="none" w="med" len="med"/>
                    </a:lnR>
                    <a:solidFill>
                      <a:srgbClr val="FF7979"/>
                    </a:solidFill>
                  </a:tcPr>
                </a:tc>
              </a:tr>
              <a:tr h="504000">
                <a:tc>
                  <a:txBody>
                    <a:bodyPr/>
                    <a:lstStyle/>
                    <a:p>
                      <a:pPr algn="ctr">
                        <a:lnSpc>
                          <a:spcPts val="2000"/>
                        </a:lnSpc>
                        <a:spcBef>
                          <a:spcPts val="300"/>
                        </a:spcBef>
                        <a:spcAft>
                          <a:spcPts val="300"/>
                        </a:spcAft>
                      </a:pPr>
                      <a:r>
                        <a:rPr lang="ru-RU" sz="2000" b="1" dirty="0">
                          <a:solidFill>
                            <a:schemeClr val="bg1"/>
                          </a:solidFill>
                          <a:effectLst/>
                          <a:latin typeface="Book Antiqua" pitchFamily="18" charset="0"/>
                        </a:rPr>
                        <a:t>0</a:t>
                      </a:r>
                      <a:r>
                        <a:rPr lang="az-Latn-AZ" sz="2000" b="1" dirty="0">
                          <a:solidFill>
                            <a:schemeClr val="bg1"/>
                          </a:solidFill>
                          <a:effectLst/>
                          <a:latin typeface="Book Antiqua" pitchFamily="18" charset="0"/>
                        </a:rPr>
                        <a:t>.</a:t>
                      </a:r>
                      <a:r>
                        <a:rPr lang="ru-RU" sz="2000" b="1" dirty="0">
                          <a:solidFill>
                            <a:schemeClr val="bg1"/>
                          </a:solidFill>
                          <a:effectLst/>
                          <a:latin typeface="Book Antiqua" pitchFamily="18" charset="0"/>
                        </a:rPr>
                        <a:t>390-0</a:t>
                      </a:r>
                      <a:r>
                        <a:rPr lang="az-Latn-AZ" sz="2000" b="1" dirty="0">
                          <a:solidFill>
                            <a:schemeClr val="bg1"/>
                          </a:solidFill>
                          <a:effectLst/>
                          <a:latin typeface="Book Antiqua" pitchFamily="18" charset="0"/>
                        </a:rPr>
                        <a:t>.</a:t>
                      </a:r>
                      <a:r>
                        <a:rPr lang="ru-RU" sz="2000" b="1" dirty="0">
                          <a:solidFill>
                            <a:schemeClr val="bg1"/>
                          </a:solidFill>
                          <a:effectLst/>
                          <a:latin typeface="Book Antiqua" pitchFamily="18" charset="0"/>
                        </a:rPr>
                        <a:t>999</a:t>
                      </a:r>
                      <a:endParaRPr lang="ru-RU" sz="2000" b="1" dirty="0">
                        <a:solidFill>
                          <a:schemeClr val="bg1"/>
                        </a:solidFill>
                        <a:effectLst/>
                        <a:latin typeface="Book Antiqua" pitchFamily="18" charset="0"/>
                        <a:ea typeface="MS Mincho"/>
                        <a:cs typeface="Times New Roman"/>
                      </a:endParaRPr>
                    </a:p>
                  </a:txBody>
                  <a:tcPr marL="68580" marR="68580" marT="0" marB="0" anchor="ctr">
                    <a:lnL w="19050" cap="flat" cmpd="sng" algn="ctr">
                      <a:solidFill>
                        <a:schemeClr val="tx1"/>
                      </a:solidFill>
                      <a:prstDash val="solid"/>
                      <a:round/>
                      <a:headEnd type="none" w="med" len="med"/>
                      <a:tailEnd type="none" w="med" len="med"/>
                    </a:lnL>
                    <a:solidFill>
                      <a:srgbClr val="EE0000"/>
                    </a:solidFill>
                  </a:tcPr>
                </a:tc>
                <a:tc>
                  <a:txBody>
                    <a:bodyPr/>
                    <a:lstStyle/>
                    <a:p>
                      <a:pPr>
                        <a:lnSpc>
                          <a:spcPts val="2000"/>
                        </a:lnSpc>
                        <a:spcBef>
                          <a:spcPts val="300"/>
                        </a:spcBef>
                        <a:spcAft>
                          <a:spcPts val="300"/>
                        </a:spcAft>
                      </a:pPr>
                      <a:r>
                        <a:rPr lang="ru-RU" sz="2000" b="1" dirty="0">
                          <a:solidFill>
                            <a:schemeClr val="bg1"/>
                          </a:solidFill>
                          <a:effectLst/>
                          <a:latin typeface="Book Antiqua" pitchFamily="18" charset="0"/>
                        </a:rPr>
                        <a:t>Dirigiste </a:t>
                      </a:r>
                      <a:r>
                        <a:rPr lang="en-US" sz="2000" b="1" dirty="0" smtClean="0">
                          <a:solidFill>
                            <a:schemeClr val="bg1"/>
                          </a:solidFill>
                          <a:effectLst/>
                          <a:latin typeface="Book Antiqua" pitchFamily="18" charset="0"/>
                        </a:rPr>
                        <a:t>economy</a:t>
                      </a:r>
                      <a:endParaRPr lang="ru-RU" sz="2000" b="1" dirty="0">
                        <a:solidFill>
                          <a:schemeClr val="bg1"/>
                        </a:solidFill>
                        <a:effectLst/>
                        <a:latin typeface="Book Antiqua" pitchFamily="18" charset="0"/>
                        <a:ea typeface="MS Mincho"/>
                        <a:cs typeface="Times New Roman"/>
                      </a:endParaRPr>
                    </a:p>
                  </a:txBody>
                  <a:tcPr marL="68580" marR="68580" marT="0" marB="0" anchor="ctr">
                    <a:lnR w="19050" cap="flat" cmpd="sng" algn="ctr">
                      <a:solidFill>
                        <a:schemeClr val="tx1"/>
                      </a:solidFill>
                      <a:prstDash val="solid"/>
                      <a:round/>
                      <a:headEnd type="none" w="med" len="med"/>
                      <a:tailEnd type="none" w="med" len="med"/>
                    </a:lnR>
                    <a:solidFill>
                      <a:srgbClr val="EE0000"/>
                    </a:solidFill>
                  </a:tcPr>
                </a:tc>
              </a:tr>
              <a:tr h="504000">
                <a:tc>
                  <a:txBody>
                    <a:bodyPr/>
                    <a:lstStyle/>
                    <a:p>
                      <a:pPr algn="ctr">
                        <a:lnSpc>
                          <a:spcPts val="2000"/>
                        </a:lnSpc>
                        <a:spcBef>
                          <a:spcPts val="300"/>
                        </a:spcBef>
                        <a:spcAft>
                          <a:spcPts val="300"/>
                        </a:spcAft>
                      </a:pPr>
                      <a:r>
                        <a:rPr lang="ru-RU" sz="2000" b="1" dirty="0">
                          <a:solidFill>
                            <a:schemeClr val="bg1"/>
                          </a:solidFill>
                          <a:effectLst/>
                          <a:latin typeface="Book Antiqua" pitchFamily="18" charset="0"/>
                        </a:rPr>
                        <a:t>1</a:t>
                      </a:r>
                      <a:r>
                        <a:rPr lang="az-Latn-AZ" sz="2000" b="1" dirty="0">
                          <a:solidFill>
                            <a:schemeClr val="bg1"/>
                          </a:solidFill>
                          <a:effectLst/>
                          <a:latin typeface="Book Antiqua" pitchFamily="18" charset="0"/>
                        </a:rPr>
                        <a:t>.</a:t>
                      </a:r>
                      <a:r>
                        <a:rPr lang="ru-RU" sz="2000" b="1" dirty="0">
                          <a:solidFill>
                            <a:schemeClr val="bg1"/>
                          </a:solidFill>
                          <a:effectLst/>
                          <a:latin typeface="Book Antiqua" pitchFamily="18" charset="0"/>
                        </a:rPr>
                        <a:t>000</a:t>
                      </a:r>
                      <a:endParaRPr lang="ru-RU" sz="2000" b="1" dirty="0">
                        <a:solidFill>
                          <a:schemeClr val="bg1"/>
                        </a:solidFill>
                        <a:effectLst/>
                        <a:latin typeface="Book Antiqua" pitchFamily="18" charset="0"/>
                        <a:ea typeface="MS Mincho"/>
                        <a:cs typeface="Times New Roman"/>
                      </a:endParaRPr>
                    </a:p>
                  </a:txBody>
                  <a:tcPr marL="68580" marR="68580" marT="0" marB="0" anchor="ctr">
                    <a:lnL w="19050" cap="flat" cmpd="sng" algn="ctr">
                      <a:solidFill>
                        <a:schemeClr val="tx1"/>
                      </a:solidFill>
                      <a:prstDash val="solid"/>
                      <a:round/>
                      <a:headEnd type="none" w="med" len="med"/>
                      <a:tailEnd type="none" w="med" len="med"/>
                    </a:lnL>
                    <a:lnB w="19050" cap="flat" cmpd="sng" algn="ctr">
                      <a:solidFill>
                        <a:schemeClr val="tx1"/>
                      </a:solidFill>
                      <a:prstDash val="solid"/>
                      <a:round/>
                      <a:headEnd type="none" w="med" len="med"/>
                      <a:tailEnd type="none" w="med" len="med"/>
                    </a:lnB>
                    <a:solidFill>
                      <a:srgbClr val="CC0000"/>
                    </a:solidFill>
                  </a:tcPr>
                </a:tc>
                <a:tc>
                  <a:txBody>
                    <a:bodyPr/>
                    <a:lstStyle/>
                    <a:p>
                      <a:pPr>
                        <a:lnSpc>
                          <a:spcPts val="2000"/>
                        </a:lnSpc>
                        <a:spcBef>
                          <a:spcPts val="300"/>
                        </a:spcBef>
                        <a:spcAft>
                          <a:spcPts val="300"/>
                        </a:spcAft>
                      </a:pPr>
                      <a:r>
                        <a:rPr lang="ru-RU" sz="2000" b="1" dirty="0" smtClean="0">
                          <a:solidFill>
                            <a:schemeClr val="bg1"/>
                          </a:solidFill>
                          <a:effectLst/>
                          <a:latin typeface="Book Antiqua" pitchFamily="18" charset="0"/>
                        </a:rPr>
                        <a:t>“</a:t>
                      </a:r>
                      <a:r>
                        <a:rPr lang="en-US" sz="2000" b="1" dirty="0" smtClean="0">
                          <a:solidFill>
                            <a:schemeClr val="bg1"/>
                          </a:solidFill>
                          <a:effectLst/>
                          <a:latin typeface="Book Antiqua" pitchFamily="18" charset="0"/>
                        </a:rPr>
                        <a:t>Pure</a:t>
                      </a:r>
                      <a:r>
                        <a:rPr lang="ru-RU" sz="2000" b="1" dirty="0" smtClean="0">
                          <a:solidFill>
                            <a:schemeClr val="bg1"/>
                          </a:solidFill>
                          <a:effectLst/>
                          <a:latin typeface="Book Antiqua" pitchFamily="18" charset="0"/>
                        </a:rPr>
                        <a:t>” </a:t>
                      </a:r>
                      <a:r>
                        <a:rPr lang="en-US" sz="2000" b="1" dirty="0" smtClean="0">
                          <a:solidFill>
                            <a:schemeClr val="bg1"/>
                          </a:solidFill>
                          <a:effectLst/>
                          <a:latin typeface="Book Antiqua" pitchFamily="18" charset="0"/>
                        </a:rPr>
                        <a:t>administrative economy</a:t>
                      </a:r>
                      <a:endParaRPr lang="ru-RU" sz="2000" b="1" dirty="0">
                        <a:solidFill>
                          <a:schemeClr val="bg1"/>
                        </a:solidFill>
                        <a:effectLst/>
                        <a:latin typeface="Book Antiqua" pitchFamily="18" charset="0"/>
                        <a:ea typeface="MS Mincho"/>
                        <a:cs typeface="Times New Roman"/>
                      </a:endParaRPr>
                    </a:p>
                  </a:txBody>
                  <a:tcPr marL="68580" marR="68580" marT="0" marB="0" anchor="ctr">
                    <a:lnR w="1905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solidFill>
                      <a:srgbClr val="CC0000"/>
                    </a:solidFill>
                  </a:tcPr>
                </a:tc>
              </a:tr>
            </a:tbl>
          </a:graphicData>
        </a:graphic>
      </p:graphicFrame>
    </p:spTree>
    <p:extLst>
      <p:ext uri="{BB962C8B-B14F-4D97-AF65-F5344CB8AC3E}">
        <p14:creationId xmlns:p14="http://schemas.microsoft.com/office/powerpoint/2010/main" val="28757774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fade">
                                      <p:cBhvr>
                                        <p:cTn id="7" dur="500"/>
                                        <p:tgtEl>
                                          <p:spTgt spid="15"/>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16"/>
                                        </p:tgtEl>
                                        <p:attrNameLst>
                                          <p:attrName>style.visibility</p:attrName>
                                        </p:attrNameLst>
                                      </p:cBhvr>
                                      <p:to>
                                        <p:strVal val="visible"/>
                                      </p:to>
                                    </p:set>
                                    <p:animEffect transition="in" filter="fade">
                                      <p:cBhvr>
                                        <p:cTn id="11"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Группа 5"/>
          <p:cNvGrpSpPr>
            <a:grpSpLocks/>
          </p:cNvGrpSpPr>
          <p:nvPr/>
        </p:nvGrpSpPr>
        <p:grpSpPr bwMode="auto">
          <a:xfrm>
            <a:off x="0" y="0"/>
            <a:ext cx="9144000" cy="908720"/>
            <a:chOff x="0" y="446"/>
            <a:chExt cx="9144000" cy="756793"/>
          </a:xfrm>
        </p:grpSpPr>
        <p:pic>
          <p:nvPicPr>
            <p:cNvPr id="5" name="Рисунок 1"/>
            <p:cNvPicPr>
              <a:picLocks noChangeAspect="1"/>
            </p:cNvPicPr>
            <p:nvPr/>
          </p:nvPicPr>
          <p:blipFill>
            <a:blip r:embed="rId2" cstate="print"/>
            <a:srcRect l="58456" t="15993" r="20644" b="63036"/>
            <a:stretch>
              <a:fillRect/>
            </a:stretch>
          </p:blipFill>
          <p:spPr bwMode="auto">
            <a:xfrm>
              <a:off x="0" y="446"/>
              <a:ext cx="9144000" cy="754733"/>
            </a:xfrm>
            <a:prstGeom prst="rect">
              <a:avLst/>
            </a:prstGeom>
            <a:noFill/>
            <a:ln w="9525">
              <a:noFill/>
              <a:miter lim="800000"/>
              <a:headEnd/>
              <a:tailEnd/>
            </a:ln>
          </p:spPr>
        </p:pic>
        <p:pic>
          <p:nvPicPr>
            <p:cNvPr id="6" name="Рисунок 11"/>
            <p:cNvPicPr>
              <a:picLocks noChangeAspect="1"/>
            </p:cNvPicPr>
            <p:nvPr/>
          </p:nvPicPr>
          <p:blipFill>
            <a:blip r:embed="rId3" cstate="print"/>
            <a:srcRect b="34521"/>
            <a:stretch>
              <a:fillRect/>
            </a:stretch>
          </p:blipFill>
          <p:spPr bwMode="auto">
            <a:xfrm>
              <a:off x="467544" y="136323"/>
              <a:ext cx="587859" cy="452265"/>
            </a:xfrm>
            <a:prstGeom prst="rect">
              <a:avLst/>
            </a:prstGeom>
            <a:noFill/>
            <a:ln w="9525">
              <a:noFill/>
              <a:miter lim="800000"/>
              <a:headEnd/>
              <a:tailEnd/>
            </a:ln>
          </p:spPr>
        </p:pic>
        <p:sp>
          <p:nvSpPr>
            <p:cNvPr id="7" name="Поле 2"/>
            <p:cNvSpPr txBox="1">
              <a:spLocks noChangeArrowheads="1"/>
            </p:cNvSpPr>
            <p:nvPr/>
          </p:nvSpPr>
          <p:spPr bwMode="auto">
            <a:xfrm>
              <a:off x="1119188" y="133718"/>
              <a:ext cx="7917308" cy="607656"/>
            </a:xfrm>
            <a:prstGeom prst="rect">
              <a:avLst/>
            </a:prstGeom>
            <a:noFill/>
            <a:ln w="6350">
              <a:noFill/>
              <a:miter lim="800000"/>
              <a:headEnd/>
              <a:tailEnd/>
            </a:ln>
          </p:spPr>
          <p:txBody>
            <a:bodyPr/>
            <a:lstStyle/>
            <a:p>
              <a:pPr>
                <a:lnSpc>
                  <a:spcPct val="100000"/>
                </a:lnSpc>
                <a:spcBef>
                  <a:spcPct val="0"/>
                </a:spcBef>
                <a:buFont typeface="Wingdings" pitchFamily="2" charset="2"/>
                <a:buNone/>
              </a:pPr>
              <a:r>
                <a:rPr lang="en-US" sz="1300" b="0" i="0" dirty="0" smtClean="0">
                  <a:solidFill>
                    <a:srgbClr val="FFFFFF"/>
                  </a:solidFill>
                  <a:latin typeface="Cambria" pitchFamily="18" charset="0"/>
                  <a:ea typeface="Verdana" pitchFamily="34" charset="0"/>
                  <a:cs typeface="Verdana" pitchFamily="34" charset="0"/>
                </a:rPr>
                <a:t>The Institute of Economics </a:t>
              </a:r>
              <a:br>
                <a:rPr lang="en-US" sz="1300" b="0" i="0" dirty="0" smtClean="0">
                  <a:solidFill>
                    <a:srgbClr val="FFFFFF"/>
                  </a:solidFill>
                  <a:latin typeface="Cambria" pitchFamily="18" charset="0"/>
                  <a:ea typeface="Verdana" pitchFamily="34" charset="0"/>
                  <a:cs typeface="Verdana" pitchFamily="34" charset="0"/>
                </a:rPr>
              </a:br>
              <a:r>
                <a:rPr lang="en-US" sz="1300" b="0" i="0" dirty="0" smtClean="0">
                  <a:solidFill>
                    <a:srgbClr val="FFFFFF"/>
                  </a:solidFill>
                  <a:latin typeface="Cambria" pitchFamily="18" charset="0"/>
                  <a:ea typeface="Verdana" pitchFamily="34" charset="0"/>
                  <a:cs typeface="Verdana" pitchFamily="34" charset="0"/>
                </a:rPr>
                <a:t>Azerbaijan National Academy of Sciences</a:t>
              </a:r>
              <a:endParaRPr lang="ru-RU" sz="1300" b="0" i="0" dirty="0">
                <a:solidFill>
                  <a:srgbClr val="FFFFFF"/>
                </a:solidFill>
                <a:latin typeface="Cambria" pitchFamily="18" charset="0"/>
                <a:ea typeface="Verdana" pitchFamily="34" charset="0"/>
                <a:cs typeface="Verdana" pitchFamily="34" charset="0"/>
              </a:endParaRPr>
            </a:p>
            <a:p>
              <a:pPr>
                <a:lnSpc>
                  <a:spcPct val="100000"/>
                </a:lnSpc>
                <a:spcBef>
                  <a:spcPct val="0"/>
                </a:spcBef>
                <a:buFont typeface="Wingdings" pitchFamily="2" charset="2"/>
                <a:buNone/>
              </a:pPr>
              <a:endParaRPr lang="ru-RU" sz="3600" b="0" i="0" dirty="0">
                <a:latin typeface="Cambria" pitchFamily="18" charset="0"/>
                <a:ea typeface="Verdana" pitchFamily="34" charset="0"/>
                <a:cs typeface="Verdana" pitchFamily="34" charset="0"/>
              </a:endParaRPr>
            </a:p>
          </p:txBody>
        </p:sp>
        <p:sp>
          <p:nvSpPr>
            <p:cNvPr id="8" name="Line 6"/>
            <p:cNvSpPr>
              <a:spLocks noChangeShapeType="1"/>
            </p:cNvSpPr>
            <p:nvPr/>
          </p:nvSpPr>
          <p:spPr bwMode="auto">
            <a:xfrm>
              <a:off x="0" y="757239"/>
              <a:ext cx="9144000" cy="0"/>
            </a:xfrm>
            <a:prstGeom prst="line">
              <a:avLst/>
            </a:prstGeom>
            <a:noFill/>
            <a:ln w="38100">
              <a:solidFill>
                <a:srgbClr val="000066"/>
              </a:solidFill>
              <a:round/>
              <a:headEnd/>
              <a:tailEnd/>
            </a:ln>
            <a:effectLst>
              <a:outerShdw dist="38100" dir="2400000" algn="ctr" rotWithShape="0">
                <a:schemeClr val="tx1">
                  <a:lumMod val="50000"/>
                  <a:alpha val="35000"/>
                </a:schemeClr>
              </a:outerShdw>
            </a:effectLst>
          </p:spPr>
          <p:txBody>
            <a:bodyPr/>
            <a:lstStyle/>
            <a:p>
              <a:pPr>
                <a:defRPr/>
              </a:pPr>
              <a:endParaRPr lang="ru-RU"/>
            </a:p>
          </p:txBody>
        </p:sp>
      </p:grpSp>
      <p:sp>
        <p:nvSpPr>
          <p:cNvPr id="9" name="Line 6"/>
          <p:cNvSpPr>
            <a:spLocks noChangeShapeType="1"/>
          </p:cNvSpPr>
          <p:nvPr/>
        </p:nvSpPr>
        <p:spPr bwMode="auto">
          <a:xfrm>
            <a:off x="0" y="6357938"/>
            <a:ext cx="9144000" cy="0"/>
          </a:xfrm>
          <a:prstGeom prst="line">
            <a:avLst/>
          </a:prstGeom>
          <a:noFill/>
          <a:ln w="38100">
            <a:solidFill>
              <a:srgbClr val="000066"/>
            </a:solidFill>
            <a:round/>
            <a:headEnd/>
            <a:tailEnd/>
          </a:ln>
          <a:effectLst>
            <a:outerShdw dist="38100" dir="2400000" algn="ctr" rotWithShape="0">
              <a:schemeClr val="tx1">
                <a:lumMod val="50000"/>
                <a:alpha val="35000"/>
              </a:schemeClr>
            </a:outerShdw>
          </a:effectLst>
        </p:spPr>
        <p:txBody>
          <a:bodyPr/>
          <a:lstStyle/>
          <a:p>
            <a:pPr eaLnBrk="1" hangingPunct="1">
              <a:lnSpc>
                <a:spcPct val="75000"/>
              </a:lnSpc>
              <a:spcBef>
                <a:spcPct val="50000"/>
              </a:spcBef>
              <a:buClr>
                <a:srgbClr val="CC0000"/>
              </a:buClr>
              <a:buFont typeface="Wingdings" panose="05000000000000000000" pitchFamily="2" charset="2"/>
              <a:buChar char="ü"/>
              <a:defRPr/>
            </a:pPr>
            <a:endParaRPr lang="ru-RU" dirty="0"/>
          </a:p>
        </p:txBody>
      </p:sp>
      <p:sp>
        <p:nvSpPr>
          <p:cNvPr id="10" name="Text Box 7"/>
          <p:cNvSpPr txBox="1">
            <a:spLocks noChangeArrowheads="1"/>
          </p:cNvSpPr>
          <p:nvPr/>
        </p:nvSpPr>
        <p:spPr bwMode="auto">
          <a:xfrm>
            <a:off x="342900" y="6489700"/>
            <a:ext cx="2573338" cy="263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a:spAutoFit/>
          </a:bodyPr>
          <a:lstStyle>
            <a:lvl1pPr>
              <a:defRPr sz="2400" b="1" i="1">
                <a:solidFill>
                  <a:srgbClr val="FFFF99"/>
                </a:solidFill>
                <a:latin typeface="Times New Roman" pitchFamily="18" charset="0"/>
              </a:defRPr>
            </a:lvl1pPr>
            <a:lvl2pPr marL="742950" indent="-285750">
              <a:defRPr sz="2400" b="1" i="1">
                <a:solidFill>
                  <a:srgbClr val="FFFF99"/>
                </a:solidFill>
                <a:latin typeface="Times New Roman" pitchFamily="18" charset="0"/>
              </a:defRPr>
            </a:lvl2pPr>
            <a:lvl3pPr marL="1143000" indent="-228600">
              <a:defRPr sz="2400" b="1" i="1">
                <a:solidFill>
                  <a:srgbClr val="FFFF99"/>
                </a:solidFill>
                <a:latin typeface="Times New Roman" pitchFamily="18" charset="0"/>
              </a:defRPr>
            </a:lvl3pPr>
            <a:lvl4pPr marL="1600200" indent="-228600">
              <a:defRPr sz="2400" b="1" i="1">
                <a:solidFill>
                  <a:srgbClr val="FFFF99"/>
                </a:solidFill>
                <a:latin typeface="Times New Roman" pitchFamily="18" charset="0"/>
              </a:defRPr>
            </a:lvl4pPr>
            <a:lvl5pPr marL="2057400" indent="-228600">
              <a:defRPr sz="2400" b="1" i="1">
                <a:solidFill>
                  <a:srgbClr val="FFFF99"/>
                </a:solidFill>
                <a:latin typeface="Times New Roman" pitchFamily="18" charset="0"/>
              </a:defRPr>
            </a:lvl5pPr>
            <a:lvl6pPr marL="2514600" indent="-228600" eaLnBrk="0" fontAlgn="base" hangingPunct="0">
              <a:spcBef>
                <a:spcPct val="0"/>
              </a:spcBef>
              <a:spcAft>
                <a:spcPct val="0"/>
              </a:spcAft>
              <a:defRPr sz="2400" b="1" i="1">
                <a:solidFill>
                  <a:srgbClr val="FFFF99"/>
                </a:solidFill>
                <a:latin typeface="Times New Roman" pitchFamily="18" charset="0"/>
              </a:defRPr>
            </a:lvl6pPr>
            <a:lvl7pPr marL="2971800" indent="-228600" eaLnBrk="0" fontAlgn="base" hangingPunct="0">
              <a:spcBef>
                <a:spcPct val="0"/>
              </a:spcBef>
              <a:spcAft>
                <a:spcPct val="0"/>
              </a:spcAft>
              <a:defRPr sz="2400" b="1" i="1">
                <a:solidFill>
                  <a:srgbClr val="FFFF99"/>
                </a:solidFill>
                <a:latin typeface="Times New Roman" pitchFamily="18" charset="0"/>
              </a:defRPr>
            </a:lvl7pPr>
            <a:lvl8pPr marL="3429000" indent="-228600" eaLnBrk="0" fontAlgn="base" hangingPunct="0">
              <a:spcBef>
                <a:spcPct val="0"/>
              </a:spcBef>
              <a:spcAft>
                <a:spcPct val="0"/>
              </a:spcAft>
              <a:defRPr sz="2400" b="1" i="1">
                <a:solidFill>
                  <a:srgbClr val="FFFF99"/>
                </a:solidFill>
                <a:latin typeface="Times New Roman" pitchFamily="18" charset="0"/>
              </a:defRPr>
            </a:lvl8pPr>
            <a:lvl9pPr marL="3886200" indent="-228600" eaLnBrk="0" fontAlgn="base" hangingPunct="0">
              <a:spcBef>
                <a:spcPct val="0"/>
              </a:spcBef>
              <a:spcAft>
                <a:spcPct val="0"/>
              </a:spcAft>
              <a:defRPr sz="2400" b="1" i="1">
                <a:solidFill>
                  <a:srgbClr val="FFFF99"/>
                </a:solidFill>
                <a:latin typeface="Times New Roman" pitchFamily="18" charset="0"/>
              </a:defRPr>
            </a:lvl9pPr>
          </a:lstStyle>
          <a:p>
            <a:pPr eaLnBrk="1" hangingPunct="1">
              <a:lnSpc>
                <a:spcPct val="75000"/>
              </a:lnSpc>
              <a:spcBef>
                <a:spcPct val="50000"/>
              </a:spcBef>
              <a:buClr>
                <a:srgbClr val="CC0000"/>
              </a:buClr>
              <a:buFont typeface="Wingdings" pitchFamily="2" charset="2"/>
              <a:buNone/>
            </a:pPr>
            <a:r>
              <a:rPr lang="en-US" altLang="ru-RU" sz="1400" b="0" dirty="0">
                <a:solidFill>
                  <a:srgbClr val="969696"/>
                </a:solidFill>
                <a:latin typeface="Book Antiqua" pitchFamily="18" charset="0"/>
              </a:rPr>
              <a:t>economics.com.az</a:t>
            </a:r>
            <a:endParaRPr lang="ru-RU" altLang="ru-RU" sz="1400" b="0" dirty="0">
              <a:solidFill>
                <a:srgbClr val="969696"/>
              </a:solidFill>
              <a:latin typeface="Book Antiqua" pitchFamily="18" charset="0"/>
            </a:endParaRPr>
          </a:p>
        </p:txBody>
      </p:sp>
      <p:sp>
        <p:nvSpPr>
          <p:cNvPr id="11" name="Text Box 7"/>
          <p:cNvSpPr txBox="1">
            <a:spLocks noChangeArrowheads="1"/>
          </p:cNvSpPr>
          <p:nvPr/>
        </p:nvSpPr>
        <p:spPr bwMode="auto">
          <a:xfrm>
            <a:off x="4356100" y="6489700"/>
            <a:ext cx="4445000" cy="263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a:spAutoFit/>
          </a:bodyPr>
          <a:lstStyle>
            <a:lvl1pPr>
              <a:defRPr sz="2400" b="1" i="1">
                <a:solidFill>
                  <a:srgbClr val="FFFF99"/>
                </a:solidFill>
                <a:latin typeface="Times New Roman" pitchFamily="18" charset="0"/>
              </a:defRPr>
            </a:lvl1pPr>
            <a:lvl2pPr marL="742950" indent="-285750">
              <a:defRPr sz="2400" b="1" i="1">
                <a:solidFill>
                  <a:srgbClr val="FFFF99"/>
                </a:solidFill>
                <a:latin typeface="Times New Roman" pitchFamily="18" charset="0"/>
              </a:defRPr>
            </a:lvl2pPr>
            <a:lvl3pPr marL="1143000" indent="-228600">
              <a:defRPr sz="2400" b="1" i="1">
                <a:solidFill>
                  <a:srgbClr val="FFFF99"/>
                </a:solidFill>
                <a:latin typeface="Times New Roman" pitchFamily="18" charset="0"/>
              </a:defRPr>
            </a:lvl3pPr>
            <a:lvl4pPr marL="1600200" indent="-228600">
              <a:defRPr sz="2400" b="1" i="1">
                <a:solidFill>
                  <a:srgbClr val="FFFF99"/>
                </a:solidFill>
                <a:latin typeface="Times New Roman" pitchFamily="18" charset="0"/>
              </a:defRPr>
            </a:lvl4pPr>
            <a:lvl5pPr marL="2057400" indent="-228600">
              <a:defRPr sz="2400" b="1" i="1">
                <a:solidFill>
                  <a:srgbClr val="FFFF99"/>
                </a:solidFill>
                <a:latin typeface="Times New Roman" pitchFamily="18" charset="0"/>
              </a:defRPr>
            </a:lvl5pPr>
            <a:lvl6pPr marL="2514600" indent="-228600" eaLnBrk="0" fontAlgn="base" hangingPunct="0">
              <a:spcBef>
                <a:spcPct val="0"/>
              </a:spcBef>
              <a:spcAft>
                <a:spcPct val="0"/>
              </a:spcAft>
              <a:defRPr sz="2400" b="1" i="1">
                <a:solidFill>
                  <a:srgbClr val="FFFF99"/>
                </a:solidFill>
                <a:latin typeface="Times New Roman" pitchFamily="18" charset="0"/>
              </a:defRPr>
            </a:lvl6pPr>
            <a:lvl7pPr marL="2971800" indent="-228600" eaLnBrk="0" fontAlgn="base" hangingPunct="0">
              <a:spcBef>
                <a:spcPct val="0"/>
              </a:spcBef>
              <a:spcAft>
                <a:spcPct val="0"/>
              </a:spcAft>
              <a:defRPr sz="2400" b="1" i="1">
                <a:solidFill>
                  <a:srgbClr val="FFFF99"/>
                </a:solidFill>
                <a:latin typeface="Times New Roman" pitchFamily="18" charset="0"/>
              </a:defRPr>
            </a:lvl7pPr>
            <a:lvl8pPr marL="3429000" indent="-228600" eaLnBrk="0" fontAlgn="base" hangingPunct="0">
              <a:spcBef>
                <a:spcPct val="0"/>
              </a:spcBef>
              <a:spcAft>
                <a:spcPct val="0"/>
              </a:spcAft>
              <a:defRPr sz="2400" b="1" i="1">
                <a:solidFill>
                  <a:srgbClr val="FFFF99"/>
                </a:solidFill>
                <a:latin typeface="Times New Roman" pitchFamily="18" charset="0"/>
              </a:defRPr>
            </a:lvl8pPr>
            <a:lvl9pPr marL="3886200" indent="-228600" eaLnBrk="0" fontAlgn="base" hangingPunct="0">
              <a:spcBef>
                <a:spcPct val="0"/>
              </a:spcBef>
              <a:spcAft>
                <a:spcPct val="0"/>
              </a:spcAft>
              <a:defRPr sz="2400" b="1" i="1">
                <a:solidFill>
                  <a:srgbClr val="FFFF99"/>
                </a:solidFill>
                <a:latin typeface="Times New Roman" pitchFamily="18" charset="0"/>
              </a:defRPr>
            </a:lvl9pPr>
          </a:lstStyle>
          <a:p>
            <a:pPr algn="r" eaLnBrk="1" hangingPunct="1">
              <a:lnSpc>
                <a:spcPct val="75000"/>
              </a:lnSpc>
              <a:spcBef>
                <a:spcPct val="50000"/>
              </a:spcBef>
              <a:buClr>
                <a:srgbClr val="CC0000"/>
              </a:buClr>
              <a:buFont typeface="Wingdings" pitchFamily="2" charset="2"/>
              <a:buNone/>
            </a:pPr>
            <a:r>
              <a:rPr lang="en-US" altLang="ru-RU" sz="1400" b="0" dirty="0" smtClean="0">
                <a:solidFill>
                  <a:srgbClr val="969696"/>
                </a:solidFill>
                <a:latin typeface="Book Antiqua" pitchFamily="18" charset="0"/>
              </a:rPr>
              <a:t>Chinese Academy of Social Sciences</a:t>
            </a:r>
            <a:r>
              <a:rPr lang="az-Latn-AZ" altLang="ru-RU" sz="1400" b="0" dirty="0" smtClean="0">
                <a:solidFill>
                  <a:srgbClr val="969696"/>
                </a:solidFill>
                <a:latin typeface="Book Antiqua" pitchFamily="18" charset="0"/>
              </a:rPr>
              <a:t>, </a:t>
            </a:r>
            <a:r>
              <a:rPr lang="en-US" altLang="ru-RU" sz="1400" b="0" dirty="0" smtClean="0">
                <a:solidFill>
                  <a:srgbClr val="969696"/>
                </a:solidFill>
                <a:latin typeface="Book Antiqua" pitchFamily="18" charset="0"/>
              </a:rPr>
              <a:t>Beijing</a:t>
            </a:r>
            <a:r>
              <a:rPr lang="az-Latn-AZ" altLang="ru-RU" sz="1400" b="0" dirty="0" smtClean="0">
                <a:solidFill>
                  <a:srgbClr val="969696"/>
                </a:solidFill>
                <a:latin typeface="Book Antiqua" pitchFamily="18" charset="0"/>
              </a:rPr>
              <a:t> </a:t>
            </a:r>
            <a:r>
              <a:rPr lang="az-Latn-AZ" altLang="ru-RU" sz="1400" b="0" dirty="0">
                <a:solidFill>
                  <a:srgbClr val="969696"/>
                </a:solidFill>
                <a:latin typeface="Book Antiqua" pitchFamily="18" charset="0"/>
              </a:rPr>
              <a:t>- 2019</a:t>
            </a:r>
            <a:endParaRPr lang="ru-RU" altLang="ru-RU" sz="1400" b="0" dirty="0">
              <a:solidFill>
                <a:srgbClr val="969696"/>
              </a:solidFill>
              <a:latin typeface="Book Antiqua" pitchFamily="18" charset="0"/>
            </a:endParaRPr>
          </a:p>
        </p:txBody>
      </p:sp>
      <p:sp>
        <p:nvSpPr>
          <p:cNvPr id="15" name="Rectangle 8"/>
          <p:cNvSpPr>
            <a:spLocks noChangeArrowheads="1"/>
          </p:cNvSpPr>
          <p:nvPr/>
        </p:nvSpPr>
        <p:spPr bwMode="auto">
          <a:xfrm>
            <a:off x="1619672" y="980728"/>
            <a:ext cx="6480720" cy="830997"/>
          </a:xfrm>
          <a:prstGeom prst="rect">
            <a:avLst/>
          </a:prstGeom>
          <a:noFill/>
          <a:ln>
            <a:noFill/>
          </a:ln>
          <a:effectLst>
            <a:outerShdw dist="35921" dir="2700000" algn="ctr" rotWithShape="0">
              <a:srgbClr val="DDDDDD"/>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square">
            <a:spAutoFit/>
          </a:bodyPr>
          <a:lstStyle/>
          <a:p>
            <a:pPr algn="r"/>
            <a:r>
              <a:rPr lang="en-US" sz="2400" b="1" dirty="0" smtClean="0">
                <a:solidFill>
                  <a:srgbClr val="002060"/>
                </a:solidFill>
                <a:latin typeface="Book Antiqua" pitchFamily="18" charset="0"/>
              </a:rPr>
              <a:t>CLASSIFICATION OF ECONOMIES</a:t>
            </a:r>
            <a:br>
              <a:rPr lang="en-US" sz="2400" b="1" dirty="0" smtClean="0">
                <a:solidFill>
                  <a:srgbClr val="002060"/>
                </a:solidFill>
                <a:latin typeface="Book Antiqua" pitchFamily="18" charset="0"/>
              </a:rPr>
            </a:br>
            <a:r>
              <a:rPr lang="en-US" sz="2400" b="1" dirty="0" smtClean="0">
                <a:solidFill>
                  <a:srgbClr val="002060"/>
                </a:solidFill>
                <a:latin typeface="Book Antiqua" pitchFamily="18" charset="0"/>
              </a:rPr>
              <a:t>(81 countries, 2017)</a:t>
            </a:r>
            <a:endParaRPr lang="ru-RU" altLang="ru-RU" sz="2400" b="1" dirty="0">
              <a:solidFill>
                <a:srgbClr val="002060"/>
              </a:solidFill>
              <a:latin typeface="Book Antiqua" pitchFamily="18" charset="0"/>
            </a:endParaRPr>
          </a:p>
        </p:txBody>
      </p:sp>
      <p:graphicFrame>
        <p:nvGraphicFramePr>
          <p:cNvPr id="17" name="Table 16"/>
          <p:cNvGraphicFramePr>
            <a:graphicFrameLocks noGrp="1"/>
          </p:cNvGraphicFramePr>
          <p:nvPr>
            <p:extLst>
              <p:ext uri="{D42A27DB-BD31-4B8C-83A1-F6EECF244321}">
                <p14:modId xmlns:p14="http://schemas.microsoft.com/office/powerpoint/2010/main" val="608864574"/>
              </p:ext>
            </p:extLst>
          </p:nvPr>
        </p:nvGraphicFramePr>
        <p:xfrm>
          <a:off x="179511" y="1849051"/>
          <a:ext cx="8856985" cy="4328160"/>
        </p:xfrm>
        <a:graphic>
          <a:graphicData uri="http://schemas.openxmlformats.org/drawingml/2006/table">
            <a:tbl>
              <a:tblPr firstRow="1" bandRow="1">
                <a:tableStyleId>{5C22544A-7EE6-4342-B048-85BDC9FD1C3A}</a:tableStyleId>
              </a:tblPr>
              <a:tblGrid>
                <a:gridCol w="1296145"/>
                <a:gridCol w="2160240"/>
                <a:gridCol w="2664296"/>
                <a:gridCol w="1512168"/>
                <a:gridCol w="1224136"/>
              </a:tblGrid>
              <a:tr h="370840">
                <a:tc>
                  <a:txBody>
                    <a:bodyPr/>
                    <a:lstStyle/>
                    <a:p>
                      <a:r>
                        <a:rPr lang="en-US" sz="1600" noProof="0" dirty="0" smtClean="0">
                          <a:solidFill>
                            <a:schemeClr val="bg1"/>
                          </a:solidFill>
                          <a:latin typeface="Book Antiqua" pitchFamily="18" charset="0"/>
                        </a:rPr>
                        <a:t>Liberal Economies</a:t>
                      </a:r>
                      <a:endParaRPr lang="en-US" sz="1600" noProof="0" dirty="0">
                        <a:solidFill>
                          <a:schemeClr val="bg1"/>
                        </a:solidFill>
                        <a:latin typeface="Book Antiqua" pitchFamily="18" charset="0"/>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00066"/>
                    </a:solidFill>
                  </a:tcPr>
                </a:tc>
                <a:tc>
                  <a:txBody>
                    <a:bodyPr/>
                    <a:lstStyle/>
                    <a:p>
                      <a:r>
                        <a:rPr lang="en-US" sz="1600" noProof="0" smtClean="0">
                          <a:solidFill>
                            <a:schemeClr val="bg1"/>
                          </a:solidFill>
                          <a:latin typeface="Book Antiqua" pitchFamily="18" charset="0"/>
                        </a:rPr>
                        <a:t>Predominantly Liberal Economies</a:t>
                      </a:r>
                      <a:endParaRPr lang="en-US" sz="1600" noProof="0">
                        <a:solidFill>
                          <a:schemeClr val="bg1"/>
                        </a:solidFill>
                        <a:latin typeface="Book Antiqua" pitchFamily="18" charset="0"/>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000AC"/>
                    </a:solidFill>
                  </a:tcPr>
                </a:tc>
                <a:tc>
                  <a:txBody>
                    <a:bodyPr/>
                    <a:lstStyle/>
                    <a:p>
                      <a:r>
                        <a:rPr lang="en-US" sz="1600" noProof="0" dirty="0" smtClean="0">
                          <a:solidFill>
                            <a:schemeClr val="tx1"/>
                          </a:solidFill>
                          <a:latin typeface="Book Antiqua" pitchFamily="18" charset="0"/>
                        </a:rPr>
                        <a:t>Intermediate</a:t>
                      </a:r>
                      <a:br>
                        <a:rPr lang="en-US" sz="1600" noProof="0" dirty="0" smtClean="0">
                          <a:solidFill>
                            <a:schemeClr val="tx1"/>
                          </a:solidFill>
                          <a:latin typeface="Book Antiqua" pitchFamily="18" charset="0"/>
                        </a:rPr>
                      </a:br>
                      <a:r>
                        <a:rPr lang="en-US" sz="1600" noProof="0" dirty="0" smtClean="0">
                          <a:solidFill>
                            <a:schemeClr val="tx1"/>
                          </a:solidFill>
                          <a:latin typeface="Book Antiqua" pitchFamily="18" charset="0"/>
                        </a:rPr>
                        <a:t>Economies</a:t>
                      </a:r>
                      <a:endParaRPr lang="en-US" sz="1600" noProof="0" dirty="0">
                        <a:solidFill>
                          <a:schemeClr val="tx1"/>
                        </a:solidFill>
                        <a:latin typeface="Book Antiqua" pitchFamily="18" charset="0"/>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E3E8F1"/>
                    </a:solidFill>
                  </a:tcPr>
                </a:tc>
                <a:tc>
                  <a:txBody>
                    <a:bodyPr/>
                    <a:lstStyle/>
                    <a:p>
                      <a:r>
                        <a:rPr lang="en-US" sz="1600" noProof="0" smtClean="0">
                          <a:solidFill>
                            <a:schemeClr val="bg1"/>
                          </a:solidFill>
                          <a:latin typeface="Book Antiqua" pitchFamily="18" charset="0"/>
                        </a:rPr>
                        <a:t>Predominant-ly Dirigiste Economies</a:t>
                      </a:r>
                      <a:endParaRPr lang="en-US" sz="1600" noProof="0">
                        <a:solidFill>
                          <a:schemeClr val="bg1"/>
                        </a:solidFill>
                        <a:latin typeface="Book Antiqua" pitchFamily="18" charset="0"/>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7979"/>
                    </a:solidFill>
                  </a:tcPr>
                </a:tc>
                <a:tc>
                  <a:txBody>
                    <a:bodyPr/>
                    <a:lstStyle/>
                    <a:p>
                      <a:r>
                        <a:rPr lang="en-US" sz="1600" noProof="0" smtClean="0">
                          <a:solidFill>
                            <a:schemeClr val="bg1"/>
                          </a:solidFill>
                          <a:latin typeface="Book Antiqua" pitchFamily="18" charset="0"/>
                        </a:rPr>
                        <a:t>Dirigiste Economies</a:t>
                      </a:r>
                      <a:endParaRPr lang="en-US" sz="1600" noProof="0">
                        <a:solidFill>
                          <a:schemeClr val="bg1"/>
                        </a:solidFill>
                        <a:latin typeface="Book Antiqua" pitchFamily="18" charset="0"/>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E0000"/>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0" noProof="0" smtClean="0">
                          <a:solidFill>
                            <a:schemeClr val="bg1"/>
                          </a:solidFill>
                          <a:effectLst/>
                          <a:latin typeface="Book Antiqua" pitchFamily="18" charset="0"/>
                        </a:rPr>
                        <a:t>Bahrain</a:t>
                      </a:r>
                      <a:br>
                        <a:rPr lang="en-US" sz="1600" b="0" noProof="0" smtClean="0">
                          <a:solidFill>
                            <a:schemeClr val="bg1"/>
                          </a:solidFill>
                          <a:effectLst/>
                          <a:latin typeface="Book Antiqua" pitchFamily="18" charset="0"/>
                        </a:rPr>
                      </a:br>
                      <a:r>
                        <a:rPr lang="en-US" sz="1600" b="0" noProof="0" smtClean="0">
                          <a:solidFill>
                            <a:schemeClr val="bg1"/>
                          </a:solidFill>
                          <a:effectLst/>
                          <a:latin typeface="Book Antiqua" pitchFamily="18" charset="0"/>
                        </a:rPr>
                        <a:t>Denmark</a:t>
                      </a:r>
                      <a:br>
                        <a:rPr lang="en-US" sz="1600" b="0" noProof="0" smtClean="0">
                          <a:solidFill>
                            <a:schemeClr val="bg1"/>
                          </a:solidFill>
                          <a:effectLst/>
                          <a:latin typeface="Book Antiqua" pitchFamily="18" charset="0"/>
                        </a:rPr>
                      </a:br>
                      <a:r>
                        <a:rPr lang="en-US" sz="1600" b="0" noProof="0" smtClean="0">
                          <a:solidFill>
                            <a:schemeClr val="bg1"/>
                          </a:solidFill>
                          <a:effectLst/>
                          <a:latin typeface="Book Antiqua" pitchFamily="18" charset="0"/>
                        </a:rPr>
                        <a:t>Georgia</a:t>
                      </a:r>
                      <a:br>
                        <a:rPr lang="en-US" sz="1600" b="0" noProof="0" smtClean="0">
                          <a:solidFill>
                            <a:schemeClr val="bg1"/>
                          </a:solidFill>
                          <a:effectLst/>
                          <a:latin typeface="Book Antiqua" pitchFamily="18" charset="0"/>
                        </a:rPr>
                      </a:br>
                      <a:r>
                        <a:rPr lang="en-US" sz="1600" b="0" noProof="0" smtClean="0">
                          <a:solidFill>
                            <a:schemeClr val="bg1"/>
                          </a:solidFill>
                          <a:effectLst/>
                          <a:latin typeface="Book Antiqua" pitchFamily="18" charset="0"/>
                        </a:rPr>
                        <a:t>Iceland</a:t>
                      </a:r>
                      <a:br>
                        <a:rPr lang="en-US" sz="1600" b="0" noProof="0" smtClean="0">
                          <a:solidFill>
                            <a:schemeClr val="bg1"/>
                          </a:solidFill>
                          <a:effectLst/>
                          <a:latin typeface="Book Antiqua" pitchFamily="18" charset="0"/>
                        </a:rPr>
                      </a:br>
                      <a:r>
                        <a:rPr lang="en-US" sz="1600" b="0" noProof="0" smtClean="0">
                          <a:solidFill>
                            <a:schemeClr val="bg1"/>
                          </a:solidFill>
                          <a:effectLst/>
                          <a:latin typeface="Book Antiqua" pitchFamily="18" charset="0"/>
                        </a:rPr>
                        <a:t>Qatar</a:t>
                      </a:r>
                      <a:br>
                        <a:rPr lang="en-US" sz="1600" b="0" noProof="0" smtClean="0">
                          <a:solidFill>
                            <a:schemeClr val="bg1"/>
                          </a:solidFill>
                          <a:effectLst/>
                          <a:latin typeface="Book Antiqua" pitchFamily="18" charset="0"/>
                        </a:rPr>
                      </a:br>
                      <a:r>
                        <a:rPr lang="en-US" sz="1600" b="0" noProof="0" smtClean="0">
                          <a:solidFill>
                            <a:schemeClr val="bg1"/>
                          </a:solidFill>
                          <a:effectLst/>
                          <a:latin typeface="Book Antiqua" pitchFamily="18" charset="0"/>
                        </a:rPr>
                        <a:t>Singapore</a:t>
                      </a:r>
                      <a:br>
                        <a:rPr lang="en-US" sz="1600" b="0" noProof="0" smtClean="0">
                          <a:solidFill>
                            <a:schemeClr val="bg1"/>
                          </a:solidFill>
                          <a:effectLst/>
                          <a:latin typeface="Book Antiqua" pitchFamily="18" charset="0"/>
                        </a:rPr>
                      </a:br>
                      <a:r>
                        <a:rPr lang="en-US" sz="1600" b="0" noProof="0" smtClean="0">
                          <a:solidFill>
                            <a:schemeClr val="bg1"/>
                          </a:solidFill>
                          <a:effectLst/>
                          <a:latin typeface="Book Antiqua" pitchFamily="18" charset="0"/>
                        </a:rPr>
                        <a:t>Switzerland</a:t>
                      </a:r>
                      <a:br>
                        <a:rPr lang="en-US" sz="1600" b="0" noProof="0" smtClean="0">
                          <a:solidFill>
                            <a:schemeClr val="bg1"/>
                          </a:solidFill>
                          <a:effectLst/>
                          <a:latin typeface="Book Antiqua" pitchFamily="18" charset="0"/>
                        </a:rPr>
                      </a:br>
                      <a:r>
                        <a:rPr lang="en-US" sz="1600" b="0" noProof="0" smtClean="0">
                          <a:solidFill>
                            <a:schemeClr val="bg1"/>
                          </a:solidFill>
                          <a:effectLst/>
                          <a:latin typeface="Book Antiqua" pitchFamily="18" charset="0"/>
                        </a:rPr>
                        <a:t>UAE</a:t>
                      </a:r>
                      <a:endParaRPr lang="en-US" sz="1600" noProof="0">
                        <a:solidFill>
                          <a:schemeClr val="bg1"/>
                        </a:solidFill>
                        <a:latin typeface="Book Antiqua" pitchFamily="18" charset="0"/>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000066"/>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noProof="0" smtClean="0">
                          <a:solidFill>
                            <a:schemeClr val="bg1"/>
                          </a:solidFill>
                          <a:effectLst/>
                          <a:latin typeface="Book Antiqua" pitchFamily="18" charset="0"/>
                        </a:rPr>
                        <a:t>Armenia, Bulgaria, Canada, Chile, Cyprus, Estonia, Finland, Ireland, Israel, Kazakhstan, Kuwait, Luxembourg, Macedonia, Malaysia, New Zealand, Norway, Panama, Philippines, South Africa, Sweden, Taiwan (China),  Thailand, UK, USA</a:t>
                      </a:r>
                      <a:endParaRPr lang="en-US" sz="1600" noProof="0">
                        <a:solidFill>
                          <a:schemeClr val="bg1"/>
                        </a:solidFill>
                        <a:latin typeface="Book Antiqua" pitchFamily="18" charset="0"/>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0000AC"/>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noProof="0" dirty="0" smtClean="0">
                          <a:solidFill>
                            <a:schemeClr val="tx1"/>
                          </a:solidFill>
                          <a:effectLst/>
                          <a:latin typeface="Book Antiqua" pitchFamily="18" charset="0"/>
                        </a:rPr>
                        <a:t>Albania, Australia, Austria, </a:t>
                      </a:r>
                      <a:r>
                        <a:rPr lang="en-US" sz="1600" b="1" i="1" noProof="0" dirty="0" smtClean="0">
                          <a:solidFill>
                            <a:schemeClr val="tx1"/>
                          </a:solidFill>
                          <a:effectLst/>
                          <a:latin typeface="Book Antiqua" pitchFamily="18" charset="0"/>
                        </a:rPr>
                        <a:t>Azerbaijan, </a:t>
                      </a:r>
                      <a:r>
                        <a:rPr lang="en-US" sz="1600" noProof="0" dirty="0" smtClean="0">
                          <a:solidFill>
                            <a:schemeClr val="tx1"/>
                          </a:solidFill>
                          <a:effectLst/>
                          <a:latin typeface="Book Antiqua" pitchFamily="18" charset="0"/>
                        </a:rPr>
                        <a:t>Croatia, Czech Rep., Egypt, Germany, Hungary, Italy, Japan, Jordan, Kyrgyzstan, Latvia, Lithuania, Malta, Mexico, Moldova, Montenegro, Morocco, Netherlands, Peru, Poland, Portugal, Romania, Russia, Saudi Arabia, Slovakia, Slovenia, South Korea, Spain, Tunisia, Ukraine, Uruguay</a:t>
                      </a:r>
                      <a:endParaRPr lang="en-US" sz="1600" noProof="0" dirty="0">
                        <a:solidFill>
                          <a:schemeClr val="tx1"/>
                        </a:solidFill>
                        <a:latin typeface="Book Antiqua" pitchFamily="18" charset="0"/>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E3E8F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noProof="0" dirty="0" smtClean="0">
                          <a:solidFill>
                            <a:schemeClr val="bg1"/>
                          </a:solidFill>
                          <a:effectLst/>
                          <a:latin typeface="Book Antiqua" pitchFamily="18" charset="0"/>
                        </a:rPr>
                        <a:t>Belgium</a:t>
                      </a:r>
                      <a:br>
                        <a:rPr lang="en-US" sz="1600" noProof="0" dirty="0" smtClean="0">
                          <a:solidFill>
                            <a:schemeClr val="bg1"/>
                          </a:solidFill>
                          <a:effectLst/>
                          <a:latin typeface="Book Antiqua" pitchFamily="18" charset="0"/>
                        </a:rPr>
                      </a:br>
                      <a:r>
                        <a:rPr lang="en-US" sz="1600" noProof="0" dirty="0" smtClean="0">
                          <a:solidFill>
                            <a:schemeClr val="bg1"/>
                          </a:solidFill>
                          <a:effectLst/>
                          <a:latin typeface="Book Antiqua" pitchFamily="18" charset="0"/>
                        </a:rPr>
                        <a:t>Bosnia-</a:t>
                      </a:r>
                      <a:r>
                        <a:rPr lang="en-US" sz="1600" noProof="0" dirty="0" err="1" smtClean="0">
                          <a:solidFill>
                            <a:schemeClr val="bg1"/>
                          </a:solidFill>
                          <a:effectLst/>
                          <a:latin typeface="Book Antiqua" pitchFamily="18" charset="0"/>
                        </a:rPr>
                        <a:t>Herz</a:t>
                      </a:r>
                      <a:r>
                        <a:rPr lang="en-US" sz="1600" noProof="0" dirty="0" smtClean="0">
                          <a:solidFill>
                            <a:schemeClr val="bg1"/>
                          </a:solidFill>
                          <a:effectLst/>
                          <a:latin typeface="Book Antiqua" pitchFamily="18" charset="0"/>
                        </a:rPr>
                        <a:t>.</a:t>
                      </a:r>
                      <a:br>
                        <a:rPr lang="en-US" sz="1600" noProof="0" dirty="0" smtClean="0">
                          <a:solidFill>
                            <a:schemeClr val="bg1"/>
                          </a:solidFill>
                          <a:effectLst/>
                          <a:latin typeface="Book Antiqua" pitchFamily="18" charset="0"/>
                        </a:rPr>
                      </a:br>
                      <a:r>
                        <a:rPr lang="en-US" sz="1600" noProof="0" dirty="0" smtClean="0">
                          <a:solidFill>
                            <a:schemeClr val="bg1"/>
                          </a:solidFill>
                          <a:effectLst/>
                          <a:latin typeface="Book Antiqua" pitchFamily="18" charset="0"/>
                        </a:rPr>
                        <a:t>Brazil</a:t>
                      </a:r>
                      <a:br>
                        <a:rPr lang="en-US" sz="1600" noProof="0" dirty="0" smtClean="0">
                          <a:solidFill>
                            <a:schemeClr val="bg1"/>
                          </a:solidFill>
                          <a:effectLst/>
                          <a:latin typeface="Book Antiqua" pitchFamily="18" charset="0"/>
                        </a:rPr>
                      </a:br>
                      <a:r>
                        <a:rPr lang="en-US" sz="1600" b="1" i="1" noProof="0" dirty="0" smtClean="0">
                          <a:solidFill>
                            <a:schemeClr val="bg1"/>
                          </a:solidFill>
                          <a:effectLst/>
                          <a:latin typeface="Book Antiqua" pitchFamily="18" charset="0"/>
                        </a:rPr>
                        <a:t>China</a:t>
                      </a:r>
                      <a:br>
                        <a:rPr lang="en-US" sz="1600" b="1" i="1" noProof="0" dirty="0" smtClean="0">
                          <a:solidFill>
                            <a:schemeClr val="bg1"/>
                          </a:solidFill>
                          <a:effectLst/>
                          <a:latin typeface="Book Antiqua" pitchFamily="18" charset="0"/>
                        </a:rPr>
                      </a:br>
                      <a:r>
                        <a:rPr lang="en-US" sz="1600" noProof="0" dirty="0" smtClean="0">
                          <a:solidFill>
                            <a:schemeClr val="bg1"/>
                          </a:solidFill>
                          <a:effectLst/>
                          <a:latin typeface="Book Antiqua" pitchFamily="18" charset="0"/>
                        </a:rPr>
                        <a:t>France</a:t>
                      </a:r>
                      <a:br>
                        <a:rPr lang="en-US" sz="1600" noProof="0" dirty="0" smtClean="0">
                          <a:solidFill>
                            <a:schemeClr val="bg1"/>
                          </a:solidFill>
                          <a:effectLst/>
                          <a:latin typeface="Book Antiqua" pitchFamily="18" charset="0"/>
                        </a:rPr>
                      </a:br>
                      <a:r>
                        <a:rPr lang="en-US" sz="1600" noProof="0" dirty="0" smtClean="0">
                          <a:solidFill>
                            <a:schemeClr val="bg1"/>
                          </a:solidFill>
                          <a:effectLst/>
                          <a:latin typeface="Book Antiqua" pitchFamily="18" charset="0"/>
                        </a:rPr>
                        <a:t>Greece</a:t>
                      </a:r>
                      <a:br>
                        <a:rPr lang="en-US" sz="1600" noProof="0" dirty="0" smtClean="0">
                          <a:solidFill>
                            <a:schemeClr val="bg1"/>
                          </a:solidFill>
                          <a:effectLst/>
                          <a:latin typeface="Book Antiqua" pitchFamily="18" charset="0"/>
                        </a:rPr>
                      </a:br>
                      <a:r>
                        <a:rPr lang="en-US" sz="1600" noProof="0" dirty="0" smtClean="0">
                          <a:solidFill>
                            <a:schemeClr val="bg1"/>
                          </a:solidFill>
                          <a:effectLst/>
                          <a:latin typeface="Book Antiqua" pitchFamily="18" charset="0"/>
                        </a:rPr>
                        <a:t>India</a:t>
                      </a:r>
                      <a:br>
                        <a:rPr lang="en-US" sz="1600" noProof="0" dirty="0" smtClean="0">
                          <a:solidFill>
                            <a:schemeClr val="bg1"/>
                          </a:solidFill>
                          <a:effectLst/>
                          <a:latin typeface="Book Antiqua" pitchFamily="18" charset="0"/>
                        </a:rPr>
                      </a:br>
                      <a:r>
                        <a:rPr lang="en-US" sz="1600" noProof="0" dirty="0" smtClean="0">
                          <a:solidFill>
                            <a:schemeClr val="bg1"/>
                          </a:solidFill>
                          <a:effectLst/>
                          <a:latin typeface="Book Antiqua" pitchFamily="18" charset="0"/>
                        </a:rPr>
                        <a:t>Indonesia</a:t>
                      </a:r>
                      <a:br>
                        <a:rPr lang="en-US" sz="1600" noProof="0" dirty="0" smtClean="0">
                          <a:solidFill>
                            <a:schemeClr val="bg1"/>
                          </a:solidFill>
                          <a:effectLst/>
                          <a:latin typeface="Book Antiqua" pitchFamily="18" charset="0"/>
                        </a:rPr>
                      </a:br>
                      <a:r>
                        <a:rPr lang="en-US" sz="1600" noProof="0" dirty="0" smtClean="0">
                          <a:solidFill>
                            <a:schemeClr val="bg1"/>
                          </a:solidFill>
                          <a:effectLst/>
                          <a:latin typeface="Book Antiqua" pitchFamily="18" charset="0"/>
                        </a:rPr>
                        <a:t>Oman</a:t>
                      </a:r>
                      <a:br>
                        <a:rPr lang="en-US" sz="1600" noProof="0" dirty="0" smtClean="0">
                          <a:solidFill>
                            <a:schemeClr val="bg1"/>
                          </a:solidFill>
                          <a:effectLst/>
                          <a:latin typeface="Book Antiqua" pitchFamily="18" charset="0"/>
                        </a:rPr>
                      </a:br>
                      <a:r>
                        <a:rPr lang="en-US" sz="1600" noProof="0" dirty="0" smtClean="0">
                          <a:solidFill>
                            <a:schemeClr val="bg1"/>
                          </a:solidFill>
                          <a:effectLst/>
                          <a:latin typeface="Book Antiqua" pitchFamily="18" charset="0"/>
                        </a:rPr>
                        <a:t>Serbia</a:t>
                      </a:r>
                      <a:br>
                        <a:rPr lang="en-US" sz="1600" noProof="0" dirty="0" smtClean="0">
                          <a:solidFill>
                            <a:schemeClr val="bg1"/>
                          </a:solidFill>
                          <a:effectLst/>
                          <a:latin typeface="Book Antiqua" pitchFamily="18" charset="0"/>
                        </a:rPr>
                      </a:br>
                      <a:r>
                        <a:rPr lang="en-US" sz="1600" noProof="0" dirty="0" smtClean="0">
                          <a:solidFill>
                            <a:schemeClr val="bg1"/>
                          </a:solidFill>
                          <a:effectLst/>
                          <a:latin typeface="Book Antiqua" pitchFamily="18" charset="0"/>
                        </a:rPr>
                        <a:t>Turkey</a:t>
                      </a:r>
                      <a:endParaRPr lang="en-US" sz="1600" noProof="0" dirty="0" smtClean="0">
                        <a:solidFill>
                          <a:schemeClr val="bg1"/>
                        </a:solidFill>
                        <a:effectLst/>
                        <a:latin typeface="Book Antiqua" pitchFamily="18" charset="0"/>
                        <a:ea typeface="MS Mincho"/>
                        <a:cs typeface="Times New Roman"/>
                      </a:endParaRPr>
                    </a:p>
                    <a:p>
                      <a:endParaRPr lang="en-US" sz="1600" noProof="0" dirty="0">
                        <a:solidFill>
                          <a:schemeClr val="bg1"/>
                        </a:solidFill>
                        <a:latin typeface="Book Antiqua" pitchFamily="18" charset="0"/>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FF7979"/>
                    </a:solidFill>
                  </a:tcPr>
                </a:tc>
                <a:tc>
                  <a:txBody>
                    <a:bodyPr/>
                    <a:lstStyle/>
                    <a:p>
                      <a:r>
                        <a:rPr lang="en-US" sz="1600" noProof="0" dirty="0" smtClean="0">
                          <a:solidFill>
                            <a:schemeClr val="bg1"/>
                          </a:solidFill>
                          <a:effectLst/>
                          <a:latin typeface="Book Antiqua" pitchFamily="18" charset="0"/>
                        </a:rPr>
                        <a:t>Argentina</a:t>
                      </a:r>
                      <a:br>
                        <a:rPr lang="en-US" sz="1600" noProof="0" dirty="0" smtClean="0">
                          <a:solidFill>
                            <a:schemeClr val="bg1"/>
                          </a:solidFill>
                          <a:effectLst/>
                          <a:latin typeface="Book Antiqua" pitchFamily="18" charset="0"/>
                        </a:rPr>
                      </a:br>
                      <a:r>
                        <a:rPr lang="en-US" sz="1600" noProof="0" dirty="0" smtClean="0">
                          <a:solidFill>
                            <a:schemeClr val="bg1"/>
                          </a:solidFill>
                          <a:effectLst/>
                          <a:latin typeface="Book Antiqua" pitchFamily="18" charset="0"/>
                        </a:rPr>
                        <a:t>Iran</a:t>
                      </a:r>
                      <a:br>
                        <a:rPr lang="en-US" sz="1600" noProof="0" dirty="0" smtClean="0">
                          <a:solidFill>
                            <a:schemeClr val="bg1"/>
                          </a:solidFill>
                          <a:effectLst/>
                          <a:latin typeface="Book Antiqua" pitchFamily="18" charset="0"/>
                        </a:rPr>
                      </a:br>
                      <a:r>
                        <a:rPr lang="en-US" sz="1600" noProof="0" dirty="0" smtClean="0">
                          <a:solidFill>
                            <a:schemeClr val="bg1"/>
                          </a:solidFill>
                          <a:effectLst/>
                          <a:latin typeface="Book Antiqua" pitchFamily="18" charset="0"/>
                        </a:rPr>
                        <a:t>Venezuela</a:t>
                      </a:r>
                      <a:endParaRPr lang="en-US" sz="1600" noProof="0" dirty="0">
                        <a:solidFill>
                          <a:schemeClr val="bg1"/>
                        </a:solidFill>
                        <a:latin typeface="Book Antiqua" pitchFamily="18" charset="0"/>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EE0000"/>
                    </a:solidFill>
                  </a:tcPr>
                </a:tc>
              </a:tr>
            </a:tbl>
          </a:graphicData>
        </a:graphic>
      </p:graphicFrame>
    </p:spTree>
    <p:extLst>
      <p:ext uri="{BB962C8B-B14F-4D97-AF65-F5344CB8AC3E}">
        <p14:creationId xmlns:p14="http://schemas.microsoft.com/office/powerpoint/2010/main" val="15729093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fade">
                                      <p:cBhvr>
                                        <p:cTn id="7" dur="500"/>
                                        <p:tgtEl>
                                          <p:spTgt spid="15"/>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17"/>
                                        </p:tgtEl>
                                        <p:attrNameLst>
                                          <p:attrName>style.visibility</p:attrName>
                                        </p:attrNameLst>
                                      </p:cBhvr>
                                      <p:to>
                                        <p:strVal val="visible"/>
                                      </p:to>
                                    </p:set>
                                    <p:animEffect transition="in" filter="fade">
                                      <p:cBhvr>
                                        <p:cTn id="11"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Группа 5"/>
          <p:cNvGrpSpPr>
            <a:grpSpLocks/>
          </p:cNvGrpSpPr>
          <p:nvPr/>
        </p:nvGrpSpPr>
        <p:grpSpPr bwMode="auto">
          <a:xfrm>
            <a:off x="0" y="0"/>
            <a:ext cx="9144000" cy="908720"/>
            <a:chOff x="0" y="446"/>
            <a:chExt cx="9144000" cy="756793"/>
          </a:xfrm>
        </p:grpSpPr>
        <p:pic>
          <p:nvPicPr>
            <p:cNvPr id="5" name="Рисунок 1"/>
            <p:cNvPicPr>
              <a:picLocks noChangeAspect="1"/>
            </p:cNvPicPr>
            <p:nvPr/>
          </p:nvPicPr>
          <p:blipFill>
            <a:blip r:embed="rId2" cstate="print"/>
            <a:srcRect l="58456" t="15993" r="20644" b="63036"/>
            <a:stretch>
              <a:fillRect/>
            </a:stretch>
          </p:blipFill>
          <p:spPr bwMode="auto">
            <a:xfrm>
              <a:off x="0" y="446"/>
              <a:ext cx="9144000" cy="754733"/>
            </a:xfrm>
            <a:prstGeom prst="rect">
              <a:avLst/>
            </a:prstGeom>
            <a:noFill/>
            <a:ln w="9525">
              <a:noFill/>
              <a:miter lim="800000"/>
              <a:headEnd/>
              <a:tailEnd/>
            </a:ln>
          </p:spPr>
        </p:pic>
        <p:pic>
          <p:nvPicPr>
            <p:cNvPr id="6" name="Рисунок 11"/>
            <p:cNvPicPr>
              <a:picLocks noChangeAspect="1"/>
            </p:cNvPicPr>
            <p:nvPr/>
          </p:nvPicPr>
          <p:blipFill>
            <a:blip r:embed="rId3" cstate="print"/>
            <a:srcRect b="34521"/>
            <a:stretch>
              <a:fillRect/>
            </a:stretch>
          </p:blipFill>
          <p:spPr bwMode="auto">
            <a:xfrm>
              <a:off x="467544" y="136323"/>
              <a:ext cx="587859" cy="452265"/>
            </a:xfrm>
            <a:prstGeom prst="rect">
              <a:avLst/>
            </a:prstGeom>
            <a:noFill/>
            <a:ln w="9525">
              <a:noFill/>
              <a:miter lim="800000"/>
              <a:headEnd/>
              <a:tailEnd/>
            </a:ln>
          </p:spPr>
        </p:pic>
        <p:sp>
          <p:nvSpPr>
            <p:cNvPr id="7" name="Поле 2"/>
            <p:cNvSpPr txBox="1">
              <a:spLocks noChangeArrowheads="1"/>
            </p:cNvSpPr>
            <p:nvPr/>
          </p:nvSpPr>
          <p:spPr bwMode="auto">
            <a:xfrm>
              <a:off x="1119188" y="133718"/>
              <a:ext cx="7917308" cy="607656"/>
            </a:xfrm>
            <a:prstGeom prst="rect">
              <a:avLst/>
            </a:prstGeom>
            <a:noFill/>
            <a:ln w="6350">
              <a:noFill/>
              <a:miter lim="800000"/>
              <a:headEnd/>
              <a:tailEnd/>
            </a:ln>
          </p:spPr>
          <p:txBody>
            <a:bodyPr/>
            <a:lstStyle/>
            <a:p>
              <a:pPr>
                <a:lnSpc>
                  <a:spcPct val="100000"/>
                </a:lnSpc>
                <a:spcBef>
                  <a:spcPct val="0"/>
                </a:spcBef>
                <a:buFont typeface="Wingdings" pitchFamily="2" charset="2"/>
                <a:buNone/>
              </a:pPr>
              <a:r>
                <a:rPr lang="en-US" sz="1300" b="0" i="0" dirty="0" smtClean="0">
                  <a:solidFill>
                    <a:srgbClr val="FFFFFF"/>
                  </a:solidFill>
                  <a:latin typeface="Cambria" pitchFamily="18" charset="0"/>
                  <a:ea typeface="Verdana" pitchFamily="34" charset="0"/>
                  <a:cs typeface="Verdana" pitchFamily="34" charset="0"/>
                </a:rPr>
                <a:t>The Institute of Economics </a:t>
              </a:r>
              <a:br>
                <a:rPr lang="en-US" sz="1300" b="0" i="0" dirty="0" smtClean="0">
                  <a:solidFill>
                    <a:srgbClr val="FFFFFF"/>
                  </a:solidFill>
                  <a:latin typeface="Cambria" pitchFamily="18" charset="0"/>
                  <a:ea typeface="Verdana" pitchFamily="34" charset="0"/>
                  <a:cs typeface="Verdana" pitchFamily="34" charset="0"/>
                </a:rPr>
              </a:br>
              <a:r>
                <a:rPr lang="en-US" sz="1300" b="0" i="0" dirty="0" smtClean="0">
                  <a:solidFill>
                    <a:srgbClr val="FFFFFF"/>
                  </a:solidFill>
                  <a:latin typeface="Cambria" pitchFamily="18" charset="0"/>
                  <a:ea typeface="Verdana" pitchFamily="34" charset="0"/>
                  <a:cs typeface="Verdana" pitchFamily="34" charset="0"/>
                </a:rPr>
                <a:t>Azerbaijan National Academy of Sciences</a:t>
              </a:r>
              <a:endParaRPr lang="ru-RU" sz="1300" b="0" i="0" dirty="0">
                <a:solidFill>
                  <a:srgbClr val="FFFFFF"/>
                </a:solidFill>
                <a:latin typeface="Cambria" pitchFamily="18" charset="0"/>
                <a:ea typeface="Verdana" pitchFamily="34" charset="0"/>
                <a:cs typeface="Verdana" pitchFamily="34" charset="0"/>
              </a:endParaRPr>
            </a:p>
            <a:p>
              <a:pPr>
                <a:lnSpc>
                  <a:spcPct val="100000"/>
                </a:lnSpc>
                <a:spcBef>
                  <a:spcPct val="0"/>
                </a:spcBef>
                <a:buFont typeface="Wingdings" pitchFamily="2" charset="2"/>
                <a:buNone/>
              </a:pPr>
              <a:endParaRPr lang="ru-RU" sz="3600" b="0" i="0" dirty="0">
                <a:latin typeface="Cambria" pitchFamily="18" charset="0"/>
                <a:ea typeface="Verdana" pitchFamily="34" charset="0"/>
                <a:cs typeface="Verdana" pitchFamily="34" charset="0"/>
              </a:endParaRPr>
            </a:p>
          </p:txBody>
        </p:sp>
        <p:sp>
          <p:nvSpPr>
            <p:cNvPr id="8" name="Line 6"/>
            <p:cNvSpPr>
              <a:spLocks noChangeShapeType="1"/>
            </p:cNvSpPr>
            <p:nvPr/>
          </p:nvSpPr>
          <p:spPr bwMode="auto">
            <a:xfrm>
              <a:off x="0" y="757239"/>
              <a:ext cx="9144000" cy="0"/>
            </a:xfrm>
            <a:prstGeom prst="line">
              <a:avLst/>
            </a:prstGeom>
            <a:noFill/>
            <a:ln w="38100">
              <a:solidFill>
                <a:srgbClr val="000066"/>
              </a:solidFill>
              <a:round/>
              <a:headEnd/>
              <a:tailEnd/>
            </a:ln>
            <a:effectLst>
              <a:outerShdw dist="38100" dir="2400000" algn="ctr" rotWithShape="0">
                <a:schemeClr val="tx1">
                  <a:lumMod val="50000"/>
                  <a:alpha val="35000"/>
                </a:schemeClr>
              </a:outerShdw>
            </a:effectLst>
          </p:spPr>
          <p:txBody>
            <a:bodyPr/>
            <a:lstStyle/>
            <a:p>
              <a:pPr>
                <a:defRPr/>
              </a:pPr>
              <a:endParaRPr lang="ru-RU"/>
            </a:p>
          </p:txBody>
        </p:sp>
      </p:grpSp>
      <p:sp>
        <p:nvSpPr>
          <p:cNvPr id="9" name="Line 6"/>
          <p:cNvSpPr>
            <a:spLocks noChangeShapeType="1"/>
          </p:cNvSpPr>
          <p:nvPr/>
        </p:nvSpPr>
        <p:spPr bwMode="auto">
          <a:xfrm>
            <a:off x="0" y="6357938"/>
            <a:ext cx="9144000" cy="0"/>
          </a:xfrm>
          <a:prstGeom prst="line">
            <a:avLst/>
          </a:prstGeom>
          <a:noFill/>
          <a:ln w="38100">
            <a:solidFill>
              <a:srgbClr val="000066"/>
            </a:solidFill>
            <a:round/>
            <a:headEnd/>
            <a:tailEnd/>
          </a:ln>
          <a:effectLst>
            <a:outerShdw dist="38100" dir="2400000" algn="ctr" rotWithShape="0">
              <a:schemeClr val="tx1">
                <a:lumMod val="50000"/>
                <a:alpha val="35000"/>
              </a:schemeClr>
            </a:outerShdw>
          </a:effectLst>
        </p:spPr>
        <p:txBody>
          <a:bodyPr/>
          <a:lstStyle/>
          <a:p>
            <a:pPr eaLnBrk="1" hangingPunct="1">
              <a:lnSpc>
                <a:spcPct val="75000"/>
              </a:lnSpc>
              <a:spcBef>
                <a:spcPct val="50000"/>
              </a:spcBef>
              <a:buClr>
                <a:srgbClr val="CC0000"/>
              </a:buClr>
              <a:buFont typeface="Wingdings" panose="05000000000000000000" pitchFamily="2" charset="2"/>
              <a:buChar char="ü"/>
              <a:defRPr/>
            </a:pPr>
            <a:endParaRPr lang="ru-RU" dirty="0"/>
          </a:p>
        </p:txBody>
      </p:sp>
      <p:sp>
        <p:nvSpPr>
          <p:cNvPr id="10" name="Text Box 7"/>
          <p:cNvSpPr txBox="1">
            <a:spLocks noChangeArrowheads="1"/>
          </p:cNvSpPr>
          <p:nvPr/>
        </p:nvSpPr>
        <p:spPr bwMode="auto">
          <a:xfrm>
            <a:off x="342900" y="6489700"/>
            <a:ext cx="2573338" cy="263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a:spAutoFit/>
          </a:bodyPr>
          <a:lstStyle>
            <a:lvl1pPr>
              <a:defRPr sz="2400" b="1" i="1">
                <a:solidFill>
                  <a:srgbClr val="FFFF99"/>
                </a:solidFill>
                <a:latin typeface="Times New Roman" pitchFamily="18" charset="0"/>
              </a:defRPr>
            </a:lvl1pPr>
            <a:lvl2pPr marL="742950" indent="-285750">
              <a:defRPr sz="2400" b="1" i="1">
                <a:solidFill>
                  <a:srgbClr val="FFFF99"/>
                </a:solidFill>
                <a:latin typeface="Times New Roman" pitchFamily="18" charset="0"/>
              </a:defRPr>
            </a:lvl2pPr>
            <a:lvl3pPr marL="1143000" indent="-228600">
              <a:defRPr sz="2400" b="1" i="1">
                <a:solidFill>
                  <a:srgbClr val="FFFF99"/>
                </a:solidFill>
                <a:latin typeface="Times New Roman" pitchFamily="18" charset="0"/>
              </a:defRPr>
            </a:lvl3pPr>
            <a:lvl4pPr marL="1600200" indent="-228600">
              <a:defRPr sz="2400" b="1" i="1">
                <a:solidFill>
                  <a:srgbClr val="FFFF99"/>
                </a:solidFill>
                <a:latin typeface="Times New Roman" pitchFamily="18" charset="0"/>
              </a:defRPr>
            </a:lvl4pPr>
            <a:lvl5pPr marL="2057400" indent="-228600">
              <a:defRPr sz="2400" b="1" i="1">
                <a:solidFill>
                  <a:srgbClr val="FFFF99"/>
                </a:solidFill>
                <a:latin typeface="Times New Roman" pitchFamily="18" charset="0"/>
              </a:defRPr>
            </a:lvl5pPr>
            <a:lvl6pPr marL="2514600" indent="-228600" eaLnBrk="0" fontAlgn="base" hangingPunct="0">
              <a:spcBef>
                <a:spcPct val="0"/>
              </a:spcBef>
              <a:spcAft>
                <a:spcPct val="0"/>
              </a:spcAft>
              <a:defRPr sz="2400" b="1" i="1">
                <a:solidFill>
                  <a:srgbClr val="FFFF99"/>
                </a:solidFill>
                <a:latin typeface="Times New Roman" pitchFamily="18" charset="0"/>
              </a:defRPr>
            </a:lvl6pPr>
            <a:lvl7pPr marL="2971800" indent="-228600" eaLnBrk="0" fontAlgn="base" hangingPunct="0">
              <a:spcBef>
                <a:spcPct val="0"/>
              </a:spcBef>
              <a:spcAft>
                <a:spcPct val="0"/>
              </a:spcAft>
              <a:defRPr sz="2400" b="1" i="1">
                <a:solidFill>
                  <a:srgbClr val="FFFF99"/>
                </a:solidFill>
                <a:latin typeface="Times New Roman" pitchFamily="18" charset="0"/>
              </a:defRPr>
            </a:lvl7pPr>
            <a:lvl8pPr marL="3429000" indent="-228600" eaLnBrk="0" fontAlgn="base" hangingPunct="0">
              <a:spcBef>
                <a:spcPct val="0"/>
              </a:spcBef>
              <a:spcAft>
                <a:spcPct val="0"/>
              </a:spcAft>
              <a:defRPr sz="2400" b="1" i="1">
                <a:solidFill>
                  <a:srgbClr val="FFFF99"/>
                </a:solidFill>
                <a:latin typeface="Times New Roman" pitchFamily="18" charset="0"/>
              </a:defRPr>
            </a:lvl8pPr>
            <a:lvl9pPr marL="3886200" indent="-228600" eaLnBrk="0" fontAlgn="base" hangingPunct="0">
              <a:spcBef>
                <a:spcPct val="0"/>
              </a:spcBef>
              <a:spcAft>
                <a:spcPct val="0"/>
              </a:spcAft>
              <a:defRPr sz="2400" b="1" i="1">
                <a:solidFill>
                  <a:srgbClr val="FFFF99"/>
                </a:solidFill>
                <a:latin typeface="Times New Roman" pitchFamily="18" charset="0"/>
              </a:defRPr>
            </a:lvl9pPr>
          </a:lstStyle>
          <a:p>
            <a:pPr eaLnBrk="1" hangingPunct="1">
              <a:lnSpc>
                <a:spcPct val="75000"/>
              </a:lnSpc>
              <a:spcBef>
                <a:spcPct val="50000"/>
              </a:spcBef>
              <a:buClr>
                <a:srgbClr val="CC0000"/>
              </a:buClr>
              <a:buFont typeface="Wingdings" pitchFamily="2" charset="2"/>
              <a:buNone/>
            </a:pPr>
            <a:r>
              <a:rPr lang="en-US" altLang="ru-RU" sz="1400" b="0" dirty="0">
                <a:solidFill>
                  <a:srgbClr val="969696"/>
                </a:solidFill>
                <a:latin typeface="Book Antiqua" pitchFamily="18" charset="0"/>
              </a:rPr>
              <a:t>economics.com.az</a:t>
            </a:r>
            <a:endParaRPr lang="ru-RU" altLang="ru-RU" sz="1400" b="0" dirty="0">
              <a:solidFill>
                <a:srgbClr val="969696"/>
              </a:solidFill>
              <a:latin typeface="Book Antiqua" pitchFamily="18" charset="0"/>
            </a:endParaRPr>
          </a:p>
        </p:txBody>
      </p:sp>
      <p:sp>
        <p:nvSpPr>
          <p:cNvPr id="11" name="Text Box 7"/>
          <p:cNvSpPr txBox="1">
            <a:spLocks noChangeArrowheads="1"/>
          </p:cNvSpPr>
          <p:nvPr/>
        </p:nvSpPr>
        <p:spPr bwMode="auto">
          <a:xfrm>
            <a:off x="4356100" y="6489700"/>
            <a:ext cx="4445000" cy="263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a:spAutoFit/>
          </a:bodyPr>
          <a:lstStyle>
            <a:lvl1pPr>
              <a:defRPr sz="2400" b="1" i="1">
                <a:solidFill>
                  <a:srgbClr val="FFFF99"/>
                </a:solidFill>
                <a:latin typeface="Times New Roman" pitchFamily="18" charset="0"/>
              </a:defRPr>
            </a:lvl1pPr>
            <a:lvl2pPr marL="742950" indent="-285750">
              <a:defRPr sz="2400" b="1" i="1">
                <a:solidFill>
                  <a:srgbClr val="FFFF99"/>
                </a:solidFill>
                <a:latin typeface="Times New Roman" pitchFamily="18" charset="0"/>
              </a:defRPr>
            </a:lvl2pPr>
            <a:lvl3pPr marL="1143000" indent="-228600">
              <a:defRPr sz="2400" b="1" i="1">
                <a:solidFill>
                  <a:srgbClr val="FFFF99"/>
                </a:solidFill>
                <a:latin typeface="Times New Roman" pitchFamily="18" charset="0"/>
              </a:defRPr>
            </a:lvl3pPr>
            <a:lvl4pPr marL="1600200" indent="-228600">
              <a:defRPr sz="2400" b="1" i="1">
                <a:solidFill>
                  <a:srgbClr val="FFFF99"/>
                </a:solidFill>
                <a:latin typeface="Times New Roman" pitchFamily="18" charset="0"/>
              </a:defRPr>
            </a:lvl4pPr>
            <a:lvl5pPr marL="2057400" indent="-228600">
              <a:defRPr sz="2400" b="1" i="1">
                <a:solidFill>
                  <a:srgbClr val="FFFF99"/>
                </a:solidFill>
                <a:latin typeface="Times New Roman" pitchFamily="18" charset="0"/>
              </a:defRPr>
            </a:lvl5pPr>
            <a:lvl6pPr marL="2514600" indent="-228600" eaLnBrk="0" fontAlgn="base" hangingPunct="0">
              <a:spcBef>
                <a:spcPct val="0"/>
              </a:spcBef>
              <a:spcAft>
                <a:spcPct val="0"/>
              </a:spcAft>
              <a:defRPr sz="2400" b="1" i="1">
                <a:solidFill>
                  <a:srgbClr val="FFFF99"/>
                </a:solidFill>
                <a:latin typeface="Times New Roman" pitchFamily="18" charset="0"/>
              </a:defRPr>
            </a:lvl6pPr>
            <a:lvl7pPr marL="2971800" indent="-228600" eaLnBrk="0" fontAlgn="base" hangingPunct="0">
              <a:spcBef>
                <a:spcPct val="0"/>
              </a:spcBef>
              <a:spcAft>
                <a:spcPct val="0"/>
              </a:spcAft>
              <a:defRPr sz="2400" b="1" i="1">
                <a:solidFill>
                  <a:srgbClr val="FFFF99"/>
                </a:solidFill>
                <a:latin typeface="Times New Roman" pitchFamily="18" charset="0"/>
              </a:defRPr>
            </a:lvl7pPr>
            <a:lvl8pPr marL="3429000" indent="-228600" eaLnBrk="0" fontAlgn="base" hangingPunct="0">
              <a:spcBef>
                <a:spcPct val="0"/>
              </a:spcBef>
              <a:spcAft>
                <a:spcPct val="0"/>
              </a:spcAft>
              <a:defRPr sz="2400" b="1" i="1">
                <a:solidFill>
                  <a:srgbClr val="FFFF99"/>
                </a:solidFill>
                <a:latin typeface="Times New Roman" pitchFamily="18" charset="0"/>
              </a:defRPr>
            </a:lvl8pPr>
            <a:lvl9pPr marL="3886200" indent="-228600" eaLnBrk="0" fontAlgn="base" hangingPunct="0">
              <a:spcBef>
                <a:spcPct val="0"/>
              </a:spcBef>
              <a:spcAft>
                <a:spcPct val="0"/>
              </a:spcAft>
              <a:defRPr sz="2400" b="1" i="1">
                <a:solidFill>
                  <a:srgbClr val="FFFF99"/>
                </a:solidFill>
                <a:latin typeface="Times New Roman" pitchFamily="18" charset="0"/>
              </a:defRPr>
            </a:lvl9pPr>
          </a:lstStyle>
          <a:p>
            <a:pPr algn="r" eaLnBrk="1" hangingPunct="1">
              <a:lnSpc>
                <a:spcPct val="75000"/>
              </a:lnSpc>
              <a:spcBef>
                <a:spcPct val="50000"/>
              </a:spcBef>
              <a:buClr>
                <a:srgbClr val="CC0000"/>
              </a:buClr>
              <a:buFont typeface="Wingdings" pitchFamily="2" charset="2"/>
              <a:buNone/>
            </a:pPr>
            <a:r>
              <a:rPr lang="en-US" altLang="ru-RU" sz="1400" b="0" dirty="0" smtClean="0">
                <a:solidFill>
                  <a:srgbClr val="969696"/>
                </a:solidFill>
                <a:latin typeface="Book Antiqua" pitchFamily="18" charset="0"/>
              </a:rPr>
              <a:t>Chinese Academy of Social Sciences</a:t>
            </a:r>
            <a:r>
              <a:rPr lang="az-Latn-AZ" altLang="ru-RU" sz="1400" b="0" dirty="0" smtClean="0">
                <a:solidFill>
                  <a:srgbClr val="969696"/>
                </a:solidFill>
                <a:latin typeface="Book Antiqua" pitchFamily="18" charset="0"/>
              </a:rPr>
              <a:t>, </a:t>
            </a:r>
            <a:r>
              <a:rPr lang="en-US" altLang="ru-RU" sz="1400" b="0" dirty="0" smtClean="0">
                <a:solidFill>
                  <a:srgbClr val="969696"/>
                </a:solidFill>
                <a:latin typeface="Book Antiqua" pitchFamily="18" charset="0"/>
              </a:rPr>
              <a:t>Beijing</a:t>
            </a:r>
            <a:r>
              <a:rPr lang="az-Latn-AZ" altLang="ru-RU" sz="1400" b="0" dirty="0" smtClean="0">
                <a:solidFill>
                  <a:srgbClr val="969696"/>
                </a:solidFill>
                <a:latin typeface="Book Antiqua" pitchFamily="18" charset="0"/>
              </a:rPr>
              <a:t> </a:t>
            </a:r>
            <a:r>
              <a:rPr lang="az-Latn-AZ" altLang="ru-RU" sz="1400" b="0" dirty="0">
                <a:solidFill>
                  <a:srgbClr val="969696"/>
                </a:solidFill>
                <a:latin typeface="Book Antiqua" pitchFamily="18" charset="0"/>
              </a:rPr>
              <a:t>- 2019</a:t>
            </a:r>
            <a:endParaRPr lang="ru-RU" altLang="ru-RU" sz="1400" b="0" dirty="0">
              <a:solidFill>
                <a:srgbClr val="969696"/>
              </a:solidFill>
              <a:latin typeface="Book Antiqua" pitchFamily="18" charset="0"/>
            </a:endParaRPr>
          </a:p>
        </p:txBody>
      </p:sp>
      <p:sp>
        <p:nvSpPr>
          <p:cNvPr id="12" name="Rectangle 8"/>
          <p:cNvSpPr>
            <a:spLocks noChangeArrowheads="1"/>
          </p:cNvSpPr>
          <p:nvPr/>
        </p:nvSpPr>
        <p:spPr bwMode="auto">
          <a:xfrm>
            <a:off x="1475656" y="2636912"/>
            <a:ext cx="6480720" cy="1200329"/>
          </a:xfrm>
          <a:prstGeom prst="rect">
            <a:avLst/>
          </a:prstGeom>
          <a:noFill/>
          <a:ln>
            <a:noFill/>
          </a:ln>
          <a:effectLst>
            <a:outerShdw dist="35921" dir="2700000" algn="ctr" rotWithShape="0">
              <a:srgbClr val="DDDDDD"/>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square">
            <a:spAutoFit/>
          </a:bodyPr>
          <a:lstStyle/>
          <a:p>
            <a:pPr algn="ctr"/>
            <a:r>
              <a:rPr lang="en-US" sz="3600" b="1" dirty="0" smtClean="0">
                <a:solidFill>
                  <a:srgbClr val="002060"/>
                </a:solidFill>
                <a:latin typeface="Book Antiqua" pitchFamily="18" charset="0"/>
              </a:rPr>
              <a:t>THANK YOU FOR LISTENING</a:t>
            </a:r>
            <a:endParaRPr lang="ru-RU" altLang="ru-RU" sz="3600" b="1" dirty="0">
              <a:solidFill>
                <a:srgbClr val="002060"/>
              </a:solidFill>
              <a:latin typeface="Book Antiqua" pitchFamily="18" charset="0"/>
            </a:endParaRPr>
          </a:p>
        </p:txBody>
      </p:sp>
    </p:spTree>
    <p:extLst>
      <p:ext uri="{BB962C8B-B14F-4D97-AF65-F5344CB8AC3E}">
        <p14:creationId xmlns:p14="http://schemas.microsoft.com/office/powerpoint/2010/main" val="7155740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Группа 5"/>
          <p:cNvGrpSpPr>
            <a:grpSpLocks/>
          </p:cNvGrpSpPr>
          <p:nvPr/>
        </p:nvGrpSpPr>
        <p:grpSpPr bwMode="auto">
          <a:xfrm>
            <a:off x="0" y="0"/>
            <a:ext cx="9144000" cy="908720"/>
            <a:chOff x="0" y="446"/>
            <a:chExt cx="9144000" cy="756793"/>
          </a:xfrm>
        </p:grpSpPr>
        <p:pic>
          <p:nvPicPr>
            <p:cNvPr id="5" name="Рисунок 1"/>
            <p:cNvPicPr>
              <a:picLocks noChangeAspect="1"/>
            </p:cNvPicPr>
            <p:nvPr/>
          </p:nvPicPr>
          <p:blipFill>
            <a:blip r:embed="rId2" cstate="print"/>
            <a:srcRect l="58456" t="15993" r="20644" b="63036"/>
            <a:stretch>
              <a:fillRect/>
            </a:stretch>
          </p:blipFill>
          <p:spPr bwMode="auto">
            <a:xfrm>
              <a:off x="0" y="446"/>
              <a:ext cx="9144000" cy="754733"/>
            </a:xfrm>
            <a:prstGeom prst="rect">
              <a:avLst/>
            </a:prstGeom>
            <a:noFill/>
            <a:ln w="9525">
              <a:noFill/>
              <a:miter lim="800000"/>
              <a:headEnd/>
              <a:tailEnd/>
            </a:ln>
          </p:spPr>
        </p:pic>
        <p:pic>
          <p:nvPicPr>
            <p:cNvPr id="6" name="Рисунок 11"/>
            <p:cNvPicPr>
              <a:picLocks noChangeAspect="1"/>
            </p:cNvPicPr>
            <p:nvPr/>
          </p:nvPicPr>
          <p:blipFill>
            <a:blip r:embed="rId3" cstate="print"/>
            <a:srcRect b="34521"/>
            <a:stretch>
              <a:fillRect/>
            </a:stretch>
          </p:blipFill>
          <p:spPr bwMode="auto">
            <a:xfrm>
              <a:off x="467544" y="136323"/>
              <a:ext cx="587859" cy="452265"/>
            </a:xfrm>
            <a:prstGeom prst="rect">
              <a:avLst/>
            </a:prstGeom>
            <a:noFill/>
            <a:ln w="9525">
              <a:noFill/>
              <a:miter lim="800000"/>
              <a:headEnd/>
              <a:tailEnd/>
            </a:ln>
          </p:spPr>
        </p:pic>
        <p:sp>
          <p:nvSpPr>
            <p:cNvPr id="7" name="Поле 2"/>
            <p:cNvSpPr txBox="1">
              <a:spLocks noChangeArrowheads="1"/>
            </p:cNvSpPr>
            <p:nvPr/>
          </p:nvSpPr>
          <p:spPr bwMode="auto">
            <a:xfrm>
              <a:off x="1119188" y="133718"/>
              <a:ext cx="7917308" cy="607656"/>
            </a:xfrm>
            <a:prstGeom prst="rect">
              <a:avLst/>
            </a:prstGeom>
            <a:noFill/>
            <a:ln w="6350">
              <a:noFill/>
              <a:miter lim="800000"/>
              <a:headEnd/>
              <a:tailEnd/>
            </a:ln>
          </p:spPr>
          <p:txBody>
            <a:bodyPr/>
            <a:lstStyle/>
            <a:p>
              <a:pPr>
                <a:lnSpc>
                  <a:spcPct val="100000"/>
                </a:lnSpc>
                <a:spcBef>
                  <a:spcPct val="0"/>
                </a:spcBef>
                <a:buFont typeface="Wingdings" pitchFamily="2" charset="2"/>
                <a:buNone/>
              </a:pPr>
              <a:r>
                <a:rPr lang="en-US" sz="1300" b="0" i="0" dirty="0" smtClean="0">
                  <a:solidFill>
                    <a:srgbClr val="FFFFFF"/>
                  </a:solidFill>
                  <a:latin typeface="Cambria" pitchFamily="18" charset="0"/>
                  <a:ea typeface="Verdana" pitchFamily="34" charset="0"/>
                  <a:cs typeface="Verdana" pitchFamily="34" charset="0"/>
                </a:rPr>
                <a:t>The Institute of Economics </a:t>
              </a:r>
              <a:br>
                <a:rPr lang="en-US" sz="1300" b="0" i="0" dirty="0" smtClean="0">
                  <a:solidFill>
                    <a:srgbClr val="FFFFFF"/>
                  </a:solidFill>
                  <a:latin typeface="Cambria" pitchFamily="18" charset="0"/>
                  <a:ea typeface="Verdana" pitchFamily="34" charset="0"/>
                  <a:cs typeface="Verdana" pitchFamily="34" charset="0"/>
                </a:rPr>
              </a:br>
              <a:r>
                <a:rPr lang="en-US" sz="1300" b="0" i="0" dirty="0" smtClean="0">
                  <a:solidFill>
                    <a:srgbClr val="FFFFFF"/>
                  </a:solidFill>
                  <a:latin typeface="Cambria" pitchFamily="18" charset="0"/>
                  <a:ea typeface="Verdana" pitchFamily="34" charset="0"/>
                  <a:cs typeface="Verdana" pitchFamily="34" charset="0"/>
                </a:rPr>
                <a:t>Azerbaijan National Academy of Sciences</a:t>
              </a:r>
              <a:endParaRPr lang="ru-RU" sz="1300" b="0" i="0" dirty="0">
                <a:solidFill>
                  <a:srgbClr val="FFFFFF"/>
                </a:solidFill>
                <a:latin typeface="Cambria" pitchFamily="18" charset="0"/>
                <a:ea typeface="Verdana" pitchFamily="34" charset="0"/>
                <a:cs typeface="Verdana" pitchFamily="34" charset="0"/>
              </a:endParaRPr>
            </a:p>
            <a:p>
              <a:pPr>
                <a:lnSpc>
                  <a:spcPct val="100000"/>
                </a:lnSpc>
                <a:spcBef>
                  <a:spcPct val="0"/>
                </a:spcBef>
                <a:buFont typeface="Wingdings" pitchFamily="2" charset="2"/>
                <a:buNone/>
              </a:pPr>
              <a:endParaRPr lang="ru-RU" sz="3600" b="0" i="0" dirty="0">
                <a:latin typeface="Cambria" pitchFamily="18" charset="0"/>
                <a:ea typeface="Verdana" pitchFamily="34" charset="0"/>
                <a:cs typeface="Verdana" pitchFamily="34" charset="0"/>
              </a:endParaRPr>
            </a:p>
          </p:txBody>
        </p:sp>
        <p:sp>
          <p:nvSpPr>
            <p:cNvPr id="8" name="Line 6"/>
            <p:cNvSpPr>
              <a:spLocks noChangeShapeType="1"/>
            </p:cNvSpPr>
            <p:nvPr/>
          </p:nvSpPr>
          <p:spPr bwMode="auto">
            <a:xfrm>
              <a:off x="0" y="757239"/>
              <a:ext cx="9144000" cy="0"/>
            </a:xfrm>
            <a:prstGeom prst="line">
              <a:avLst/>
            </a:prstGeom>
            <a:noFill/>
            <a:ln w="38100">
              <a:solidFill>
                <a:srgbClr val="000066"/>
              </a:solidFill>
              <a:round/>
              <a:headEnd/>
              <a:tailEnd/>
            </a:ln>
            <a:effectLst>
              <a:outerShdw dist="38100" dir="2400000" algn="ctr" rotWithShape="0">
                <a:schemeClr val="tx1">
                  <a:lumMod val="50000"/>
                  <a:alpha val="35000"/>
                </a:schemeClr>
              </a:outerShdw>
            </a:effectLst>
          </p:spPr>
          <p:txBody>
            <a:bodyPr/>
            <a:lstStyle/>
            <a:p>
              <a:pPr>
                <a:defRPr/>
              </a:pPr>
              <a:endParaRPr lang="ru-RU" dirty="0"/>
            </a:p>
          </p:txBody>
        </p:sp>
      </p:grpSp>
      <p:sp>
        <p:nvSpPr>
          <p:cNvPr id="9" name="Line 6"/>
          <p:cNvSpPr>
            <a:spLocks noChangeShapeType="1"/>
          </p:cNvSpPr>
          <p:nvPr/>
        </p:nvSpPr>
        <p:spPr bwMode="auto">
          <a:xfrm>
            <a:off x="0" y="6357938"/>
            <a:ext cx="9144000" cy="0"/>
          </a:xfrm>
          <a:prstGeom prst="line">
            <a:avLst/>
          </a:prstGeom>
          <a:noFill/>
          <a:ln w="38100">
            <a:solidFill>
              <a:srgbClr val="000066"/>
            </a:solidFill>
            <a:round/>
            <a:headEnd/>
            <a:tailEnd/>
          </a:ln>
          <a:effectLst>
            <a:outerShdw dist="38100" dir="2400000" algn="ctr" rotWithShape="0">
              <a:schemeClr val="tx1">
                <a:lumMod val="50000"/>
                <a:alpha val="35000"/>
              </a:schemeClr>
            </a:outerShdw>
          </a:effectLst>
        </p:spPr>
        <p:txBody>
          <a:bodyPr/>
          <a:lstStyle/>
          <a:p>
            <a:pPr eaLnBrk="1" hangingPunct="1">
              <a:lnSpc>
                <a:spcPct val="75000"/>
              </a:lnSpc>
              <a:spcBef>
                <a:spcPct val="50000"/>
              </a:spcBef>
              <a:buClr>
                <a:srgbClr val="CC0000"/>
              </a:buClr>
              <a:buFont typeface="Wingdings" panose="05000000000000000000" pitchFamily="2" charset="2"/>
              <a:buChar char="ü"/>
              <a:defRPr/>
            </a:pPr>
            <a:endParaRPr lang="ru-RU" dirty="0"/>
          </a:p>
        </p:txBody>
      </p:sp>
      <p:sp>
        <p:nvSpPr>
          <p:cNvPr id="10" name="Text Box 7"/>
          <p:cNvSpPr txBox="1">
            <a:spLocks noChangeArrowheads="1"/>
          </p:cNvSpPr>
          <p:nvPr/>
        </p:nvSpPr>
        <p:spPr bwMode="auto">
          <a:xfrm>
            <a:off x="342900" y="6489700"/>
            <a:ext cx="2573338" cy="263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a:spAutoFit/>
          </a:bodyPr>
          <a:lstStyle>
            <a:lvl1pPr>
              <a:defRPr sz="2400" b="1" i="1">
                <a:solidFill>
                  <a:srgbClr val="FFFF99"/>
                </a:solidFill>
                <a:latin typeface="Times New Roman" pitchFamily="18" charset="0"/>
              </a:defRPr>
            </a:lvl1pPr>
            <a:lvl2pPr marL="742950" indent="-285750">
              <a:defRPr sz="2400" b="1" i="1">
                <a:solidFill>
                  <a:srgbClr val="FFFF99"/>
                </a:solidFill>
                <a:latin typeface="Times New Roman" pitchFamily="18" charset="0"/>
              </a:defRPr>
            </a:lvl2pPr>
            <a:lvl3pPr marL="1143000" indent="-228600">
              <a:defRPr sz="2400" b="1" i="1">
                <a:solidFill>
                  <a:srgbClr val="FFFF99"/>
                </a:solidFill>
                <a:latin typeface="Times New Roman" pitchFamily="18" charset="0"/>
              </a:defRPr>
            </a:lvl3pPr>
            <a:lvl4pPr marL="1600200" indent="-228600">
              <a:defRPr sz="2400" b="1" i="1">
                <a:solidFill>
                  <a:srgbClr val="FFFF99"/>
                </a:solidFill>
                <a:latin typeface="Times New Roman" pitchFamily="18" charset="0"/>
              </a:defRPr>
            </a:lvl4pPr>
            <a:lvl5pPr marL="2057400" indent="-228600">
              <a:defRPr sz="2400" b="1" i="1">
                <a:solidFill>
                  <a:srgbClr val="FFFF99"/>
                </a:solidFill>
                <a:latin typeface="Times New Roman" pitchFamily="18" charset="0"/>
              </a:defRPr>
            </a:lvl5pPr>
            <a:lvl6pPr marL="2514600" indent="-228600" eaLnBrk="0" fontAlgn="base" hangingPunct="0">
              <a:spcBef>
                <a:spcPct val="0"/>
              </a:spcBef>
              <a:spcAft>
                <a:spcPct val="0"/>
              </a:spcAft>
              <a:defRPr sz="2400" b="1" i="1">
                <a:solidFill>
                  <a:srgbClr val="FFFF99"/>
                </a:solidFill>
                <a:latin typeface="Times New Roman" pitchFamily="18" charset="0"/>
              </a:defRPr>
            </a:lvl6pPr>
            <a:lvl7pPr marL="2971800" indent="-228600" eaLnBrk="0" fontAlgn="base" hangingPunct="0">
              <a:spcBef>
                <a:spcPct val="0"/>
              </a:spcBef>
              <a:spcAft>
                <a:spcPct val="0"/>
              </a:spcAft>
              <a:defRPr sz="2400" b="1" i="1">
                <a:solidFill>
                  <a:srgbClr val="FFFF99"/>
                </a:solidFill>
                <a:latin typeface="Times New Roman" pitchFamily="18" charset="0"/>
              </a:defRPr>
            </a:lvl7pPr>
            <a:lvl8pPr marL="3429000" indent="-228600" eaLnBrk="0" fontAlgn="base" hangingPunct="0">
              <a:spcBef>
                <a:spcPct val="0"/>
              </a:spcBef>
              <a:spcAft>
                <a:spcPct val="0"/>
              </a:spcAft>
              <a:defRPr sz="2400" b="1" i="1">
                <a:solidFill>
                  <a:srgbClr val="FFFF99"/>
                </a:solidFill>
                <a:latin typeface="Times New Roman" pitchFamily="18" charset="0"/>
              </a:defRPr>
            </a:lvl8pPr>
            <a:lvl9pPr marL="3886200" indent="-228600" eaLnBrk="0" fontAlgn="base" hangingPunct="0">
              <a:spcBef>
                <a:spcPct val="0"/>
              </a:spcBef>
              <a:spcAft>
                <a:spcPct val="0"/>
              </a:spcAft>
              <a:defRPr sz="2400" b="1" i="1">
                <a:solidFill>
                  <a:srgbClr val="FFFF99"/>
                </a:solidFill>
                <a:latin typeface="Times New Roman" pitchFamily="18" charset="0"/>
              </a:defRPr>
            </a:lvl9pPr>
          </a:lstStyle>
          <a:p>
            <a:pPr eaLnBrk="1" hangingPunct="1">
              <a:lnSpc>
                <a:spcPct val="75000"/>
              </a:lnSpc>
              <a:spcBef>
                <a:spcPct val="50000"/>
              </a:spcBef>
              <a:buClr>
                <a:srgbClr val="CC0000"/>
              </a:buClr>
              <a:buFont typeface="Wingdings" pitchFamily="2" charset="2"/>
              <a:buNone/>
            </a:pPr>
            <a:r>
              <a:rPr lang="en-US" altLang="ru-RU" sz="1400" b="0" dirty="0">
                <a:solidFill>
                  <a:srgbClr val="969696"/>
                </a:solidFill>
                <a:latin typeface="Book Antiqua" pitchFamily="18" charset="0"/>
              </a:rPr>
              <a:t>economics.com.az</a:t>
            </a:r>
            <a:endParaRPr lang="ru-RU" altLang="ru-RU" sz="1400" b="0" dirty="0">
              <a:solidFill>
                <a:srgbClr val="969696"/>
              </a:solidFill>
              <a:latin typeface="Book Antiqua" pitchFamily="18" charset="0"/>
            </a:endParaRPr>
          </a:p>
        </p:txBody>
      </p:sp>
      <p:sp>
        <p:nvSpPr>
          <p:cNvPr id="11" name="Text Box 7"/>
          <p:cNvSpPr txBox="1">
            <a:spLocks noChangeArrowheads="1"/>
          </p:cNvSpPr>
          <p:nvPr/>
        </p:nvSpPr>
        <p:spPr bwMode="auto">
          <a:xfrm>
            <a:off x="4356100" y="6489700"/>
            <a:ext cx="4445000" cy="263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a:spAutoFit/>
          </a:bodyPr>
          <a:lstStyle>
            <a:lvl1pPr>
              <a:defRPr sz="2400" b="1" i="1">
                <a:solidFill>
                  <a:srgbClr val="FFFF99"/>
                </a:solidFill>
                <a:latin typeface="Times New Roman" pitchFamily="18" charset="0"/>
              </a:defRPr>
            </a:lvl1pPr>
            <a:lvl2pPr marL="742950" indent="-285750">
              <a:defRPr sz="2400" b="1" i="1">
                <a:solidFill>
                  <a:srgbClr val="FFFF99"/>
                </a:solidFill>
                <a:latin typeface="Times New Roman" pitchFamily="18" charset="0"/>
              </a:defRPr>
            </a:lvl2pPr>
            <a:lvl3pPr marL="1143000" indent="-228600">
              <a:defRPr sz="2400" b="1" i="1">
                <a:solidFill>
                  <a:srgbClr val="FFFF99"/>
                </a:solidFill>
                <a:latin typeface="Times New Roman" pitchFamily="18" charset="0"/>
              </a:defRPr>
            </a:lvl3pPr>
            <a:lvl4pPr marL="1600200" indent="-228600">
              <a:defRPr sz="2400" b="1" i="1">
                <a:solidFill>
                  <a:srgbClr val="FFFF99"/>
                </a:solidFill>
                <a:latin typeface="Times New Roman" pitchFamily="18" charset="0"/>
              </a:defRPr>
            </a:lvl4pPr>
            <a:lvl5pPr marL="2057400" indent="-228600">
              <a:defRPr sz="2400" b="1" i="1">
                <a:solidFill>
                  <a:srgbClr val="FFFF99"/>
                </a:solidFill>
                <a:latin typeface="Times New Roman" pitchFamily="18" charset="0"/>
              </a:defRPr>
            </a:lvl5pPr>
            <a:lvl6pPr marL="2514600" indent="-228600" eaLnBrk="0" fontAlgn="base" hangingPunct="0">
              <a:spcBef>
                <a:spcPct val="0"/>
              </a:spcBef>
              <a:spcAft>
                <a:spcPct val="0"/>
              </a:spcAft>
              <a:defRPr sz="2400" b="1" i="1">
                <a:solidFill>
                  <a:srgbClr val="FFFF99"/>
                </a:solidFill>
                <a:latin typeface="Times New Roman" pitchFamily="18" charset="0"/>
              </a:defRPr>
            </a:lvl6pPr>
            <a:lvl7pPr marL="2971800" indent="-228600" eaLnBrk="0" fontAlgn="base" hangingPunct="0">
              <a:spcBef>
                <a:spcPct val="0"/>
              </a:spcBef>
              <a:spcAft>
                <a:spcPct val="0"/>
              </a:spcAft>
              <a:defRPr sz="2400" b="1" i="1">
                <a:solidFill>
                  <a:srgbClr val="FFFF99"/>
                </a:solidFill>
                <a:latin typeface="Times New Roman" pitchFamily="18" charset="0"/>
              </a:defRPr>
            </a:lvl7pPr>
            <a:lvl8pPr marL="3429000" indent="-228600" eaLnBrk="0" fontAlgn="base" hangingPunct="0">
              <a:spcBef>
                <a:spcPct val="0"/>
              </a:spcBef>
              <a:spcAft>
                <a:spcPct val="0"/>
              </a:spcAft>
              <a:defRPr sz="2400" b="1" i="1">
                <a:solidFill>
                  <a:srgbClr val="FFFF99"/>
                </a:solidFill>
                <a:latin typeface="Times New Roman" pitchFamily="18" charset="0"/>
              </a:defRPr>
            </a:lvl8pPr>
            <a:lvl9pPr marL="3886200" indent="-228600" eaLnBrk="0" fontAlgn="base" hangingPunct="0">
              <a:spcBef>
                <a:spcPct val="0"/>
              </a:spcBef>
              <a:spcAft>
                <a:spcPct val="0"/>
              </a:spcAft>
              <a:defRPr sz="2400" b="1" i="1">
                <a:solidFill>
                  <a:srgbClr val="FFFF99"/>
                </a:solidFill>
                <a:latin typeface="Times New Roman" pitchFamily="18" charset="0"/>
              </a:defRPr>
            </a:lvl9pPr>
          </a:lstStyle>
          <a:p>
            <a:pPr algn="r" eaLnBrk="1" hangingPunct="1">
              <a:lnSpc>
                <a:spcPct val="75000"/>
              </a:lnSpc>
              <a:spcBef>
                <a:spcPct val="50000"/>
              </a:spcBef>
              <a:buClr>
                <a:srgbClr val="CC0000"/>
              </a:buClr>
              <a:buFont typeface="Wingdings" pitchFamily="2" charset="2"/>
              <a:buNone/>
            </a:pPr>
            <a:r>
              <a:rPr lang="en-US" altLang="ru-RU" sz="1400" b="0" dirty="0" smtClean="0">
                <a:solidFill>
                  <a:srgbClr val="969696"/>
                </a:solidFill>
                <a:latin typeface="Book Antiqua" pitchFamily="18" charset="0"/>
              </a:rPr>
              <a:t>Chinese Academy of Social Sciences</a:t>
            </a:r>
            <a:r>
              <a:rPr lang="az-Latn-AZ" altLang="ru-RU" sz="1400" b="0" dirty="0" smtClean="0">
                <a:solidFill>
                  <a:srgbClr val="969696"/>
                </a:solidFill>
                <a:latin typeface="Book Antiqua" pitchFamily="18" charset="0"/>
              </a:rPr>
              <a:t>, </a:t>
            </a:r>
            <a:r>
              <a:rPr lang="en-US" altLang="ru-RU" sz="1400" b="0" dirty="0" smtClean="0">
                <a:solidFill>
                  <a:srgbClr val="969696"/>
                </a:solidFill>
                <a:latin typeface="Book Antiqua" pitchFamily="18" charset="0"/>
              </a:rPr>
              <a:t>Beijing</a:t>
            </a:r>
            <a:r>
              <a:rPr lang="az-Latn-AZ" altLang="ru-RU" sz="1400" b="0" dirty="0" smtClean="0">
                <a:solidFill>
                  <a:srgbClr val="969696"/>
                </a:solidFill>
                <a:latin typeface="Book Antiqua" pitchFamily="18" charset="0"/>
              </a:rPr>
              <a:t> </a:t>
            </a:r>
            <a:r>
              <a:rPr lang="az-Latn-AZ" altLang="ru-RU" sz="1400" b="0" dirty="0">
                <a:solidFill>
                  <a:srgbClr val="969696"/>
                </a:solidFill>
                <a:latin typeface="Book Antiqua" pitchFamily="18" charset="0"/>
              </a:rPr>
              <a:t>- 2019</a:t>
            </a:r>
            <a:endParaRPr lang="ru-RU" altLang="ru-RU" sz="1400" b="0" dirty="0">
              <a:solidFill>
                <a:srgbClr val="969696"/>
              </a:solidFill>
              <a:latin typeface="Book Antiqua" pitchFamily="18" charset="0"/>
            </a:endParaRPr>
          </a:p>
        </p:txBody>
      </p:sp>
      <p:sp>
        <p:nvSpPr>
          <p:cNvPr id="13" name="Rectangle 12"/>
          <p:cNvSpPr/>
          <p:nvPr/>
        </p:nvSpPr>
        <p:spPr>
          <a:xfrm>
            <a:off x="233090" y="2482056"/>
            <a:ext cx="8458200" cy="830997"/>
          </a:xfrm>
          <a:prstGeom prst="rect">
            <a:avLst/>
          </a:prstGeom>
        </p:spPr>
        <p:txBody>
          <a:bodyPr wrap="square">
            <a:spAutoFit/>
          </a:bodyPr>
          <a:lstStyle/>
          <a:p>
            <a:pPr lvl="0"/>
            <a:r>
              <a:rPr lang="en-US" sz="2400" b="1" dirty="0">
                <a:solidFill>
                  <a:srgbClr val="002060"/>
                </a:solidFill>
                <a:latin typeface="Book Antiqua" pitchFamily="18" charset="0"/>
              </a:rPr>
              <a:t>Economic models of different countries </a:t>
            </a:r>
            <a:r>
              <a:rPr lang="en-US" sz="2400" b="1" dirty="0" smtClean="0">
                <a:solidFill>
                  <a:srgbClr val="002060"/>
                </a:solidFill>
                <a:latin typeface="Book Antiqua" pitchFamily="18" charset="0"/>
              </a:rPr>
              <a:t>differ </a:t>
            </a:r>
            <a:r>
              <a:rPr lang="en-US" sz="2400" b="1" dirty="0">
                <a:solidFill>
                  <a:srgbClr val="002060"/>
                </a:solidFill>
                <a:latin typeface="Book Antiqua" pitchFamily="18" charset="0"/>
              </a:rPr>
              <a:t>in the extent to which the state (government) intervenes in the economy</a:t>
            </a:r>
            <a:endParaRPr lang="ru-RU" sz="2400" dirty="0">
              <a:solidFill>
                <a:prstClr val="black"/>
              </a:solidFill>
              <a:latin typeface="Book Antiqua" pitchFamily="18" charset="0"/>
            </a:endParaRPr>
          </a:p>
        </p:txBody>
      </p:sp>
      <p:sp>
        <p:nvSpPr>
          <p:cNvPr id="14" name="Rectangle 13"/>
          <p:cNvSpPr/>
          <p:nvPr/>
        </p:nvSpPr>
        <p:spPr>
          <a:xfrm>
            <a:off x="233090" y="3603600"/>
            <a:ext cx="8458200" cy="830997"/>
          </a:xfrm>
          <a:prstGeom prst="rect">
            <a:avLst/>
          </a:prstGeom>
        </p:spPr>
        <p:txBody>
          <a:bodyPr wrap="square">
            <a:spAutoFit/>
          </a:bodyPr>
          <a:lstStyle/>
          <a:p>
            <a:pPr lvl="0"/>
            <a:r>
              <a:rPr lang="en-US" sz="2400" b="1" dirty="0" smtClean="0">
                <a:solidFill>
                  <a:srgbClr val="002060"/>
                </a:solidFill>
                <a:latin typeface="Book Antiqua" pitchFamily="18" charset="0"/>
              </a:rPr>
              <a:t>BUT… Not </a:t>
            </a:r>
            <a:r>
              <a:rPr lang="en-US" sz="2400" b="1" dirty="0">
                <a:solidFill>
                  <a:srgbClr val="002060"/>
                </a:solidFill>
                <a:latin typeface="Book Antiqua" pitchFamily="18" charset="0"/>
              </a:rPr>
              <a:t>all </a:t>
            </a:r>
            <a:r>
              <a:rPr lang="en-US" sz="2400" b="1" dirty="0" smtClean="0">
                <a:solidFill>
                  <a:srgbClr val="002060"/>
                </a:solidFill>
                <a:latin typeface="Book Antiqua" pitchFamily="18" charset="0"/>
              </a:rPr>
              <a:t>the forms </a:t>
            </a:r>
            <a:r>
              <a:rPr lang="en-US" sz="2400" b="1" dirty="0">
                <a:solidFill>
                  <a:srgbClr val="002060"/>
                </a:solidFill>
                <a:latin typeface="Book Antiqua" pitchFamily="18" charset="0"/>
              </a:rPr>
              <a:t>of government intervention in the economy give it the </a:t>
            </a:r>
            <a:r>
              <a:rPr lang="en-US" sz="2400" b="1" dirty="0" smtClean="0">
                <a:solidFill>
                  <a:srgbClr val="002060"/>
                </a:solidFill>
                <a:latin typeface="Book Antiqua" pitchFamily="18" charset="0"/>
              </a:rPr>
              <a:t>properties of </a:t>
            </a:r>
            <a:r>
              <a:rPr lang="en-US" sz="2400" b="1" dirty="0">
                <a:solidFill>
                  <a:srgbClr val="002060"/>
                </a:solidFill>
                <a:latin typeface="Book Antiqua" pitchFamily="18" charset="0"/>
              </a:rPr>
              <a:t>liberalism or dirigisme</a:t>
            </a:r>
            <a:endParaRPr lang="ru-RU" sz="2400" dirty="0">
              <a:solidFill>
                <a:prstClr val="black"/>
              </a:solidFill>
              <a:latin typeface="Book Antiqua" pitchFamily="18" charset="0"/>
            </a:endParaRPr>
          </a:p>
        </p:txBody>
      </p:sp>
      <p:sp>
        <p:nvSpPr>
          <p:cNvPr id="15" name="Rectangle 14"/>
          <p:cNvSpPr/>
          <p:nvPr/>
        </p:nvSpPr>
        <p:spPr>
          <a:xfrm>
            <a:off x="233090" y="4725144"/>
            <a:ext cx="8458200" cy="1200329"/>
          </a:xfrm>
          <a:prstGeom prst="rect">
            <a:avLst/>
          </a:prstGeom>
        </p:spPr>
        <p:txBody>
          <a:bodyPr wrap="square">
            <a:spAutoFit/>
          </a:bodyPr>
          <a:lstStyle/>
          <a:p>
            <a:pPr algn="ctr"/>
            <a:r>
              <a:rPr lang="en-US" sz="2400" b="1" dirty="0">
                <a:solidFill>
                  <a:srgbClr val="002060"/>
                </a:solidFill>
                <a:latin typeface="Book Antiqua" pitchFamily="18" charset="0"/>
              </a:rPr>
              <a:t>Those forms that give </a:t>
            </a:r>
            <a:r>
              <a:rPr lang="en-US" sz="2400" b="1" dirty="0" smtClean="0">
                <a:solidFill>
                  <a:srgbClr val="002060"/>
                </a:solidFill>
                <a:latin typeface="Book Antiqua" pitchFamily="18" charset="0"/>
              </a:rPr>
              <a:t>the economy </a:t>
            </a:r>
            <a:r>
              <a:rPr lang="en-US" sz="2400" b="1" dirty="0">
                <a:solidFill>
                  <a:srgbClr val="002060"/>
                </a:solidFill>
                <a:latin typeface="Book Antiqua" pitchFamily="18" charset="0"/>
              </a:rPr>
              <a:t>such properties</a:t>
            </a:r>
            <a:r>
              <a:rPr lang="en-US" sz="2400" b="1" dirty="0" smtClean="0">
                <a:solidFill>
                  <a:srgbClr val="002060"/>
                </a:solidFill>
                <a:latin typeface="Book Antiqua" pitchFamily="18" charset="0"/>
              </a:rPr>
              <a:t>, we call </a:t>
            </a:r>
            <a:r>
              <a:rPr lang="en-US" sz="2400" b="1" dirty="0" smtClean="0">
                <a:solidFill>
                  <a:srgbClr val="C00000"/>
                </a:solidFill>
                <a:latin typeface="Book Antiqua" pitchFamily="18" charset="0"/>
              </a:rPr>
              <a:t>the</a:t>
            </a:r>
            <a:r>
              <a:rPr lang="en-US" sz="2400" b="1" dirty="0" smtClean="0">
                <a:solidFill>
                  <a:srgbClr val="002060"/>
                </a:solidFill>
                <a:latin typeface="Book Antiqua" pitchFamily="18" charset="0"/>
              </a:rPr>
              <a:t> </a:t>
            </a:r>
            <a:r>
              <a:rPr lang="en-US" sz="2400" b="1" dirty="0" smtClean="0">
                <a:solidFill>
                  <a:srgbClr val="C00000"/>
                </a:solidFill>
                <a:latin typeface="Book Antiqua" pitchFamily="18" charset="0"/>
              </a:rPr>
              <a:t>model-shaping </a:t>
            </a:r>
            <a:r>
              <a:rPr lang="en-US" sz="2400" b="1" dirty="0">
                <a:solidFill>
                  <a:srgbClr val="C00000"/>
                </a:solidFill>
                <a:latin typeface="Book Antiqua" pitchFamily="18" charset="0"/>
              </a:rPr>
              <a:t>forms of government </a:t>
            </a:r>
            <a:r>
              <a:rPr lang="en-US" sz="2400" b="1" dirty="0" smtClean="0">
                <a:solidFill>
                  <a:srgbClr val="C00000"/>
                </a:solidFill>
                <a:latin typeface="Book Antiqua" pitchFamily="18" charset="0"/>
              </a:rPr>
              <a:t>intervention</a:t>
            </a:r>
            <a:br>
              <a:rPr lang="en-US" sz="2400" b="1" dirty="0" smtClean="0">
                <a:solidFill>
                  <a:srgbClr val="C00000"/>
                </a:solidFill>
                <a:latin typeface="Book Antiqua" pitchFamily="18" charset="0"/>
              </a:rPr>
            </a:br>
            <a:r>
              <a:rPr lang="en-US" sz="2400" b="1" dirty="0" smtClean="0">
                <a:solidFill>
                  <a:srgbClr val="C00000"/>
                </a:solidFill>
                <a:latin typeface="Book Antiqua" pitchFamily="18" charset="0"/>
              </a:rPr>
              <a:t>in </a:t>
            </a:r>
            <a:r>
              <a:rPr lang="en-US" sz="2400" b="1" dirty="0">
                <a:solidFill>
                  <a:srgbClr val="C00000"/>
                </a:solidFill>
                <a:latin typeface="Book Antiqua" pitchFamily="18" charset="0"/>
              </a:rPr>
              <a:t>the </a:t>
            </a:r>
            <a:r>
              <a:rPr lang="en-US" sz="2400" b="1" dirty="0" smtClean="0">
                <a:solidFill>
                  <a:srgbClr val="C00000"/>
                </a:solidFill>
                <a:latin typeface="Book Antiqua" pitchFamily="18" charset="0"/>
              </a:rPr>
              <a:t>economy</a:t>
            </a:r>
            <a:endParaRPr lang="ru-RU" sz="2400" dirty="0">
              <a:solidFill>
                <a:srgbClr val="C00000"/>
              </a:solidFill>
              <a:latin typeface="Book Antiqua" pitchFamily="18" charset="0"/>
            </a:endParaRPr>
          </a:p>
        </p:txBody>
      </p:sp>
      <p:sp>
        <p:nvSpPr>
          <p:cNvPr id="16" name="Rectangle 8"/>
          <p:cNvSpPr>
            <a:spLocks noChangeArrowheads="1"/>
          </p:cNvSpPr>
          <p:nvPr/>
        </p:nvSpPr>
        <p:spPr bwMode="auto">
          <a:xfrm>
            <a:off x="1131640" y="1196752"/>
            <a:ext cx="7537450" cy="830997"/>
          </a:xfrm>
          <a:prstGeom prst="rect">
            <a:avLst/>
          </a:prstGeom>
          <a:noFill/>
          <a:ln>
            <a:noFill/>
          </a:ln>
          <a:effectLst>
            <a:outerShdw dist="35921" dir="2700000" algn="ctr" rotWithShape="0">
              <a:srgbClr val="DDDDDD"/>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square">
            <a:spAutoFit/>
          </a:bodyPr>
          <a:lstStyle/>
          <a:p>
            <a:pPr algn="r" eaLnBrk="1" hangingPunct="1"/>
            <a:r>
              <a:rPr lang="en-US" altLang="ru-RU" sz="2400" b="1" dirty="0" smtClean="0">
                <a:solidFill>
                  <a:srgbClr val="002060"/>
                </a:solidFill>
                <a:latin typeface="Book Antiqua" pitchFamily="18" charset="0"/>
              </a:rPr>
              <a:t>GOVERNMENT INTERVENTION IN THE ECONOMY &amp; ECONOMIC MODELS</a:t>
            </a:r>
            <a:endParaRPr lang="ru-RU" altLang="ru-RU" sz="2400" b="1" dirty="0">
              <a:solidFill>
                <a:srgbClr val="002060"/>
              </a:solidFill>
              <a:latin typeface="Book Antiqua" pitchFamily="18" charset="0"/>
            </a:endParaRPr>
          </a:p>
        </p:txBody>
      </p:sp>
    </p:spTree>
    <p:extLst>
      <p:ext uri="{BB962C8B-B14F-4D97-AF65-F5344CB8AC3E}">
        <p14:creationId xmlns:p14="http://schemas.microsoft.com/office/powerpoint/2010/main" val="41750058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fade">
                                      <p:cBhvr>
                                        <p:cTn id="7" dur="500"/>
                                        <p:tgtEl>
                                          <p:spTgt spid="16"/>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3"/>
                                        </p:tgtEl>
                                        <p:attrNameLst>
                                          <p:attrName>style.visibility</p:attrName>
                                        </p:attrNameLst>
                                      </p:cBhvr>
                                      <p:to>
                                        <p:strVal val="visible"/>
                                      </p:to>
                                    </p:set>
                                    <p:animEffect transition="in" filter="fade">
                                      <p:cBhvr>
                                        <p:cTn id="11" dur="500"/>
                                        <p:tgtEl>
                                          <p:spTgt spid="13"/>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14"/>
                                        </p:tgtEl>
                                        <p:attrNameLst>
                                          <p:attrName>style.visibility</p:attrName>
                                        </p:attrNameLst>
                                      </p:cBhvr>
                                      <p:to>
                                        <p:strVal val="visible"/>
                                      </p:to>
                                    </p:set>
                                    <p:animEffect transition="in" filter="fade">
                                      <p:cBhvr>
                                        <p:cTn id="15" dur="500"/>
                                        <p:tgtEl>
                                          <p:spTgt spid="14"/>
                                        </p:tgtEl>
                                      </p:cBhvr>
                                    </p:animEffect>
                                  </p:childTnLst>
                                </p:cTn>
                              </p:par>
                            </p:childTnLst>
                          </p:cTn>
                        </p:par>
                        <p:par>
                          <p:cTn id="16" fill="hold">
                            <p:stCondLst>
                              <p:cond delay="1500"/>
                            </p:stCondLst>
                            <p:childTnLst>
                              <p:par>
                                <p:cTn id="17" presetID="10" presetClass="entr" presetSubtype="0" fill="hold" grpId="0" nodeType="afterEffect">
                                  <p:stCondLst>
                                    <p:cond delay="0"/>
                                  </p:stCondLst>
                                  <p:childTnLst>
                                    <p:set>
                                      <p:cBhvr>
                                        <p:cTn id="18" dur="1" fill="hold">
                                          <p:stCondLst>
                                            <p:cond delay="0"/>
                                          </p:stCondLst>
                                        </p:cTn>
                                        <p:tgtEl>
                                          <p:spTgt spid="15"/>
                                        </p:tgtEl>
                                        <p:attrNameLst>
                                          <p:attrName>style.visibility</p:attrName>
                                        </p:attrNameLst>
                                      </p:cBhvr>
                                      <p:to>
                                        <p:strVal val="visible"/>
                                      </p:to>
                                    </p:set>
                                    <p:animEffect transition="in" filter="fade">
                                      <p:cBhvr>
                                        <p:cTn id="19"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4" grpId="0"/>
      <p:bldP spid="15" grpId="0"/>
      <p:bldP spid="16"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Группа 5"/>
          <p:cNvGrpSpPr>
            <a:grpSpLocks/>
          </p:cNvGrpSpPr>
          <p:nvPr/>
        </p:nvGrpSpPr>
        <p:grpSpPr bwMode="auto">
          <a:xfrm>
            <a:off x="0" y="0"/>
            <a:ext cx="9144000" cy="908720"/>
            <a:chOff x="0" y="446"/>
            <a:chExt cx="9144000" cy="756793"/>
          </a:xfrm>
        </p:grpSpPr>
        <p:pic>
          <p:nvPicPr>
            <p:cNvPr id="5" name="Рисунок 1"/>
            <p:cNvPicPr>
              <a:picLocks noChangeAspect="1"/>
            </p:cNvPicPr>
            <p:nvPr/>
          </p:nvPicPr>
          <p:blipFill>
            <a:blip r:embed="rId2" cstate="print"/>
            <a:srcRect l="58456" t="15993" r="20644" b="63036"/>
            <a:stretch>
              <a:fillRect/>
            </a:stretch>
          </p:blipFill>
          <p:spPr bwMode="auto">
            <a:xfrm>
              <a:off x="0" y="446"/>
              <a:ext cx="9144000" cy="754733"/>
            </a:xfrm>
            <a:prstGeom prst="rect">
              <a:avLst/>
            </a:prstGeom>
            <a:noFill/>
            <a:ln w="9525">
              <a:noFill/>
              <a:miter lim="800000"/>
              <a:headEnd/>
              <a:tailEnd/>
            </a:ln>
          </p:spPr>
        </p:pic>
        <p:pic>
          <p:nvPicPr>
            <p:cNvPr id="6" name="Рисунок 11"/>
            <p:cNvPicPr>
              <a:picLocks noChangeAspect="1"/>
            </p:cNvPicPr>
            <p:nvPr/>
          </p:nvPicPr>
          <p:blipFill>
            <a:blip r:embed="rId3" cstate="print"/>
            <a:srcRect b="34521"/>
            <a:stretch>
              <a:fillRect/>
            </a:stretch>
          </p:blipFill>
          <p:spPr bwMode="auto">
            <a:xfrm>
              <a:off x="467544" y="136323"/>
              <a:ext cx="587859" cy="452265"/>
            </a:xfrm>
            <a:prstGeom prst="rect">
              <a:avLst/>
            </a:prstGeom>
            <a:noFill/>
            <a:ln w="9525">
              <a:noFill/>
              <a:miter lim="800000"/>
              <a:headEnd/>
              <a:tailEnd/>
            </a:ln>
          </p:spPr>
        </p:pic>
        <p:sp>
          <p:nvSpPr>
            <p:cNvPr id="7" name="Поле 2"/>
            <p:cNvSpPr txBox="1">
              <a:spLocks noChangeArrowheads="1"/>
            </p:cNvSpPr>
            <p:nvPr/>
          </p:nvSpPr>
          <p:spPr bwMode="auto">
            <a:xfrm>
              <a:off x="1119188" y="133718"/>
              <a:ext cx="7917308" cy="607656"/>
            </a:xfrm>
            <a:prstGeom prst="rect">
              <a:avLst/>
            </a:prstGeom>
            <a:noFill/>
            <a:ln w="6350">
              <a:noFill/>
              <a:miter lim="800000"/>
              <a:headEnd/>
              <a:tailEnd/>
            </a:ln>
          </p:spPr>
          <p:txBody>
            <a:bodyPr/>
            <a:lstStyle/>
            <a:p>
              <a:pPr>
                <a:lnSpc>
                  <a:spcPct val="100000"/>
                </a:lnSpc>
                <a:spcBef>
                  <a:spcPct val="0"/>
                </a:spcBef>
                <a:buFont typeface="Wingdings" pitchFamily="2" charset="2"/>
                <a:buNone/>
              </a:pPr>
              <a:r>
                <a:rPr lang="en-US" sz="1300" b="0" i="0" dirty="0" smtClean="0">
                  <a:solidFill>
                    <a:srgbClr val="FFFFFF"/>
                  </a:solidFill>
                  <a:latin typeface="Cambria" pitchFamily="18" charset="0"/>
                  <a:ea typeface="Verdana" pitchFamily="34" charset="0"/>
                  <a:cs typeface="Verdana" pitchFamily="34" charset="0"/>
                </a:rPr>
                <a:t>The Institute of Economics </a:t>
              </a:r>
              <a:br>
                <a:rPr lang="en-US" sz="1300" b="0" i="0" dirty="0" smtClean="0">
                  <a:solidFill>
                    <a:srgbClr val="FFFFFF"/>
                  </a:solidFill>
                  <a:latin typeface="Cambria" pitchFamily="18" charset="0"/>
                  <a:ea typeface="Verdana" pitchFamily="34" charset="0"/>
                  <a:cs typeface="Verdana" pitchFamily="34" charset="0"/>
                </a:rPr>
              </a:br>
              <a:r>
                <a:rPr lang="en-US" sz="1300" b="0" i="0" dirty="0" smtClean="0">
                  <a:solidFill>
                    <a:srgbClr val="FFFFFF"/>
                  </a:solidFill>
                  <a:latin typeface="Cambria" pitchFamily="18" charset="0"/>
                  <a:ea typeface="Verdana" pitchFamily="34" charset="0"/>
                  <a:cs typeface="Verdana" pitchFamily="34" charset="0"/>
                </a:rPr>
                <a:t>Azerbaijan National Academy of Sciences</a:t>
              </a:r>
              <a:endParaRPr lang="ru-RU" sz="1300" b="0" i="0" dirty="0">
                <a:solidFill>
                  <a:srgbClr val="FFFFFF"/>
                </a:solidFill>
                <a:latin typeface="Cambria" pitchFamily="18" charset="0"/>
                <a:ea typeface="Verdana" pitchFamily="34" charset="0"/>
                <a:cs typeface="Verdana" pitchFamily="34" charset="0"/>
              </a:endParaRPr>
            </a:p>
            <a:p>
              <a:pPr>
                <a:lnSpc>
                  <a:spcPct val="100000"/>
                </a:lnSpc>
                <a:spcBef>
                  <a:spcPct val="0"/>
                </a:spcBef>
                <a:buFont typeface="Wingdings" pitchFamily="2" charset="2"/>
                <a:buNone/>
              </a:pPr>
              <a:endParaRPr lang="ru-RU" sz="3600" b="0" i="0" dirty="0">
                <a:latin typeface="Cambria" pitchFamily="18" charset="0"/>
                <a:ea typeface="Verdana" pitchFamily="34" charset="0"/>
                <a:cs typeface="Verdana" pitchFamily="34" charset="0"/>
              </a:endParaRPr>
            </a:p>
          </p:txBody>
        </p:sp>
        <p:sp>
          <p:nvSpPr>
            <p:cNvPr id="8" name="Line 6"/>
            <p:cNvSpPr>
              <a:spLocks noChangeShapeType="1"/>
            </p:cNvSpPr>
            <p:nvPr/>
          </p:nvSpPr>
          <p:spPr bwMode="auto">
            <a:xfrm>
              <a:off x="0" y="757239"/>
              <a:ext cx="9144000" cy="0"/>
            </a:xfrm>
            <a:prstGeom prst="line">
              <a:avLst/>
            </a:prstGeom>
            <a:noFill/>
            <a:ln w="38100">
              <a:solidFill>
                <a:srgbClr val="000066"/>
              </a:solidFill>
              <a:round/>
              <a:headEnd/>
              <a:tailEnd/>
            </a:ln>
            <a:effectLst>
              <a:outerShdw dist="38100" dir="2400000" algn="ctr" rotWithShape="0">
                <a:schemeClr val="tx1">
                  <a:lumMod val="50000"/>
                  <a:alpha val="35000"/>
                </a:schemeClr>
              </a:outerShdw>
            </a:effectLst>
          </p:spPr>
          <p:txBody>
            <a:bodyPr/>
            <a:lstStyle/>
            <a:p>
              <a:pPr>
                <a:defRPr/>
              </a:pPr>
              <a:endParaRPr lang="ru-RU" dirty="0"/>
            </a:p>
          </p:txBody>
        </p:sp>
      </p:grpSp>
      <p:sp>
        <p:nvSpPr>
          <p:cNvPr id="9" name="Line 6"/>
          <p:cNvSpPr>
            <a:spLocks noChangeShapeType="1"/>
          </p:cNvSpPr>
          <p:nvPr/>
        </p:nvSpPr>
        <p:spPr bwMode="auto">
          <a:xfrm>
            <a:off x="0" y="6357938"/>
            <a:ext cx="9144000" cy="0"/>
          </a:xfrm>
          <a:prstGeom prst="line">
            <a:avLst/>
          </a:prstGeom>
          <a:noFill/>
          <a:ln w="38100">
            <a:solidFill>
              <a:srgbClr val="000066"/>
            </a:solidFill>
            <a:round/>
            <a:headEnd/>
            <a:tailEnd/>
          </a:ln>
          <a:effectLst>
            <a:outerShdw dist="38100" dir="2400000" algn="ctr" rotWithShape="0">
              <a:schemeClr val="tx1">
                <a:lumMod val="50000"/>
                <a:alpha val="35000"/>
              </a:schemeClr>
            </a:outerShdw>
          </a:effectLst>
        </p:spPr>
        <p:txBody>
          <a:bodyPr/>
          <a:lstStyle/>
          <a:p>
            <a:pPr eaLnBrk="1" hangingPunct="1">
              <a:lnSpc>
                <a:spcPct val="75000"/>
              </a:lnSpc>
              <a:spcBef>
                <a:spcPct val="50000"/>
              </a:spcBef>
              <a:buClr>
                <a:srgbClr val="CC0000"/>
              </a:buClr>
              <a:buFont typeface="Wingdings" panose="05000000000000000000" pitchFamily="2" charset="2"/>
              <a:buChar char="ü"/>
              <a:defRPr/>
            </a:pPr>
            <a:endParaRPr lang="ru-RU" dirty="0"/>
          </a:p>
        </p:txBody>
      </p:sp>
      <p:sp>
        <p:nvSpPr>
          <p:cNvPr id="10" name="Text Box 7"/>
          <p:cNvSpPr txBox="1">
            <a:spLocks noChangeArrowheads="1"/>
          </p:cNvSpPr>
          <p:nvPr/>
        </p:nvSpPr>
        <p:spPr bwMode="auto">
          <a:xfrm>
            <a:off x="342900" y="6489700"/>
            <a:ext cx="2573338" cy="263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a:spAutoFit/>
          </a:bodyPr>
          <a:lstStyle>
            <a:lvl1pPr>
              <a:defRPr sz="2400" b="1" i="1">
                <a:solidFill>
                  <a:srgbClr val="FFFF99"/>
                </a:solidFill>
                <a:latin typeface="Times New Roman" pitchFamily="18" charset="0"/>
              </a:defRPr>
            </a:lvl1pPr>
            <a:lvl2pPr marL="742950" indent="-285750">
              <a:defRPr sz="2400" b="1" i="1">
                <a:solidFill>
                  <a:srgbClr val="FFFF99"/>
                </a:solidFill>
                <a:latin typeface="Times New Roman" pitchFamily="18" charset="0"/>
              </a:defRPr>
            </a:lvl2pPr>
            <a:lvl3pPr marL="1143000" indent="-228600">
              <a:defRPr sz="2400" b="1" i="1">
                <a:solidFill>
                  <a:srgbClr val="FFFF99"/>
                </a:solidFill>
                <a:latin typeface="Times New Roman" pitchFamily="18" charset="0"/>
              </a:defRPr>
            </a:lvl3pPr>
            <a:lvl4pPr marL="1600200" indent="-228600">
              <a:defRPr sz="2400" b="1" i="1">
                <a:solidFill>
                  <a:srgbClr val="FFFF99"/>
                </a:solidFill>
                <a:latin typeface="Times New Roman" pitchFamily="18" charset="0"/>
              </a:defRPr>
            </a:lvl4pPr>
            <a:lvl5pPr marL="2057400" indent="-228600">
              <a:defRPr sz="2400" b="1" i="1">
                <a:solidFill>
                  <a:srgbClr val="FFFF99"/>
                </a:solidFill>
                <a:latin typeface="Times New Roman" pitchFamily="18" charset="0"/>
              </a:defRPr>
            </a:lvl5pPr>
            <a:lvl6pPr marL="2514600" indent="-228600" eaLnBrk="0" fontAlgn="base" hangingPunct="0">
              <a:spcBef>
                <a:spcPct val="0"/>
              </a:spcBef>
              <a:spcAft>
                <a:spcPct val="0"/>
              </a:spcAft>
              <a:defRPr sz="2400" b="1" i="1">
                <a:solidFill>
                  <a:srgbClr val="FFFF99"/>
                </a:solidFill>
                <a:latin typeface="Times New Roman" pitchFamily="18" charset="0"/>
              </a:defRPr>
            </a:lvl6pPr>
            <a:lvl7pPr marL="2971800" indent="-228600" eaLnBrk="0" fontAlgn="base" hangingPunct="0">
              <a:spcBef>
                <a:spcPct val="0"/>
              </a:spcBef>
              <a:spcAft>
                <a:spcPct val="0"/>
              </a:spcAft>
              <a:defRPr sz="2400" b="1" i="1">
                <a:solidFill>
                  <a:srgbClr val="FFFF99"/>
                </a:solidFill>
                <a:latin typeface="Times New Roman" pitchFamily="18" charset="0"/>
              </a:defRPr>
            </a:lvl7pPr>
            <a:lvl8pPr marL="3429000" indent="-228600" eaLnBrk="0" fontAlgn="base" hangingPunct="0">
              <a:spcBef>
                <a:spcPct val="0"/>
              </a:spcBef>
              <a:spcAft>
                <a:spcPct val="0"/>
              </a:spcAft>
              <a:defRPr sz="2400" b="1" i="1">
                <a:solidFill>
                  <a:srgbClr val="FFFF99"/>
                </a:solidFill>
                <a:latin typeface="Times New Roman" pitchFamily="18" charset="0"/>
              </a:defRPr>
            </a:lvl8pPr>
            <a:lvl9pPr marL="3886200" indent="-228600" eaLnBrk="0" fontAlgn="base" hangingPunct="0">
              <a:spcBef>
                <a:spcPct val="0"/>
              </a:spcBef>
              <a:spcAft>
                <a:spcPct val="0"/>
              </a:spcAft>
              <a:defRPr sz="2400" b="1" i="1">
                <a:solidFill>
                  <a:srgbClr val="FFFF99"/>
                </a:solidFill>
                <a:latin typeface="Times New Roman" pitchFamily="18" charset="0"/>
              </a:defRPr>
            </a:lvl9pPr>
          </a:lstStyle>
          <a:p>
            <a:pPr eaLnBrk="1" hangingPunct="1">
              <a:lnSpc>
                <a:spcPct val="75000"/>
              </a:lnSpc>
              <a:spcBef>
                <a:spcPct val="50000"/>
              </a:spcBef>
              <a:buClr>
                <a:srgbClr val="CC0000"/>
              </a:buClr>
              <a:buFont typeface="Wingdings" pitchFamily="2" charset="2"/>
              <a:buNone/>
            </a:pPr>
            <a:r>
              <a:rPr lang="en-US" altLang="ru-RU" sz="1400" b="0" dirty="0">
                <a:solidFill>
                  <a:srgbClr val="969696"/>
                </a:solidFill>
                <a:latin typeface="Book Antiqua" pitchFamily="18" charset="0"/>
              </a:rPr>
              <a:t>economics.com.az</a:t>
            </a:r>
            <a:endParaRPr lang="ru-RU" altLang="ru-RU" sz="1400" b="0" dirty="0">
              <a:solidFill>
                <a:srgbClr val="969696"/>
              </a:solidFill>
              <a:latin typeface="Book Antiqua" pitchFamily="18" charset="0"/>
            </a:endParaRPr>
          </a:p>
        </p:txBody>
      </p:sp>
      <p:sp>
        <p:nvSpPr>
          <p:cNvPr id="11" name="Text Box 7"/>
          <p:cNvSpPr txBox="1">
            <a:spLocks noChangeArrowheads="1"/>
          </p:cNvSpPr>
          <p:nvPr/>
        </p:nvSpPr>
        <p:spPr bwMode="auto">
          <a:xfrm>
            <a:off x="4356100" y="6489700"/>
            <a:ext cx="4445000" cy="263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a:spAutoFit/>
          </a:bodyPr>
          <a:lstStyle>
            <a:lvl1pPr>
              <a:defRPr sz="2400" b="1" i="1">
                <a:solidFill>
                  <a:srgbClr val="FFFF99"/>
                </a:solidFill>
                <a:latin typeface="Times New Roman" pitchFamily="18" charset="0"/>
              </a:defRPr>
            </a:lvl1pPr>
            <a:lvl2pPr marL="742950" indent="-285750">
              <a:defRPr sz="2400" b="1" i="1">
                <a:solidFill>
                  <a:srgbClr val="FFFF99"/>
                </a:solidFill>
                <a:latin typeface="Times New Roman" pitchFamily="18" charset="0"/>
              </a:defRPr>
            </a:lvl2pPr>
            <a:lvl3pPr marL="1143000" indent="-228600">
              <a:defRPr sz="2400" b="1" i="1">
                <a:solidFill>
                  <a:srgbClr val="FFFF99"/>
                </a:solidFill>
                <a:latin typeface="Times New Roman" pitchFamily="18" charset="0"/>
              </a:defRPr>
            </a:lvl3pPr>
            <a:lvl4pPr marL="1600200" indent="-228600">
              <a:defRPr sz="2400" b="1" i="1">
                <a:solidFill>
                  <a:srgbClr val="FFFF99"/>
                </a:solidFill>
                <a:latin typeface="Times New Roman" pitchFamily="18" charset="0"/>
              </a:defRPr>
            </a:lvl4pPr>
            <a:lvl5pPr marL="2057400" indent="-228600">
              <a:defRPr sz="2400" b="1" i="1">
                <a:solidFill>
                  <a:srgbClr val="FFFF99"/>
                </a:solidFill>
                <a:latin typeface="Times New Roman" pitchFamily="18" charset="0"/>
              </a:defRPr>
            </a:lvl5pPr>
            <a:lvl6pPr marL="2514600" indent="-228600" eaLnBrk="0" fontAlgn="base" hangingPunct="0">
              <a:spcBef>
                <a:spcPct val="0"/>
              </a:spcBef>
              <a:spcAft>
                <a:spcPct val="0"/>
              </a:spcAft>
              <a:defRPr sz="2400" b="1" i="1">
                <a:solidFill>
                  <a:srgbClr val="FFFF99"/>
                </a:solidFill>
                <a:latin typeface="Times New Roman" pitchFamily="18" charset="0"/>
              </a:defRPr>
            </a:lvl6pPr>
            <a:lvl7pPr marL="2971800" indent="-228600" eaLnBrk="0" fontAlgn="base" hangingPunct="0">
              <a:spcBef>
                <a:spcPct val="0"/>
              </a:spcBef>
              <a:spcAft>
                <a:spcPct val="0"/>
              </a:spcAft>
              <a:defRPr sz="2400" b="1" i="1">
                <a:solidFill>
                  <a:srgbClr val="FFFF99"/>
                </a:solidFill>
                <a:latin typeface="Times New Roman" pitchFamily="18" charset="0"/>
              </a:defRPr>
            </a:lvl7pPr>
            <a:lvl8pPr marL="3429000" indent="-228600" eaLnBrk="0" fontAlgn="base" hangingPunct="0">
              <a:spcBef>
                <a:spcPct val="0"/>
              </a:spcBef>
              <a:spcAft>
                <a:spcPct val="0"/>
              </a:spcAft>
              <a:defRPr sz="2400" b="1" i="1">
                <a:solidFill>
                  <a:srgbClr val="FFFF99"/>
                </a:solidFill>
                <a:latin typeface="Times New Roman" pitchFamily="18" charset="0"/>
              </a:defRPr>
            </a:lvl8pPr>
            <a:lvl9pPr marL="3886200" indent="-228600" eaLnBrk="0" fontAlgn="base" hangingPunct="0">
              <a:spcBef>
                <a:spcPct val="0"/>
              </a:spcBef>
              <a:spcAft>
                <a:spcPct val="0"/>
              </a:spcAft>
              <a:defRPr sz="2400" b="1" i="1">
                <a:solidFill>
                  <a:srgbClr val="FFFF99"/>
                </a:solidFill>
                <a:latin typeface="Times New Roman" pitchFamily="18" charset="0"/>
              </a:defRPr>
            </a:lvl9pPr>
          </a:lstStyle>
          <a:p>
            <a:pPr algn="r" eaLnBrk="1" hangingPunct="1">
              <a:lnSpc>
                <a:spcPct val="75000"/>
              </a:lnSpc>
              <a:spcBef>
                <a:spcPct val="50000"/>
              </a:spcBef>
              <a:buClr>
                <a:srgbClr val="CC0000"/>
              </a:buClr>
              <a:buFont typeface="Wingdings" pitchFamily="2" charset="2"/>
              <a:buNone/>
            </a:pPr>
            <a:r>
              <a:rPr lang="en-US" altLang="ru-RU" sz="1400" b="0" dirty="0" smtClean="0">
                <a:solidFill>
                  <a:srgbClr val="969696"/>
                </a:solidFill>
                <a:latin typeface="Book Antiqua" pitchFamily="18" charset="0"/>
              </a:rPr>
              <a:t>Chinese Academy of Social Sciences</a:t>
            </a:r>
            <a:r>
              <a:rPr lang="az-Latn-AZ" altLang="ru-RU" sz="1400" b="0" dirty="0" smtClean="0">
                <a:solidFill>
                  <a:srgbClr val="969696"/>
                </a:solidFill>
                <a:latin typeface="Book Antiqua" pitchFamily="18" charset="0"/>
              </a:rPr>
              <a:t>, </a:t>
            </a:r>
            <a:r>
              <a:rPr lang="en-US" altLang="ru-RU" sz="1400" b="0" dirty="0" smtClean="0">
                <a:solidFill>
                  <a:srgbClr val="969696"/>
                </a:solidFill>
                <a:latin typeface="Book Antiqua" pitchFamily="18" charset="0"/>
              </a:rPr>
              <a:t>Beijing</a:t>
            </a:r>
            <a:r>
              <a:rPr lang="az-Latn-AZ" altLang="ru-RU" sz="1400" b="0" dirty="0" smtClean="0">
                <a:solidFill>
                  <a:srgbClr val="969696"/>
                </a:solidFill>
                <a:latin typeface="Book Antiqua" pitchFamily="18" charset="0"/>
              </a:rPr>
              <a:t> </a:t>
            </a:r>
            <a:r>
              <a:rPr lang="az-Latn-AZ" altLang="ru-RU" sz="1400" b="0" dirty="0">
                <a:solidFill>
                  <a:srgbClr val="969696"/>
                </a:solidFill>
                <a:latin typeface="Book Antiqua" pitchFamily="18" charset="0"/>
              </a:rPr>
              <a:t>- 2019</a:t>
            </a:r>
            <a:endParaRPr lang="ru-RU" altLang="ru-RU" sz="1400" b="0" dirty="0">
              <a:solidFill>
                <a:srgbClr val="969696"/>
              </a:solidFill>
              <a:latin typeface="Book Antiqua" pitchFamily="18" charset="0"/>
            </a:endParaRPr>
          </a:p>
        </p:txBody>
      </p:sp>
      <p:sp>
        <p:nvSpPr>
          <p:cNvPr id="12" name="Rectangle 11"/>
          <p:cNvSpPr/>
          <p:nvPr/>
        </p:nvSpPr>
        <p:spPr>
          <a:xfrm>
            <a:off x="251520" y="2132856"/>
            <a:ext cx="8553276" cy="4247317"/>
          </a:xfrm>
          <a:prstGeom prst="rect">
            <a:avLst/>
          </a:prstGeom>
        </p:spPr>
        <p:txBody>
          <a:bodyPr wrap="square">
            <a:spAutoFit/>
          </a:bodyPr>
          <a:lstStyle/>
          <a:p>
            <a:pPr lvl="0">
              <a:spcBef>
                <a:spcPts val="1800"/>
              </a:spcBef>
            </a:pPr>
            <a:r>
              <a:rPr lang="en-US" sz="2000" b="1" dirty="0" smtClean="0">
                <a:solidFill>
                  <a:srgbClr val="C00000"/>
                </a:solidFill>
                <a:latin typeface="Book Antiqua" pitchFamily="18" charset="0"/>
              </a:rPr>
              <a:t>… </a:t>
            </a:r>
            <a:r>
              <a:rPr lang="en-US" sz="2000" b="1" i="1" dirty="0" smtClean="0">
                <a:solidFill>
                  <a:srgbClr val="C00000"/>
                </a:solidFill>
                <a:latin typeface="Book Antiqua" pitchFamily="18" charset="0"/>
              </a:rPr>
              <a:t>are </a:t>
            </a:r>
            <a:r>
              <a:rPr lang="en-US" sz="2000" b="1" i="1" dirty="0">
                <a:solidFill>
                  <a:srgbClr val="C00000"/>
                </a:solidFill>
                <a:latin typeface="Book Antiqua" pitchFamily="18" charset="0"/>
              </a:rPr>
              <a:t>main criteria to distinguish different economic systems (models of market economy</a:t>
            </a:r>
            <a:r>
              <a:rPr lang="en-US" sz="2000" b="1" i="1" dirty="0" smtClean="0">
                <a:solidFill>
                  <a:srgbClr val="C00000"/>
                </a:solidFill>
                <a:latin typeface="Book Antiqua" pitchFamily="18" charset="0"/>
              </a:rPr>
              <a:t>).</a:t>
            </a:r>
            <a:r>
              <a:rPr lang="en-US" sz="2000" b="1" i="1" dirty="0">
                <a:solidFill>
                  <a:srgbClr val="C00000"/>
                </a:solidFill>
                <a:latin typeface="Book Antiqua" pitchFamily="18" charset="0"/>
              </a:rPr>
              <a:t> </a:t>
            </a:r>
            <a:r>
              <a:rPr lang="en-US" sz="2000" dirty="0">
                <a:solidFill>
                  <a:srgbClr val="002060"/>
                </a:solidFill>
                <a:latin typeface="Book Antiqua" pitchFamily="18" charset="0"/>
              </a:rPr>
              <a:t>For example, </a:t>
            </a:r>
            <a:r>
              <a:rPr lang="en-US" sz="2000" dirty="0" smtClean="0">
                <a:solidFill>
                  <a:srgbClr val="002060"/>
                </a:solidFill>
                <a:latin typeface="Book Antiqua" pitchFamily="18" charset="0"/>
              </a:rPr>
              <a:t>import </a:t>
            </a:r>
            <a:r>
              <a:rPr lang="en-US" sz="2000" dirty="0">
                <a:solidFill>
                  <a:srgbClr val="002060"/>
                </a:solidFill>
                <a:latin typeface="Book Antiqua" pitchFamily="18" charset="0"/>
              </a:rPr>
              <a:t>restrictions </a:t>
            </a:r>
            <a:r>
              <a:rPr lang="en-US" sz="2000" dirty="0" smtClean="0">
                <a:solidFill>
                  <a:srgbClr val="002060"/>
                </a:solidFill>
                <a:latin typeface="Book Antiqua" pitchFamily="18" charset="0"/>
              </a:rPr>
              <a:t>reduce </a:t>
            </a:r>
            <a:r>
              <a:rPr lang="en-US" sz="2000" dirty="0">
                <a:solidFill>
                  <a:srgbClr val="002060"/>
                </a:solidFill>
                <a:latin typeface="Book Antiqua" pitchFamily="18" charset="0"/>
              </a:rPr>
              <a:t>the freedom of foreign trade, and by implication – the level of liberty of the economy in general. </a:t>
            </a:r>
            <a:r>
              <a:rPr lang="en-US" sz="2000" dirty="0" smtClean="0">
                <a:solidFill>
                  <a:srgbClr val="002060"/>
                </a:solidFill>
                <a:latin typeface="Book Antiqua" pitchFamily="18" charset="0"/>
              </a:rPr>
              <a:t>Meanwhile</a:t>
            </a:r>
            <a:r>
              <a:rPr lang="en-US" sz="2000" dirty="0">
                <a:solidFill>
                  <a:srgbClr val="002060"/>
                </a:solidFill>
                <a:latin typeface="Book Antiqua" pitchFamily="18" charset="0"/>
              </a:rPr>
              <a:t>, </a:t>
            </a:r>
            <a:r>
              <a:rPr lang="en-US" sz="2000" dirty="0" smtClean="0">
                <a:solidFill>
                  <a:srgbClr val="002060"/>
                </a:solidFill>
                <a:latin typeface="Book Antiqua" pitchFamily="18" charset="0"/>
              </a:rPr>
              <a:t>anticorruption measures of government do </a:t>
            </a:r>
            <a:r>
              <a:rPr lang="en-US" sz="2000" dirty="0">
                <a:solidFill>
                  <a:srgbClr val="002060"/>
                </a:solidFill>
                <a:latin typeface="Book Antiqua" pitchFamily="18" charset="0"/>
              </a:rPr>
              <a:t>not make the economy more liberal or more </a:t>
            </a:r>
            <a:r>
              <a:rPr lang="en-US" sz="2000" dirty="0" smtClean="0">
                <a:solidFill>
                  <a:srgbClr val="002060"/>
                </a:solidFill>
                <a:latin typeface="Book Antiqua" pitchFamily="18" charset="0"/>
              </a:rPr>
              <a:t>dirigiste</a:t>
            </a:r>
            <a:endParaRPr lang="ru-RU" sz="2000" b="1" dirty="0" smtClean="0">
              <a:solidFill>
                <a:srgbClr val="002060"/>
              </a:solidFill>
              <a:latin typeface="Book Antiqua" pitchFamily="18" charset="0"/>
            </a:endParaRPr>
          </a:p>
          <a:p>
            <a:pPr lvl="0">
              <a:spcBef>
                <a:spcPts val="1800"/>
              </a:spcBef>
            </a:pPr>
            <a:r>
              <a:rPr lang="en-US" sz="2000" b="1" i="1" dirty="0" smtClean="0">
                <a:solidFill>
                  <a:srgbClr val="C00000"/>
                </a:solidFill>
                <a:latin typeface="Book Antiqua" pitchFamily="18" charset="0"/>
              </a:rPr>
              <a:t>… are bipolar.</a:t>
            </a:r>
            <a:r>
              <a:rPr lang="en-US" sz="2000" b="1" i="1" dirty="0" smtClean="0">
                <a:solidFill>
                  <a:srgbClr val="002060"/>
                </a:solidFill>
                <a:latin typeface="Book Antiqua" pitchFamily="18" charset="0"/>
              </a:rPr>
              <a:t> </a:t>
            </a:r>
            <a:r>
              <a:rPr lang="en-US" sz="2000" dirty="0" smtClean="0">
                <a:solidFill>
                  <a:srgbClr val="002060"/>
                </a:solidFill>
                <a:latin typeface="Book Antiqua" pitchFamily="18" charset="0"/>
              </a:rPr>
              <a:t>For example, </a:t>
            </a:r>
            <a:r>
              <a:rPr lang="en-US" sz="2000" dirty="0">
                <a:solidFill>
                  <a:srgbClr val="002060"/>
                </a:solidFill>
                <a:latin typeface="Book Antiqua" pitchFamily="18" charset="0"/>
              </a:rPr>
              <a:t>the freedom of imports </a:t>
            </a:r>
            <a:r>
              <a:rPr lang="en-US" sz="2000" dirty="0" smtClean="0">
                <a:solidFill>
                  <a:srgbClr val="002060"/>
                </a:solidFill>
                <a:latin typeface="Book Antiqua" pitchFamily="18" charset="0"/>
              </a:rPr>
              <a:t>on one pole and </a:t>
            </a:r>
            <a:r>
              <a:rPr lang="en-US" sz="2000" dirty="0">
                <a:solidFill>
                  <a:srgbClr val="002060"/>
                </a:solidFill>
                <a:latin typeface="Book Antiqua" pitchFamily="18" charset="0"/>
              </a:rPr>
              <a:t>domestic market </a:t>
            </a:r>
            <a:r>
              <a:rPr lang="en-US" sz="2000" dirty="0" smtClean="0">
                <a:solidFill>
                  <a:srgbClr val="002060"/>
                </a:solidFill>
                <a:latin typeface="Book Antiqua" pitchFamily="18" charset="0"/>
              </a:rPr>
              <a:t>protection on another are two </a:t>
            </a:r>
            <a:r>
              <a:rPr lang="en-US" sz="2000" dirty="0">
                <a:solidFill>
                  <a:srgbClr val="002060"/>
                </a:solidFill>
                <a:latin typeface="Book Antiqua" pitchFamily="18" charset="0"/>
              </a:rPr>
              <a:t>objectives pursued by the regulation of foreign trade </a:t>
            </a:r>
            <a:r>
              <a:rPr lang="en-US" sz="2000" dirty="0" smtClean="0">
                <a:solidFill>
                  <a:srgbClr val="002060"/>
                </a:solidFill>
                <a:latin typeface="Book Antiqua" pitchFamily="18" charset="0"/>
              </a:rPr>
              <a:t>that exclude each other</a:t>
            </a:r>
            <a:endParaRPr lang="ru-RU" sz="2000" dirty="0" smtClean="0">
              <a:solidFill>
                <a:srgbClr val="002060"/>
              </a:solidFill>
              <a:latin typeface="Book Antiqua" pitchFamily="18" charset="0"/>
            </a:endParaRPr>
          </a:p>
          <a:p>
            <a:pPr lvl="0">
              <a:spcBef>
                <a:spcPts val="1800"/>
              </a:spcBef>
            </a:pPr>
            <a:r>
              <a:rPr lang="en-US" sz="2000" b="1" i="1" dirty="0" smtClean="0">
                <a:solidFill>
                  <a:srgbClr val="C00000"/>
                </a:solidFill>
                <a:latin typeface="Book Antiqua" pitchFamily="18" charset="0"/>
              </a:rPr>
              <a:t>… are </a:t>
            </a:r>
            <a:r>
              <a:rPr lang="en-US" sz="2000" b="1" i="1" dirty="0">
                <a:solidFill>
                  <a:srgbClr val="C00000"/>
                </a:solidFill>
                <a:latin typeface="Book Antiqua" pitchFamily="18" charset="0"/>
              </a:rPr>
              <a:t>subjects for political competition. </a:t>
            </a:r>
            <a:r>
              <a:rPr lang="en-US" sz="2000" dirty="0">
                <a:solidFill>
                  <a:srgbClr val="002060"/>
                </a:solidFill>
                <a:latin typeface="Book Antiqua" pitchFamily="18" charset="0"/>
              </a:rPr>
              <a:t>For example, for the left-wing political groups (parties, organizations, think tanks) a higher priority is, as a rule, the internal market protection, while for the right-wing groups – the freedom of foreign trade</a:t>
            </a:r>
            <a:endParaRPr lang="ru-RU" sz="2000" dirty="0">
              <a:solidFill>
                <a:srgbClr val="002060"/>
              </a:solidFill>
              <a:latin typeface="Book Antiqua" pitchFamily="18" charset="0"/>
            </a:endParaRPr>
          </a:p>
        </p:txBody>
      </p:sp>
      <p:sp>
        <p:nvSpPr>
          <p:cNvPr id="13" name="Rectangle 8"/>
          <p:cNvSpPr>
            <a:spLocks noChangeArrowheads="1"/>
          </p:cNvSpPr>
          <p:nvPr/>
        </p:nvSpPr>
        <p:spPr bwMode="auto">
          <a:xfrm>
            <a:off x="418573" y="1081643"/>
            <a:ext cx="8382527" cy="830997"/>
          </a:xfrm>
          <a:prstGeom prst="rect">
            <a:avLst/>
          </a:prstGeom>
          <a:noFill/>
          <a:ln>
            <a:noFill/>
          </a:ln>
          <a:effectLst>
            <a:outerShdw dist="35921" dir="2700000" algn="ctr" rotWithShape="0">
              <a:srgbClr val="DDDDDD"/>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square">
            <a:spAutoFit/>
          </a:bodyPr>
          <a:lstStyle/>
          <a:p>
            <a:pPr algn="r"/>
            <a:r>
              <a:rPr lang="en-US" altLang="ru-RU" sz="2400" b="1" dirty="0">
                <a:solidFill>
                  <a:srgbClr val="002060"/>
                </a:solidFill>
                <a:latin typeface="Book Antiqua" pitchFamily="18" charset="0"/>
              </a:rPr>
              <a:t>MODEL-SHAPING </a:t>
            </a:r>
            <a:r>
              <a:rPr lang="en-US" altLang="ru-RU" sz="2400" b="1" dirty="0" smtClean="0">
                <a:solidFill>
                  <a:srgbClr val="002060"/>
                </a:solidFill>
                <a:latin typeface="Book Antiqua" pitchFamily="18" charset="0"/>
              </a:rPr>
              <a:t>FORMS OF THE </a:t>
            </a:r>
            <a:br>
              <a:rPr lang="en-US" altLang="ru-RU" sz="2400" b="1" dirty="0" smtClean="0">
                <a:solidFill>
                  <a:srgbClr val="002060"/>
                </a:solidFill>
                <a:latin typeface="Book Antiqua" pitchFamily="18" charset="0"/>
              </a:rPr>
            </a:br>
            <a:r>
              <a:rPr lang="en-US" altLang="ru-RU" sz="2400" b="1" dirty="0" smtClean="0">
                <a:solidFill>
                  <a:srgbClr val="002060"/>
                </a:solidFill>
                <a:latin typeface="Book Antiqua" pitchFamily="18" charset="0"/>
              </a:rPr>
              <a:t>GOVERNMENT </a:t>
            </a:r>
            <a:r>
              <a:rPr lang="en-US" altLang="ru-RU" sz="2400" b="1" dirty="0">
                <a:solidFill>
                  <a:srgbClr val="002060"/>
                </a:solidFill>
                <a:latin typeface="Book Antiqua" pitchFamily="18" charset="0"/>
              </a:rPr>
              <a:t>INTERVENTION IN </a:t>
            </a:r>
            <a:r>
              <a:rPr lang="en-US" altLang="ru-RU" sz="2400" b="1" dirty="0" smtClean="0">
                <a:solidFill>
                  <a:srgbClr val="002060"/>
                </a:solidFill>
                <a:latin typeface="Book Antiqua" pitchFamily="18" charset="0"/>
              </a:rPr>
              <a:t>THE ECONOMY</a:t>
            </a:r>
            <a:r>
              <a:rPr lang="ru-RU" altLang="ru-RU" sz="2400" b="1" dirty="0" smtClean="0">
                <a:solidFill>
                  <a:srgbClr val="002060"/>
                </a:solidFill>
                <a:latin typeface="Book Antiqua" pitchFamily="18" charset="0"/>
              </a:rPr>
              <a:t>:</a:t>
            </a:r>
            <a:endParaRPr lang="ru-RU" altLang="ru-RU" sz="2400" b="1" dirty="0">
              <a:solidFill>
                <a:srgbClr val="002060"/>
              </a:solidFill>
              <a:latin typeface="Book Antiqua" pitchFamily="18" charset="0"/>
            </a:endParaRPr>
          </a:p>
        </p:txBody>
      </p:sp>
    </p:spTree>
    <p:extLst>
      <p:ext uri="{BB962C8B-B14F-4D97-AF65-F5344CB8AC3E}">
        <p14:creationId xmlns:p14="http://schemas.microsoft.com/office/powerpoint/2010/main" val="6362848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500"/>
                                        <p:tgtEl>
                                          <p:spTgt spid="13"/>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12">
                                            <p:txEl>
                                              <p:pRg st="0" end="0"/>
                                            </p:txEl>
                                          </p:spTgt>
                                        </p:tgtEl>
                                        <p:attrNameLst>
                                          <p:attrName>style.visibility</p:attrName>
                                        </p:attrNameLst>
                                      </p:cBhvr>
                                      <p:to>
                                        <p:strVal val="visible"/>
                                      </p:to>
                                    </p:set>
                                    <p:animEffect transition="in" filter="fade">
                                      <p:cBhvr>
                                        <p:cTn id="11" dur="500"/>
                                        <p:tgtEl>
                                          <p:spTgt spid="12">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nodeType="clickEffect">
                                  <p:stCondLst>
                                    <p:cond delay="0"/>
                                  </p:stCondLst>
                                  <p:childTnLst>
                                    <p:set>
                                      <p:cBhvr>
                                        <p:cTn id="15" dur="1" fill="hold">
                                          <p:stCondLst>
                                            <p:cond delay="0"/>
                                          </p:stCondLst>
                                        </p:cTn>
                                        <p:tgtEl>
                                          <p:spTgt spid="12">
                                            <p:txEl>
                                              <p:pRg st="1" end="1"/>
                                            </p:txEl>
                                          </p:spTgt>
                                        </p:tgtEl>
                                        <p:attrNameLst>
                                          <p:attrName>style.visibility</p:attrName>
                                        </p:attrNameLst>
                                      </p:cBhvr>
                                      <p:to>
                                        <p:strVal val="visible"/>
                                      </p:to>
                                    </p:set>
                                    <p:animEffect transition="in" filter="fade">
                                      <p:cBhvr>
                                        <p:cTn id="16" dur="500"/>
                                        <p:tgtEl>
                                          <p:spTgt spid="12">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12">
                                            <p:txEl>
                                              <p:pRg st="2" end="2"/>
                                            </p:txEl>
                                          </p:spTgt>
                                        </p:tgtEl>
                                        <p:attrNameLst>
                                          <p:attrName>style.visibility</p:attrName>
                                        </p:attrNameLst>
                                      </p:cBhvr>
                                      <p:to>
                                        <p:strVal val="visible"/>
                                      </p:to>
                                    </p:set>
                                    <p:animEffect transition="in" filter="fade">
                                      <p:cBhvr>
                                        <p:cTn id="21" dur="500"/>
                                        <p:tgtEl>
                                          <p:spTgt spid="1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Группа 5"/>
          <p:cNvGrpSpPr>
            <a:grpSpLocks/>
          </p:cNvGrpSpPr>
          <p:nvPr/>
        </p:nvGrpSpPr>
        <p:grpSpPr bwMode="auto">
          <a:xfrm>
            <a:off x="0" y="0"/>
            <a:ext cx="9144000" cy="908720"/>
            <a:chOff x="0" y="446"/>
            <a:chExt cx="9144000" cy="756793"/>
          </a:xfrm>
        </p:grpSpPr>
        <p:pic>
          <p:nvPicPr>
            <p:cNvPr id="5" name="Рисунок 1"/>
            <p:cNvPicPr>
              <a:picLocks noChangeAspect="1"/>
            </p:cNvPicPr>
            <p:nvPr/>
          </p:nvPicPr>
          <p:blipFill>
            <a:blip r:embed="rId2" cstate="print"/>
            <a:srcRect l="58456" t="15993" r="20644" b="63036"/>
            <a:stretch>
              <a:fillRect/>
            </a:stretch>
          </p:blipFill>
          <p:spPr bwMode="auto">
            <a:xfrm>
              <a:off x="0" y="446"/>
              <a:ext cx="9144000" cy="754733"/>
            </a:xfrm>
            <a:prstGeom prst="rect">
              <a:avLst/>
            </a:prstGeom>
            <a:noFill/>
            <a:ln w="9525">
              <a:noFill/>
              <a:miter lim="800000"/>
              <a:headEnd/>
              <a:tailEnd/>
            </a:ln>
          </p:spPr>
        </p:pic>
        <p:pic>
          <p:nvPicPr>
            <p:cNvPr id="6" name="Рисунок 11"/>
            <p:cNvPicPr>
              <a:picLocks noChangeAspect="1"/>
            </p:cNvPicPr>
            <p:nvPr/>
          </p:nvPicPr>
          <p:blipFill>
            <a:blip r:embed="rId3" cstate="print"/>
            <a:srcRect b="34521"/>
            <a:stretch>
              <a:fillRect/>
            </a:stretch>
          </p:blipFill>
          <p:spPr bwMode="auto">
            <a:xfrm>
              <a:off x="467544" y="136323"/>
              <a:ext cx="587859" cy="452265"/>
            </a:xfrm>
            <a:prstGeom prst="rect">
              <a:avLst/>
            </a:prstGeom>
            <a:noFill/>
            <a:ln w="9525">
              <a:noFill/>
              <a:miter lim="800000"/>
              <a:headEnd/>
              <a:tailEnd/>
            </a:ln>
          </p:spPr>
        </p:pic>
        <p:sp>
          <p:nvSpPr>
            <p:cNvPr id="7" name="Поле 2"/>
            <p:cNvSpPr txBox="1">
              <a:spLocks noChangeArrowheads="1"/>
            </p:cNvSpPr>
            <p:nvPr/>
          </p:nvSpPr>
          <p:spPr bwMode="auto">
            <a:xfrm>
              <a:off x="1119188" y="133718"/>
              <a:ext cx="7917308" cy="607656"/>
            </a:xfrm>
            <a:prstGeom prst="rect">
              <a:avLst/>
            </a:prstGeom>
            <a:noFill/>
            <a:ln w="6350">
              <a:noFill/>
              <a:miter lim="800000"/>
              <a:headEnd/>
              <a:tailEnd/>
            </a:ln>
          </p:spPr>
          <p:txBody>
            <a:bodyPr/>
            <a:lstStyle/>
            <a:p>
              <a:pPr>
                <a:lnSpc>
                  <a:spcPct val="100000"/>
                </a:lnSpc>
                <a:spcBef>
                  <a:spcPct val="0"/>
                </a:spcBef>
                <a:buFont typeface="Wingdings" pitchFamily="2" charset="2"/>
                <a:buNone/>
              </a:pPr>
              <a:r>
                <a:rPr lang="en-US" sz="1300" b="0" i="0" dirty="0" smtClean="0">
                  <a:solidFill>
                    <a:srgbClr val="FFFFFF"/>
                  </a:solidFill>
                  <a:latin typeface="Cambria" pitchFamily="18" charset="0"/>
                  <a:ea typeface="Verdana" pitchFamily="34" charset="0"/>
                  <a:cs typeface="Verdana" pitchFamily="34" charset="0"/>
                </a:rPr>
                <a:t>The Institute of Economics </a:t>
              </a:r>
              <a:br>
                <a:rPr lang="en-US" sz="1300" b="0" i="0" dirty="0" smtClean="0">
                  <a:solidFill>
                    <a:srgbClr val="FFFFFF"/>
                  </a:solidFill>
                  <a:latin typeface="Cambria" pitchFamily="18" charset="0"/>
                  <a:ea typeface="Verdana" pitchFamily="34" charset="0"/>
                  <a:cs typeface="Verdana" pitchFamily="34" charset="0"/>
                </a:rPr>
              </a:br>
              <a:r>
                <a:rPr lang="en-US" sz="1300" b="0" i="0" dirty="0" smtClean="0">
                  <a:solidFill>
                    <a:srgbClr val="FFFFFF"/>
                  </a:solidFill>
                  <a:latin typeface="Cambria" pitchFamily="18" charset="0"/>
                  <a:ea typeface="Verdana" pitchFamily="34" charset="0"/>
                  <a:cs typeface="Verdana" pitchFamily="34" charset="0"/>
                </a:rPr>
                <a:t>Azerbaijan National Academy of Sciences</a:t>
              </a:r>
              <a:endParaRPr lang="ru-RU" sz="1300" b="0" i="0" dirty="0">
                <a:solidFill>
                  <a:srgbClr val="FFFFFF"/>
                </a:solidFill>
                <a:latin typeface="Cambria" pitchFamily="18" charset="0"/>
                <a:ea typeface="Verdana" pitchFamily="34" charset="0"/>
                <a:cs typeface="Verdana" pitchFamily="34" charset="0"/>
              </a:endParaRPr>
            </a:p>
            <a:p>
              <a:pPr>
                <a:lnSpc>
                  <a:spcPct val="100000"/>
                </a:lnSpc>
                <a:spcBef>
                  <a:spcPct val="0"/>
                </a:spcBef>
                <a:buFont typeface="Wingdings" pitchFamily="2" charset="2"/>
                <a:buNone/>
              </a:pPr>
              <a:endParaRPr lang="ru-RU" sz="3600" b="0" i="0" dirty="0">
                <a:latin typeface="Cambria" pitchFamily="18" charset="0"/>
                <a:ea typeface="Verdana" pitchFamily="34" charset="0"/>
                <a:cs typeface="Verdana" pitchFamily="34" charset="0"/>
              </a:endParaRPr>
            </a:p>
          </p:txBody>
        </p:sp>
        <p:sp>
          <p:nvSpPr>
            <p:cNvPr id="8" name="Line 6"/>
            <p:cNvSpPr>
              <a:spLocks noChangeShapeType="1"/>
            </p:cNvSpPr>
            <p:nvPr/>
          </p:nvSpPr>
          <p:spPr bwMode="auto">
            <a:xfrm>
              <a:off x="0" y="757239"/>
              <a:ext cx="9144000" cy="0"/>
            </a:xfrm>
            <a:prstGeom prst="line">
              <a:avLst/>
            </a:prstGeom>
            <a:noFill/>
            <a:ln w="38100">
              <a:solidFill>
                <a:srgbClr val="000066"/>
              </a:solidFill>
              <a:round/>
              <a:headEnd/>
              <a:tailEnd/>
            </a:ln>
            <a:effectLst>
              <a:outerShdw dist="38100" dir="2400000" algn="ctr" rotWithShape="0">
                <a:schemeClr val="tx1">
                  <a:lumMod val="50000"/>
                  <a:alpha val="35000"/>
                </a:schemeClr>
              </a:outerShdw>
            </a:effectLst>
          </p:spPr>
          <p:txBody>
            <a:bodyPr/>
            <a:lstStyle/>
            <a:p>
              <a:pPr>
                <a:defRPr/>
              </a:pPr>
              <a:endParaRPr lang="ru-RU" dirty="0"/>
            </a:p>
          </p:txBody>
        </p:sp>
      </p:grpSp>
      <p:sp>
        <p:nvSpPr>
          <p:cNvPr id="9" name="Line 6"/>
          <p:cNvSpPr>
            <a:spLocks noChangeShapeType="1"/>
          </p:cNvSpPr>
          <p:nvPr/>
        </p:nvSpPr>
        <p:spPr bwMode="auto">
          <a:xfrm>
            <a:off x="0" y="6357938"/>
            <a:ext cx="9144000" cy="0"/>
          </a:xfrm>
          <a:prstGeom prst="line">
            <a:avLst/>
          </a:prstGeom>
          <a:noFill/>
          <a:ln w="38100">
            <a:solidFill>
              <a:srgbClr val="000066"/>
            </a:solidFill>
            <a:round/>
            <a:headEnd/>
            <a:tailEnd/>
          </a:ln>
          <a:effectLst>
            <a:outerShdw dist="38100" dir="2400000" algn="ctr" rotWithShape="0">
              <a:schemeClr val="tx1">
                <a:lumMod val="50000"/>
                <a:alpha val="35000"/>
              </a:schemeClr>
            </a:outerShdw>
          </a:effectLst>
        </p:spPr>
        <p:txBody>
          <a:bodyPr/>
          <a:lstStyle/>
          <a:p>
            <a:pPr eaLnBrk="1" hangingPunct="1">
              <a:lnSpc>
                <a:spcPct val="75000"/>
              </a:lnSpc>
              <a:spcBef>
                <a:spcPct val="50000"/>
              </a:spcBef>
              <a:buClr>
                <a:srgbClr val="CC0000"/>
              </a:buClr>
              <a:buFont typeface="Wingdings" panose="05000000000000000000" pitchFamily="2" charset="2"/>
              <a:buChar char="ü"/>
              <a:defRPr/>
            </a:pPr>
            <a:endParaRPr lang="ru-RU" dirty="0"/>
          </a:p>
        </p:txBody>
      </p:sp>
      <p:sp>
        <p:nvSpPr>
          <p:cNvPr id="10" name="Text Box 7"/>
          <p:cNvSpPr txBox="1">
            <a:spLocks noChangeArrowheads="1"/>
          </p:cNvSpPr>
          <p:nvPr/>
        </p:nvSpPr>
        <p:spPr bwMode="auto">
          <a:xfrm>
            <a:off x="342900" y="6489700"/>
            <a:ext cx="2573338" cy="263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a:spAutoFit/>
          </a:bodyPr>
          <a:lstStyle>
            <a:lvl1pPr>
              <a:defRPr sz="2400" b="1" i="1">
                <a:solidFill>
                  <a:srgbClr val="FFFF99"/>
                </a:solidFill>
                <a:latin typeface="Times New Roman" pitchFamily="18" charset="0"/>
              </a:defRPr>
            </a:lvl1pPr>
            <a:lvl2pPr marL="742950" indent="-285750">
              <a:defRPr sz="2400" b="1" i="1">
                <a:solidFill>
                  <a:srgbClr val="FFFF99"/>
                </a:solidFill>
                <a:latin typeface="Times New Roman" pitchFamily="18" charset="0"/>
              </a:defRPr>
            </a:lvl2pPr>
            <a:lvl3pPr marL="1143000" indent="-228600">
              <a:defRPr sz="2400" b="1" i="1">
                <a:solidFill>
                  <a:srgbClr val="FFFF99"/>
                </a:solidFill>
                <a:latin typeface="Times New Roman" pitchFamily="18" charset="0"/>
              </a:defRPr>
            </a:lvl3pPr>
            <a:lvl4pPr marL="1600200" indent="-228600">
              <a:defRPr sz="2400" b="1" i="1">
                <a:solidFill>
                  <a:srgbClr val="FFFF99"/>
                </a:solidFill>
                <a:latin typeface="Times New Roman" pitchFamily="18" charset="0"/>
              </a:defRPr>
            </a:lvl4pPr>
            <a:lvl5pPr marL="2057400" indent="-228600">
              <a:defRPr sz="2400" b="1" i="1">
                <a:solidFill>
                  <a:srgbClr val="FFFF99"/>
                </a:solidFill>
                <a:latin typeface="Times New Roman" pitchFamily="18" charset="0"/>
              </a:defRPr>
            </a:lvl5pPr>
            <a:lvl6pPr marL="2514600" indent="-228600" eaLnBrk="0" fontAlgn="base" hangingPunct="0">
              <a:spcBef>
                <a:spcPct val="0"/>
              </a:spcBef>
              <a:spcAft>
                <a:spcPct val="0"/>
              </a:spcAft>
              <a:defRPr sz="2400" b="1" i="1">
                <a:solidFill>
                  <a:srgbClr val="FFFF99"/>
                </a:solidFill>
                <a:latin typeface="Times New Roman" pitchFamily="18" charset="0"/>
              </a:defRPr>
            </a:lvl6pPr>
            <a:lvl7pPr marL="2971800" indent="-228600" eaLnBrk="0" fontAlgn="base" hangingPunct="0">
              <a:spcBef>
                <a:spcPct val="0"/>
              </a:spcBef>
              <a:spcAft>
                <a:spcPct val="0"/>
              </a:spcAft>
              <a:defRPr sz="2400" b="1" i="1">
                <a:solidFill>
                  <a:srgbClr val="FFFF99"/>
                </a:solidFill>
                <a:latin typeface="Times New Roman" pitchFamily="18" charset="0"/>
              </a:defRPr>
            </a:lvl7pPr>
            <a:lvl8pPr marL="3429000" indent="-228600" eaLnBrk="0" fontAlgn="base" hangingPunct="0">
              <a:spcBef>
                <a:spcPct val="0"/>
              </a:spcBef>
              <a:spcAft>
                <a:spcPct val="0"/>
              </a:spcAft>
              <a:defRPr sz="2400" b="1" i="1">
                <a:solidFill>
                  <a:srgbClr val="FFFF99"/>
                </a:solidFill>
                <a:latin typeface="Times New Roman" pitchFamily="18" charset="0"/>
              </a:defRPr>
            </a:lvl8pPr>
            <a:lvl9pPr marL="3886200" indent="-228600" eaLnBrk="0" fontAlgn="base" hangingPunct="0">
              <a:spcBef>
                <a:spcPct val="0"/>
              </a:spcBef>
              <a:spcAft>
                <a:spcPct val="0"/>
              </a:spcAft>
              <a:defRPr sz="2400" b="1" i="1">
                <a:solidFill>
                  <a:srgbClr val="FFFF99"/>
                </a:solidFill>
                <a:latin typeface="Times New Roman" pitchFamily="18" charset="0"/>
              </a:defRPr>
            </a:lvl9pPr>
          </a:lstStyle>
          <a:p>
            <a:pPr eaLnBrk="1" hangingPunct="1">
              <a:lnSpc>
                <a:spcPct val="75000"/>
              </a:lnSpc>
              <a:spcBef>
                <a:spcPct val="50000"/>
              </a:spcBef>
              <a:buClr>
                <a:srgbClr val="CC0000"/>
              </a:buClr>
              <a:buFont typeface="Wingdings" pitchFamily="2" charset="2"/>
              <a:buNone/>
            </a:pPr>
            <a:r>
              <a:rPr lang="en-US" altLang="ru-RU" sz="1400" b="0" dirty="0">
                <a:solidFill>
                  <a:srgbClr val="969696"/>
                </a:solidFill>
                <a:latin typeface="Book Antiqua" pitchFamily="18" charset="0"/>
              </a:rPr>
              <a:t>economics.com.az</a:t>
            </a:r>
            <a:endParaRPr lang="ru-RU" altLang="ru-RU" sz="1400" b="0" dirty="0">
              <a:solidFill>
                <a:srgbClr val="969696"/>
              </a:solidFill>
              <a:latin typeface="Book Antiqua" pitchFamily="18" charset="0"/>
            </a:endParaRPr>
          </a:p>
        </p:txBody>
      </p:sp>
      <p:sp>
        <p:nvSpPr>
          <p:cNvPr id="11" name="Text Box 7"/>
          <p:cNvSpPr txBox="1">
            <a:spLocks noChangeArrowheads="1"/>
          </p:cNvSpPr>
          <p:nvPr/>
        </p:nvSpPr>
        <p:spPr bwMode="auto">
          <a:xfrm>
            <a:off x="4356100" y="6489700"/>
            <a:ext cx="4445000" cy="263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a:spAutoFit/>
          </a:bodyPr>
          <a:lstStyle>
            <a:lvl1pPr>
              <a:defRPr sz="2400" b="1" i="1">
                <a:solidFill>
                  <a:srgbClr val="FFFF99"/>
                </a:solidFill>
                <a:latin typeface="Times New Roman" pitchFamily="18" charset="0"/>
              </a:defRPr>
            </a:lvl1pPr>
            <a:lvl2pPr marL="742950" indent="-285750">
              <a:defRPr sz="2400" b="1" i="1">
                <a:solidFill>
                  <a:srgbClr val="FFFF99"/>
                </a:solidFill>
                <a:latin typeface="Times New Roman" pitchFamily="18" charset="0"/>
              </a:defRPr>
            </a:lvl2pPr>
            <a:lvl3pPr marL="1143000" indent="-228600">
              <a:defRPr sz="2400" b="1" i="1">
                <a:solidFill>
                  <a:srgbClr val="FFFF99"/>
                </a:solidFill>
                <a:latin typeface="Times New Roman" pitchFamily="18" charset="0"/>
              </a:defRPr>
            </a:lvl3pPr>
            <a:lvl4pPr marL="1600200" indent="-228600">
              <a:defRPr sz="2400" b="1" i="1">
                <a:solidFill>
                  <a:srgbClr val="FFFF99"/>
                </a:solidFill>
                <a:latin typeface="Times New Roman" pitchFamily="18" charset="0"/>
              </a:defRPr>
            </a:lvl4pPr>
            <a:lvl5pPr marL="2057400" indent="-228600">
              <a:defRPr sz="2400" b="1" i="1">
                <a:solidFill>
                  <a:srgbClr val="FFFF99"/>
                </a:solidFill>
                <a:latin typeface="Times New Roman" pitchFamily="18" charset="0"/>
              </a:defRPr>
            </a:lvl5pPr>
            <a:lvl6pPr marL="2514600" indent="-228600" eaLnBrk="0" fontAlgn="base" hangingPunct="0">
              <a:spcBef>
                <a:spcPct val="0"/>
              </a:spcBef>
              <a:spcAft>
                <a:spcPct val="0"/>
              </a:spcAft>
              <a:defRPr sz="2400" b="1" i="1">
                <a:solidFill>
                  <a:srgbClr val="FFFF99"/>
                </a:solidFill>
                <a:latin typeface="Times New Roman" pitchFamily="18" charset="0"/>
              </a:defRPr>
            </a:lvl6pPr>
            <a:lvl7pPr marL="2971800" indent="-228600" eaLnBrk="0" fontAlgn="base" hangingPunct="0">
              <a:spcBef>
                <a:spcPct val="0"/>
              </a:spcBef>
              <a:spcAft>
                <a:spcPct val="0"/>
              </a:spcAft>
              <a:defRPr sz="2400" b="1" i="1">
                <a:solidFill>
                  <a:srgbClr val="FFFF99"/>
                </a:solidFill>
                <a:latin typeface="Times New Roman" pitchFamily="18" charset="0"/>
              </a:defRPr>
            </a:lvl7pPr>
            <a:lvl8pPr marL="3429000" indent="-228600" eaLnBrk="0" fontAlgn="base" hangingPunct="0">
              <a:spcBef>
                <a:spcPct val="0"/>
              </a:spcBef>
              <a:spcAft>
                <a:spcPct val="0"/>
              </a:spcAft>
              <a:defRPr sz="2400" b="1" i="1">
                <a:solidFill>
                  <a:srgbClr val="FFFF99"/>
                </a:solidFill>
                <a:latin typeface="Times New Roman" pitchFamily="18" charset="0"/>
              </a:defRPr>
            </a:lvl8pPr>
            <a:lvl9pPr marL="3886200" indent="-228600" eaLnBrk="0" fontAlgn="base" hangingPunct="0">
              <a:spcBef>
                <a:spcPct val="0"/>
              </a:spcBef>
              <a:spcAft>
                <a:spcPct val="0"/>
              </a:spcAft>
              <a:defRPr sz="2400" b="1" i="1">
                <a:solidFill>
                  <a:srgbClr val="FFFF99"/>
                </a:solidFill>
                <a:latin typeface="Times New Roman" pitchFamily="18" charset="0"/>
              </a:defRPr>
            </a:lvl9pPr>
          </a:lstStyle>
          <a:p>
            <a:pPr algn="r" eaLnBrk="1" hangingPunct="1">
              <a:lnSpc>
                <a:spcPct val="75000"/>
              </a:lnSpc>
              <a:spcBef>
                <a:spcPct val="50000"/>
              </a:spcBef>
              <a:buClr>
                <a:srgbClr val="CC0000"/>
              </a:buClr>
              <a:buFont typeface="Wingdings" pitchFamily="2" charset="2"/>
              <a:buNone/>
            </a:pPr>
            <a:r>
              <a:rPr lang="en-US" altLang="ru-RU" sz="1400" b="0" dirty="0" smtClean="0">
                <a:solidFill>
                  <a:srgbClr val="969696"/>
                </a:solidFill>
                <a:latin typeface="Book Antiqua" pitchFamily="18" charset="0"/>
              </a:rPr>
              <a:t>Chinese Academy of Social Sciences</a:t>
            </a:r>
            <a:r>
              <a:rPr lang="az-Latn-AZ" altLang="ru-RU" sz="1400" b="0" dirty="0" smtClean="0">
                <a:solidFill>
                  <a:srgbClr val="969696"/>
                </a:solidFill>
                <a:latin typeface="Book Antiqua" pitchFamily="18" charset="0"/>
              </a:rPr>
              <a:t>, </a:t>
            </a:r>
            <a:r>
              <a:rPr lang="en-US" altLang="ru-RU" sz="1400" b="0" dirty="0" smtClean="0">
                <a:solidFill>
                  <a:srgbClr val="969696"/>
                </a:solidFill>
                <a:latin typeface="Book Antiqua" pitchFamily="18" charset="0"/>
              </a:rPr>
              <a:t>Beijing</a:t>
            </a:r>
            <a:r>
              <a:rPr lang="az-Latn-AZ" altLang="ru-RU" sz="1400" b="0" dirty="0" smtClean="0">
                <a:solidFill>
                  <a:srgbClr val="969696"/>
                </a:solidFill>
                <a:latin typeface="Book Antiqua" pitchFamily="18" charset="0"/>
              </a:rPr>
              <a:t> </a:t>
            </a:r>
            <a:r>
              <a:rPr lang="az-Latn-AZ" altLang="ru-RU" sz="1400" b="0" dirty="0">
                <a:solidFill>
                  <a:srgbClr val="969696"/>
                </a:solidFill>
                <a:latin typeface="Book Antiqua" pitchFamily="18" charset="0"/>
              </a:rPr>
              <a:t>- 2019</a:t>
            </a:r>
            <a:endParaRPr lang="ru-RU" altLang="ru-RU" sz="1400" b="0" dirty="0">
              <a:solidFill>
                <a:srgbClr val="969696"/>
              </a:solidFill>
              <a:latin typeface="Book Antiqua" pitchFamily="18" charset="0"/>
            </a:endParaRPr>
          </a:p>
        </p:txBody>
      </p:sp>
      <p:sp>
        <p:nvSpPr>
          <p:cNvPr id="12" name="Rectangle 11"/>
          <p:cNvSpPr/>
          <p:nvPr/>
        </p:nvSpPr>
        <p:spPr>
          <a:xfrm>
            <a:off x="439972" y="1556792"/>
            <a:ext cx="8352000" cy="1323439"/>
          </a:xfrm>
          <a:prstGeom prst="rect">
            <a:avLst/>
          </a:prstGeom>
        </p:spPr>
        <p:txBody>
          <a:bodyPr wrap="square">
            <a:spAutoFit/>
          </a:bodyPr>
          <a:lstStyle/>
          <a:p>
            <a:pPr lvl="0">
              <a:spcBef>
                <a:spcPts val="1200"/>
              </a:spcBef>
            </a:pPr>
            <a:r>
              <a:rPr lang="en-US" sz="2000" dirty="0">
                <a:solidFill>
                  <a:srgbClr val="002060"/>
                </a:solidFill>
                <a:latin typeface="Book Antiqua" pitchFamily="18" charset="0"/>
              </a:rPr>
              <a:t>The leftness and rightness are features of real economies too – not only of ideolo­gies. In any </a:t>
            </a:r>
            <a:r>
              <a:rPr lang="en-US" sz="2000" dirty="0" smtClean="0">
                <a:solidFill>
                  <a:srgbClr val="002060"/>
                </a:solidFill>
                <a:latin typeface="Book Antiqua" pitchFamily="18" charset="0"/>
              </a:rPr>
              <a:t>country </a:t>
            </a:r>
            <a:r>
              <a:rPr lang="en-US" sz="2000" dirty="0">
                <a:solidFill>
                  <a:srgbClr val="002060"/>
                </a:solidFill>
                <a:latin typeface="Book Antiqua" pitchFamily="18" charset="0"/>
              </a:rPr>
              <a:t>and at any given time, the economy acquires certain degree of leftness (rightness) depending on the extent of model-shaping forms of the government intervention in </a:t>
            </a:r>
            <a:r>
              <a:rPr lang="en-US" sz="2000" dirty="0" smtClean="0">
                <a:solidFill>
                  <a:srgbClr val="002060"/>
                </a:solidFill>
                <a:latin typeface="Book Antiqua" pitchFamily="18" charset="0"/>
              </a:rPr>
              <a:t>economy.</a:t>
            </a:r>
            <a:endParaRPr lang="ru-RU" sz="2000" dirty="0">
              <a:solidFill>
                <a:srgbClr val="002060"/>
              </a:solidFill>
              <a:latin typeface="Book Antiqua" pitchFamily="18" charset="0"/>
            </a:endParaRPr>
          </a:p>
        </p:txBody>
      </p:sp>
      <p:sp>
        <p:nvSpPr>
          <p:cNvPr id="13" name="Rectangle 8"/>
          <p:cNvSpPr>
            <a:spLocks noChangeArrowheads="1"/>
          </p:cNvSpPr>
          <p:nvPr/>
        </p:nvSpPr>
        <p:spPr bwMode="auto">
          <a:xfrm>
            <a:off x="1119188" y="1095127"/>
            <a:ext cx="7537450" cy="461665"/>
          </a:xfrm>
          <a:prstGeom prst="rect">
            <a:avLst/>
          </a:prstGeom>
          <a:noFill/>
          <a:ln>
            <a:noFill/>
          </a:ln>
          <a:effectLst>
            <a:outerShdw dist="35921" dir="2700000" algn="ctr" rotWithShape="0">
              <a:srgbClr val="DDDDDD"/>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square">
            <a:spAutoFit/>
          </a:bodyPr>
          <a:lstStyle/>
          <a:p>
            <a:pPr algn="r" eaLnBrk="1" hangingPunct="1"/>
            <a:r>
              <a:rPr lang="en-US" altLang="ru-RU" sz="2400" b="1" dirty="0" smtClean="0">
                <a:solidFill>
                  <a:srgbClr val="002060"/>
                </a:solidFill>
                <a:latin typeface="Book Antiqua" pitchFamily="18" charset="0"/>
              </a:rPr>
              <a:t>LEFTNESS-RIGHTNESS OF THE ECONOMY</a:t>
            </a:r>
            <a:endParaRPr lang="ru-RU" altLang="ru-RU" sz="2400" b="1" dirty="0">
              <a:solidFill>
                <a:srgbClr val="002060"/>
              </a:solidFill>
              <a:latin typeface="Book Antiqua" pitchFamily="18" charset="0"/>
            </a:endParaRPr>
          </a:p>
        </p:txBody>
      </p:sp>
      <p:sp>
        <p:nvSpPr>
          <p:cNvPr id="14" name="Rectangle 13"/>
          <p:cNvSpPr/>
          <p:nvPr/>
        </p:nvSpPr>
        <p:spPr>
          <a:xfrm>
            <a:off x="439972" y="3933056"/>
            <a:ext cx="8352000" cy="1015663"/>
          </a:xfrm>
          <a:prstGeom prst="rect">
            <a:avLst/>
          </a:prstGeom>
        </p:spPr>
        <p:txBody>
          <a:bodyPr wrap="square">
            <a:spAutoFit/>
          </a:bodyPr>
          <a:lstStyle/>
          <a:p>
            <a:pPr lvl="0">
              <a:spcBef>
                <a:spcPts val="1200"/>
              </a:spcBef>
            </a:pPr>
            <a:r>
              <a:rPr lang="en-US" sz="2000" b="1" dirty="0">
                <a:solidFill>
                  <a:srgbClr val="002060"/>
                </a:solidFill>
                <a:latin typeface="Book Antiqua" pitchFamily="18" charset="0"/>
              </a:rPr>
              <a:t>The leftness-rightness of economy is measurable and can be assessed by the </a:t>
            </a:r>
            <a:r>
              <a:rPr lang="en-US" sz="2000" b="1" dirty="0">
                <a:solidFill>
                  <a:srgbClr val="C00000"/>
                </a:solidFill>
                <a:latin typeface="Book Antiqua" pitchFamily="18" charset="0"/>
              </a:rPr>
              <a:t>Index </a:t>
            </a:r>
            <a:r>
              <a:rPr lang="en-US" sz="2000" b="1" dirty="0" smtClean="0">
                <a:solidFill>
                  <a:srgbClr val="C00000"/>
                </a:solidFill>
                <a:latin typeface="Book Antiqua" pitchFamily="18" charset="0"/>
              </a:rPr>
              <a:t>of Leftness (Rightness) of Economy </a:t>
            </a:r>
            <a:r>
              <a:rPr lang="en-US" sz="2000" b="1" dirty="0" smtClean="0">
                <a:solidFill>
                  <a:srgbClr val="002060"/>
                </a:solidFill>
                <a:latin typeface="Book Antiqua" pitchFamily="18" charset="0"/>
              </a:rPr>
              <a:t>proposed by the ANAS Institute of Economics.</a:t>
            </a:r>
            <a:endParaRPr lang="ru-RU" sz="2000" b="1" dirty="0" smtClean="0">
              <a:solidFill>
                <a:srgbClr val="002060"/>
              </a:solidFill>
              <a:latin typeface="Book Antiqua" pitchFamily="18" charset="0"/>
            </a:endParaRPr>
          </a:p>
        </p:txBody>
      </p:sp>
      <p:sp>
        <p:nvSpPr>
          <p:cNvPr id="15" name="Rectangle 14"/>
          <p:cNvSpPr/>
          <p:nvPr/>
        </p:nvSpPr>
        <p:spPr>
          <a:xfrm>
            <a:off x="439972" y="5280889"/>
            <a:ext cx="8352000" cy="646331"/>
          </a:xfrm>
          <a:prstGeom prst="rect">
            <a:avLst/>
          </a:prstGeom>
        </p:spPr>
        <p:txBody>
          <a:bodyPr wrap="square">
            <a:spAutoFit/>
          </a:bodyPr>
          <a:lstStyle/>
          <a:p>
            <a:pPr lvl="0" algn="ctr">
              <a:spcBef>
                <a:spcPts val="1200"/>
              </a:spcBef>
            </a:pPr>
            <a:r>
              <a:rPr lang="en-US" i="1" dirty="0" smtClean="0">
                <a:solidFill>
                  <a:srgbClr val="002060"/>
                </a:solidFill>
                <a:latin typeface="Book Antiqua" pitchFamily="18" charset="0"/>
              </a:rPr>
              <a:t>If to </a:t>
            </a:r>
            <a:r>
              <a:rPr lang="en-US" i="1" dirty="0">
                <a:solidFill>
                  <a:srgbClr val="002060"/>
                </a:solidFill>
                <a:latin typeface="Book Antiqua" pitchFamily="18" charset="0"/>
              </a:rPr>
              <a:t>be </a:t>
            </a:r>
            <a:r>
              <a:rPr lang="en-US" i="1" dirty="0" smtClean="0">
                <a:solidFill>
                  <a:srgbClr val="002060"/>
                </a:solidFill>
                <a:latin typeface="Book Antiqua" pitchFamily="18" charset="0"/>
              </a:rPr>
              <a:t>accurate</a:t>
            </a:r>
            <a:r>
              <a:rPr lang="en-US" i="1" dirty="0">
                <a:solidFill>
                  <a:srgbClr val="002060"/>
                </a:solidFill>
                <a:latin typeface="Book Antiqua" pitchFamily="18" charset="0"/>
              </a:rPr>
              <a:t>, the leftness-rightness of the economy is not identical with its liberalism-dirigisme, </a:t>
            </a:r>
            <a:r>
              <a:rPr lang="en-US" i="1" dirty="0" smtClean="0">
                <a:solidFill>
                  <a:srgbClr val="002060"/>
                </a:solidFill>
                <a:latin typeface="Book Antiqua" pitchFamily="18" charset="0"/>
              </a:rPr>
              <a:t>but </a:t>
            </a:r>
            <a:r>
              <a:rPr lang="en-US" i="1" dirty="0">
                <a:solidFill>
                  <a:srgbClr val="002060"/>
                </a:solidFill>
                <a:latin typeface="Book Antiqua" pitchFamily="18" charset="0"/>
              </a:rPr>
              <a:t>in this presentation I use </a:t>
            </a:r>
            <a:r>
              <a:rPr lang="en-US" i="1" dirty="0" smtClean="0">
                <a:solidFill>
                  <a:srgbClr val="002060"/>
                </a:solidFill>
                <a:latin typeface="Book Antiqua" pitchFamily="18" charset="0"/>
              </a:rPr>
              <a:t>them </a:t>
            </a:r>
            <a:r>
              <a:rPr lang="en-US" i="1" dirty="0">
                <a:solidFill>
                  <a:srgbClr val="002060"/>
                </a:solidFill>
                <a:latin typeface="Book Antiqua" pitchFamily="18" charset="0"/>
              </a:rPr>
              <a:t>as synonyms </a:t>
            </a:r>
            <a:r>
              <a:rPr lang="en-US" i="1" dirty="0" smtClean="0">
                <a:solidFill>
                  <a:srgbClr val="002060"/>
                </a:solidFill>
                <a:latin typeface="Book Antiqua" pitchFamily="18" charset="0"/>
              </a:rPr>
              <a:t>to </a:t>
            </a:r>
            <a:r>
              <a:rPr lang="en-US" i="1" dirty="0">
                <a:solidFill>
                  <a:srgbClr val="002060"/>
                </a:solidFill>
                <a:latin typeface="Book Antiqua" pitchFamily="18" charset="0"/>
              </a:rPr>
              <a:t>simplify the perception</a:t>
            </a:r>
            <a:endParaRPr lang="ru-RU" i="1" dirty="0">
              <a:solidFill>
                <a:srgbClr val="002060"/>
              </a:solidFill>
              <a:latin typeface="Book Antiqua" pitchFamily="18" charset="0"/>
            </a:endParaRPr>
          </a:p>
        </p:txBody>
      </p:sp>
      <p:sp>
        <p:nvSpPr>
          <p:cNvPr id="17" name="Rectangle 16"/>
          <p:cNvSpPr/>
          <p:nvPr/>
        </p:nvSpPr>
        <p:spPr>
          <a:xfrm>
            <a:off x="439972" y="2898812"/>
            <a:ext cx="8352000" cy="1015663"/>
          </a:xfrm>
          <a:prstGeom prst="rect">
            <a:avLst/>
          </a:prstGeom>
        </p:spPr>
        <p:txBody>
          <a:bodyPr wrap="square">
            <a:spAutoFit/>
          </a:bodyPr>
          <a:lstStyle/>
          <a:p>
            <a:pPr lvl="0">
              <a:spcBef>
                <a:spcPts val="1200"/>
              </a:spcBef>
            </a:pPr>
            <a:r>
              <a:rPr lang="en-US" sz="2000" dirty="0">
                <a:solidFill>
                  <a:srgbClr val="002060"/>
                </a:solidFill>
                <a:latin typeface="Book Antiqua" pitchFamily="18" charset="0"/>
              </a:rPr>
              <a:t>The higher the level of these forms of government intervention, the lefter the economy, and vice versa, relative rightness of the economy indicates lower </a:t>
            </a:r>
            <a:r>
              <a:rPr lang="en-US" sz="2000" dirty="0" smtClean="0">
                <a:solidFill>
                  <a:srgbClr val="002060"/>
                </a:solidFill>
                <a:latin typeface="Book Antiqua" pitchFamily="18" charset="0"/>
              </a:rPr>
              <a:t>intervention.</a:t>
            </a:r>
          </a:p>
        </p:txBody>
      </p:sp>
    </p:spTree>
    <p:extLst>
      <p:ext uri="{BB962C8B-B14F-4D97-AF65-F5344CB8AC3E}">
        <p14:creationId xmlns:p14="http://schemas.microsoft.com/office/powerpoint/2010/main" val="29592364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500"/>
                                        <p:tgtEl>
                                          <p:spTgt spid="13"/>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2"/>
                                        </p:tgtEl>
                                        <p:attrNameLst>
                                          <p:attrName>style.visibility</p:attrName>
                                        </p:attrNameLst>
                                      </p:cBhvr>
                                      <p:to>
                                        <p:strVal val="visible"/>
                                      </p:to>
                                    </p:set>
                                    <p:animEffect transition="in" filter="fade">
                                      <p:cBhvr>
                                        <p:cTn id="11" dur="500"/>
                                        <p:tgtEl>
                                          <p:spTgt spid="12"/>
                                        </p:tgtEl>
                                      </p:cBhvr>
                                    </p:animEffect>
                                  </p:childTnLst>
                                </p:cTn>
                              </p:par>
                              <p:par>
                                <p:cTn id="12" presetID="10" presetClass="entr" presetSubtype="0" fill="hold" grpId="0" nodeType="withEffect">
                                  <p:stCondLst>
                                    <p:cond delay="0"/>
                                  </p:stCondLst>
                                  <p:childTnLst>
                                    <p:set>
                                      <p:cBhvr>
                                        <p:cTn id="13" dur="1" fill="hold">
                                          <p:stCondLst>
                                            <p:cond delay="0"/>
                                          </p:stCondLst>
                                        </p:cTn>
                                        <p:tgtEl>
                                          <p:spTgt spid="17"/>
                                        </p:tgtEl>
                                        <p:attrNameLst>
                                          <p:attrName>style.visibility</p:attrName>
                                        </p:attrNameLst>
                                      </p:cBhvr>
                                      <p:to>
                                        <p:strVal val="visible"/>
                                      </p:to>
                                    </p:set>
                                    <p:animEffect transition="in" filter="fade">
                                      <p:cBhvr>
                                        <p:cTn id="14" dur="500"/>
                                        <p:tgtEl>
                                          <p:spTgt spid="17"/>
                                        </p:tgtEl>
                                      </p:cBhvr>
                                    </p:animEffect>
                                  </p:childTnLst>
                                </p:cTn>
                              </p:par>
                              <p:par>
                                <p:cTn id="15" presetID="10" presetClass="entr" presetSubtype="0" fill="hold" grpId="0" nodeType="with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fade">
                                      <p:cBhvr>
                                        <p:cTn id="17" dur="500"/>
                                        <p:tgtEl>
                                          <p:spTgt spid="14"/>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5"/>
                                        </p:tgtEl>
                                        <p:attrNameLst>
                                          <p:attrName>style.visibility</p:attrName>
                                        </p:attrNameLst>
                                      </p:cBhvr>
                                      <p:to>
                                        <p:strVal val="visible"/>
                                      </p:to>
                                    </p:set>
                                    <p:animEffect transition="in" filter="fade">
                                      <p:cBhvr>
                                        <p:cTn id="22"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3" grpId="0"/>
      <p:bldP spid="14" grpId="0"/>
      <p:bldP spid="15" grpId="0"/>
      <p:bldP spid="17"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Группа 5"/>
          <p:cNvGrpSpPr>
            <a:grpSpLocks/>
          </p:cNvGrpSpPr>
          <p:nvPr/>
        </p:nvGrpSpPr>
        <p:grpSpPr bwMode="auto">
          <a:xfrm>
            <a:off x="0" y="0"/>
            <a:ext cx="9144000" cy="908720"/>
            <a:chOff x="0" y="446"/>
            <a:chExt cx="9144000" cy="756793"/>
          </a:xfrm>
        </p:grpSpPr>
        <p:pic>
          <p:nvPicPr>
            <p:cNvPr id="5" name="Рисунок 1"/>
            <p:cNvPicPr>
              <a:picLocks noChangeAspect="1"/>
            </p:cNvPicPr>
            <p:nvPr/>
          </p:nvPicPr>
          <p:blipFill>
            <a:blip r:embed="rId2" cstate="print"/>
            <a:srcRect l="58456" t="15993" r="20644" b="63036"/>
            <a:stretch>
              <a:fillRect/>
            </a:stretch>
          </p:blipFill>
          <p:spPr bwMode="auto">
            <a:xfrm>
              <a:off x="0" y="446"/>
              <a:ext cx="9144000" cy="754733"/>
            </a:xfrm>
            <a:prstGeom prst="rect">
              <a:avLst/>
            </a:prstGeom>
            <a:noFill/>
            <a:ln w="9525">
              <a:noFill/>
              <a:miter lim="800000"/>
              <a:headEnd/>
              <a:tailEnd/>
            </a:ln>
          </p:spPr>
        </p:pic>
        <p:pic>
          <p:nvPicPr>
            <p:cNvPr id="6" name="Рисунок 11"/>
            <p:cNvPicPr>
              <a:picLocks noChangeAspect="1"/>
            </p:cNvPicPr>
            <p:nvPr/>
          </p:nvPicPr>
          <p:blipFill>
            <a:blip r:embed="rId3" cstate="print"/>
            <a:srcRect b="34521"/>
            <a:stretch>
              <a:fillRect/>
            </a:stretch>
          </p:blipFill>
          <p:spPr bwMode="auto">
            <a:xfrm>
              <a:off x="467544" y="136323"/>
              <a:ext cx="587859" cy="452265"/>
            </a:xfrm>
            <a:prstGeom prst="rect">
              <a:avLst/>
            </a:prstGeom>
            <a:noFill/>
            <a:ln w="9525">
              <a:noFill/>
              <a:miter lim="800000"/>
              <a:headEnd/>
              <a:tailEnd/>
            </a:ln>
          </p:spPr>
        </p:pic>
        <p:sp>
          <p:nvSpPr>
            <p:cNvPr id="7" name="Поле 2"/>
            <p:cNvSpPr txBox="1">
              <a:spLocks noChangeArrowheads="1"/>
            </p:cNvSpPr>
            <p:nvPr/>
          </p:nvSpPr>
          <p:spPr bwMode="auto">
            <a:xfrm>
              <a:off x="1119188" y="133718"/>
              <a:ext cx="7917308" cy="607656"/>
            </a:xfrm>
            <a:prstGeom prst="rect">
              <a:avLst/>
            </a:prstGeom>
            <a:noFill/>
            <a:ln w="6350">
              <a:noFill/>
              <a:miter lim="800000"/>
              <a:headEnd/>
              <a:tailEnd/>
            </a:ln>
          </p:spPr>
          <p:txBody>
            <a:bodyPr/>
            <a:lstStyle/>
            <a:p>
              <a:pPr>
                <a:lnSpc>
                  <a:spcPct val="100000"/>
                </a:lnSpc>
                <a:spcBef>
                  <a:spcPct val="0"/>
                </a:spcBef>
                <a:buFont typeface="Wingdings" pitchFamily="2" charset="2"/>
                <a:buNone/>
              </a:pPr>
              <a:r>
                <a:rPr lang="en-US" sz="1300" b="0" i="0" dirty="0" smtClean="0">
                  <a:solidFill>
                    <a:srgbClr val="FFFFFF"/>
                  </a:solidFill>
                  <a:latin typeface="Cambria" pitchFamily="18" charset="0"/>
                  <a:ea typeface="Verdana" pitchFamily="34" charset="0"/>
                  <a:cs typeface="Verdana" pitchFamily="34" charset="0"/>
                </a:rPr>
                <a:t>The Institute of Economics </a:t>
              </a:r>
              <a:br>
                <a:rPr lang="en-US" sz="1300" b="0" i="0" dirty="0" smtClean="0">
                  <a:solidFill>
                    <a:srgbClr val="FFFFFF"/>
                  </a:solidFill>
                  <a:latin typeface="Cambria" pitchFamily="18" charset="0"/>
                  <a:ea typeface="Verdana" pitchFamily="34" charset="0"/>
                  <a:cs typeface="Verdana" pitchFamily="34" charset="0"/>
                </a:rPr>
              </a:br>
              <a:r>
                <a:rPr lang="en-US" sz="1300" b="0" i="0" dirty="0" smtClean="0">
                  <a:solidFill>
                    <a:srgbClr val="FFFFFF"/>
                  </a:solidFill>
                  <a:latin typeface="Cambria" pitchFamily="18" charset="0"/>
                  <a:ea typeface="Verdana" pitchFamily="34" charset="0"/>
                  <a:cs typeface="Verdana" pitchFamily="34" charset="0"/>
                </a:rPr>
                <a:t>Azerbaijan National Academy of Sciences</a:t>
              </a:r>
              <a:endParaRPr lang="ru-RU" sz="1300" b="0" i="0" dirty="0">
                <a:solidFill>
                  <a:srgbClr val="FFFFFF"/>
                </a:solidFill>
                <a:latin typeface="Cambria" pitchFamily="18" charset="0"/>
                <a:ea typeface="Verdana" pitchFamily="34" charset="0"/>
                <a:cs typeface="Verdana" pitchFamily="34" charset="0"/>
              </a:endParaRPr>
            </a:p>
            <a:p>
              <a:pPr>
                <a:lnSpc>
                  <a:spcPct val="100000"/>
                </a:lnSpc>
                <a:spcBef>
                  <a:spcPct val="0"/>
                </a:spcBef>
                <a:buFont typeface="Wingdings" pitchFamily="2" charset="2"/>
                <a:buNone/>
              </a:pPr>
              <a:endParaRPr lang="ru-RU" sz="3600" b="0" i="0" dirty="0">
                <a:latin typeface="Cambria" pitchFamily="18" charset="0"/>
                <a:ea typeface="Verdana" pitchFamily="34" charset="0"/>
                <a:cs typeface="Verdana" pitchFamily="34" charset="0"/>
              </a:endParaRPr>
            </a:p>
          </p:txBody>
        </p:sp>
        <p:sp>
          <p:nvSpPr>
            <p:cNvPr id="8" name="Line 6"/>
            <p:cNvSpPr>
              <a:spLocks noChangeShapeType="1"/>
            </p:cNvSpPr>
            <p:nvPr/>
          </p:nvSpPr>
          <p:spPr bwMode="auto">
            <a:xfrm>
              <a:off x="0" y="757239"/>
              <a:ext cx="9144000" cy="0"/>
            </a:xfrm>
            <a:prstGeom prst="line">
              <a:avLst/>
            </a:prstGeom>
            <a:noFill/>
            <a:ln w="38100">
              <a:solidFill>
                <a:srgbClr val="000066"/>
              </a:solidFill>
              <a:round/>
              <a:headEnd/>
              <a:tailEnd/>
            </a:ln>
            <a:effectLst>
              <a:outerShdw dist="38100" dir="2400000" algn="ctr" rotWithShape="0">
                <a:schemeClr val="tx1">
                  <a:lumMod val="50000"/>
                  <a:alpha val="35000"/>
                </a:schemeClr>
              </a:outerShdw>
            </a:effectLst>
          </p:spPr>
          <p:txBody>
            <a:bodyPr/>
            <a:lstStyle/>
            <a:p>
              <a:pPr>
                <a:defRPr/>
              </a:pPr>
              <a:endParaRPr lang="ru-RU" dirty="0"/>
            </a:p>
          </p:txBody>
        </p:sp>
      </p:grpSp>
      <p:sp>
        <p:nvSpPr>
          <p:cNvPr id="9" name="Line 6"/>
          <p:cNvSpPr>
            <a:spLocks noChangeShapeType="1"/>
          </p:cNvSpPr>
          <p:nvPr/>
        </p:nvSpPr>
        <p:spPr bwMode="auto">
          <a:xfrm>
            <a:off x="0" y="6357938"/>
            <a:ext cx="9144000" cy="0"/>
          </a:xfrm>
          <a:prstGeom prst="line">
            <a:avLst/>
          </a:prstGeom>
          <a:noFill/>
          <a:ln w="38100">
            <a:solidFill>
              <a:srgbClr val="000066"/>
            </a:solidFill>
            <a:round/>
            <a:headEnd/>
            <a:tailEnd/>
          </a:ln>
          <a:effectLst>
            <a:outerShdw dist="38100" dir="2400000" algn="ctr" rotWithShape="0">
              <a:schemeClr val="tx1">
                <a:lumMod val="50000"/>
                <a:alpha val="35000"/>
              </a:schemeClr>
            </a:outerShdw>
          </a:effectLst>
        </p:spPr>
        <p:txBody>
          <a:bodyPr/>
          <a:lstStyle/>
          <a:p>
            <a:pPr eaLnBrk="1" hangingPunct="1">
              <a:lnSpc>
                <a:spcPct val="75000"/>
              </a:lnSpc>
              <a:spcBef>
                <a:spcPct val="50000"/>
              </a:spcBef>
              <a:buClr>
                <a:srgbClr val="CC0000"/>
              </a:buClr>
              <a:buFont typeface="Wingdings" panose="05000000000000000000" pitchFamily="2" charset="2"/>
              <a:buChar char="ü"/>
              <a:defRPr/>
            </a:pPr>
            <a:endParaRPr lang="ru-RU" dirty="0"/>
          </a:p>
        </p:txBody>
      </p:sp>
      <p:sp>
        <p:nvSpPr>
          <p:cNvPr id="10" name="Text Box 7"/>
          <p:cNvSpPr txBox="1">
            <a:spLocks noChangeArrowheads="1"/>
          </p:cNvSpPr>
          <p:nvPr/>
        </p:nvSpPr>
        <p:spPr bwMode="auto">
          <a:xfrm>
            <a:off x="342900" y="6489700"/>
            <a:ext cx="2573338" cy="263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a:spAutoFit/>
          </a:bodyPr>
          <a:lstStyle>
            <a:lvl1pPr>
              <a:defRPr sz="2400" b="1" i="1">
                <a:solidFill>
                  <a:srgbClr val="FFFF99"/>
                </a:solidFill>
                <a:latin typeface="Times New Roman" pitchFamily="18" charset="0"/>
              </a:defRPr>
            </a:lvl1pPr>
            <a:lvl2pPr marL="742950" indent="-285750">
              <a:defRPr sz="2400" b="1" i="1">
                <a:solidFill>
                  <a:srgbClr val="FFFF99"/>
                </a:solidFill>
                <a:latin typeface="Times New Roman" pitchFamily="18" charset="0"/>
              </a:defRPr>
            </a:lvl2pPr>
            <a:lvl3pPr marL="1143000" indent="-228600">
              <a:defRPr sz="2400" b="1" i="1">
                <a:solidFill>
                  <a:srgbClr val="FFFF99"/>
                </a:solidFill>
                <a:latin typeface="Times New Roman" pitchFamily="18" charset="0"/>
              </a:defRPr>
            </a:lvl3pPr>
            <a:lvl4pPr marL="1600200" indent="-228600">
              <a:defRPr sz="2400" b="1" i="1">
                <a:solidFill>
                  <a:srgbClr val="FFFF99"/>
                </a:solidFill>
                <a:latin typeface="Times New Roman" pitchFamily="18" charset="0"/>
              </a:defRPr>
            </a:lvl4pPr>
            <a:lvl5pPr marL="2057400" indent="-228600">
              <a:defRPr sz="2400" b="1" i="1">
                <a:solidFill>
                  <a:srgbClr val="FFFF99"/>
                </a:solidFill>
                <a:latin typeface="Times New Roman" pitchFamily="18" charset="0"/>
              </a:defRPr>
            </a:lvl5pPr>
            <a:lvl6pPr marL="2514600" indent="-228600" eaLnBrk="0" fontAlgn="base" hangingPunct="0">
              <a:spcBef>
                <a:spcPct val="0"/>
              </a:spcBef>
              <a:spcAft>
                <a:spcPct val="0"/>
              </a:spcAft>
              <a:defRPr sz="2400" b="1" i="1">
                <a:solidFill>
                  <a:srgbClr val="FFFF99"/>
                </a:solidFill>
                <a:latin typeface="Times New Roman" pitchFamily="18" charset="0"/>
              </a:defRPr>
            </a:lvl6pPr>
            <a:lvl7pPr marL="2971800" indent="-228600" eaLnBrk="0" fontAlgn="base" hangingPunct="0">
              <a:spcBef>
                <a:spcPct val="0"/>
              </a:spcBef>
              <a:spcAft>
                <a:spcPct val="0"/>
              </a:spcAft>
              <a:defRPr sz="2400" b="1" i="1">
                <a:solidFill>
                  <a:srgbClr val="FFFF99"/>
                </a:solidFill>
                <a:latin typeface="Times New Roman" pitchFamily="18" charset="0"/>
              </a:defRPr>
            </a:lvl7pPr>
            <a:lvl8pPr marL="3429000" indent="-228600" eaLnBrk="0" fontAlgn="base" hangingPunct="0">
              <a:spcBef>
                <a:spcPct val="0"/>
              </a:spcBef>
              <a:spcAft>
                <a:spcPct val="0"/>
              </a:spcAft>
              <a:defRPr sz="2400" b="1" i="1">
                <a:solidFill>
                  <a:srgbClr val="FFFF99"/>
                </a:solidFill>
                <a:latin typeface="Times New Roman" pitchFamily="18" charset="0"/>
              </a:defRPr>
            </a:lvl8pPr>
            <a:lvl9pPr marL="3886200" indent="-228600" eaLnBrk="0" fontAlgn="base" hangingPunct="0">
              <a:spcBef>
                <a:spcPct val="0"/>
              </a:spcBef>
              <a:spcAft>
                <a:spcPct val="0"/>
              </a:spcAft>
              <a:defRPr sz="2400" b="1" i="1">
                <a:solidFill>
                  <a:srgbClr val="FFFF99"/>
                </a:solidFill>
                <a:latin typeface="Times New Roman" pitchFamily="18" charset="0"/>
              </a:defRPr>
            </a:lvl9pPr>
          </a:lstStyle>
          <a:p>
            <a:pPr eaLnBrk="1" hangingPunct="1">
              <a:lnSpc>
                <a:spcPct val="75000"/>
              </a:lnSpc>
              <a:spcBef>
                <a:spcPct val="50000"/>
              </a:spcBef>
              <a:buClr>
                <a:srgbClr val="CC0000"/>
              </a:buClr>
              <a:buFont typeface="Wingdings" pitchFamily="2" charset="2"/>
              <a:buNone/>
            </a:pPr>
            <a:r>
              <a:rPr lang="en-US" altLang="ru-RU" sz="1400" b="0" dirty="0">
                <a:solidFill>
                  <a:srgbClr val="969696"/>
                </a:solidFill>
                <a:latin typeface="Book Antiqua" pitchFamily="18" charset="0"/>
              </a:rPr>
              <a:t>economics.com.az</a:t>
            </a:r>
            <a:endParaRPr lang="ru-RU" altLang="ru-RU" sz="1400" b="0" dirty="0">
              <a:solidFill>
                <a:srgbClr val="969696"/>
              </a:solidFill>
              <a:latin typeface="Book Antiqua" pitchFamily="18" charset="0"/>
            </a:endParaRPr>
          </a:p>
        </p:txBody>
      </p:sp>
      <p:sp>
        <p:nvSpPr>
          <p:cNvPr id="11" name="Text Box 7"/>
          <p:cNvSpPr txBox="1">
            <a:spLocks noChangeArrowheads="1"/>
          </p:cNvSpPr>
          <p:nvPr/>
        </p:nvSpPr>
        <p:spPr bwMode="auto">
          <a:xfrm>
            <a:off x="4356100" y="6489700"/>
            <a:ext cx="4445000" cy="263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a:spAutoFit/>
          </a:bodyPr>
          <a:lstStyle>
            <a:lvl1pPr>
              <a:defRPr sz="2400" b="1" i="1">
                <a:solidFill>
                  <a:srgbClr val="FFFF99"/>
                </a:solidFill>
                <a:latin typeface="Times New Roman" pitchFamily="18" charset="0"/>
              </a:defRPr>
            </a:lvl1pPr>
            <a:lvl2pPr marL="742950" indent="-285750">
              <a:defRPr sz="2400" b="1" i="1">
                <a:solidFill>
                  <a:srgbClr val="FFFF99"/>
                </a:solidFill>
                <a:latin typeface="Times New Roman" pitchFamily="18" charset="0"/>
              </a:defRPr>
            </a:lvl2pPr>
            <a:lvl3pPr marL="1143000" indent="-228600">
              <a:defRPr sz="2400" b="1" i="1">
                <a:solidFill>
                  <a:srgbClr val="FFFF99"/>
                </a:solidFill>
                <a:latin typeface="Times New Roman" pitchFamily="18" charset="0"/>
              </a:defRPr>
            </a:lvl3pPr>
            <a:lvl4pPr marL="1600200" indent="-228600">
              <a:defRPr sz="2400" b="1" i="1">
                <a:solidFill>
                  <a:srgbClr val="FFFF99"/>
                </a:solidFill>
                <a:latin typeface="Times New Roman" pitchFamily="18" charset="0"/>
              </a:defRPr>
            </a:lvl4pPr>
            <a:lvl5pPr marL="2057400" indent="-228600">
              <a:defRPr sz="2400" b="1" i="1">
                <a:solidFill>
                  <a:srgbClr val="FFFF99"/>
                </a:solidFill>
                <a:latin typeface="Times New Roman" pitchFamily="18" charset="0"/>
              </a:defRPr>
            </a:lvl5pPr>
            <a:lvl6pPr marL="2514600" indent="-228600" eaLnBrk="0" fontAlgn="base" hangingPunct="0">
              <a:spcBef>
                <a:spcPct val="0"/>
              </a:spcBef>
              <a:spcAft>
                <a:spcPct val="0"/>
              </a:spcAft>
              <a:defRPr sz="2400" b="1" i="1">
                <a:solidFill>
                  <a:srgbClr val="FFFF99"/>
                </a:solidFill>
                <a:latin typeface="Times New Roman" pitchFamily="18" charset="0"/>
              </a:defRPr>
            </a:lvl6pPr>
            <a:lvl7pPr marL="2971800" indent="-228600" eaLnBrk="0" fontAlgn="base" hangingPunct="0">
              <a:spcBef>
                <a:spcPct val="0"/>
              </a:spcBef>
              <a:spcAft>
                <a:spcPct val="0"/>
              </a:spcAft>
              <a:defRPr sz="2400" b="1" i="1">
                <a:solidFill>
                  <a:srgbClr val="FFFF99"/>
                </a:solidFill>
                <a:latin typeface="Times New Roman" pitchFamily="18" charset="0"/>
              </a:defRPr>
            </a:lvl7pPr>
            <a:lvl8pPr marL="3429000" indent="-228600" eaLnBrk="0" fontAlgn="base" hangingPunct="0">
              <a:spcBef>
                <a:spcPct val="0"/>
              </a:spcBef>
              <a:spcAft>
                <a:spcPct val="0"/>
              </a:spcAft>
              <a:defRPr sz="2400" b="1" i="1">
                <a:solidFill>
                  <a:srgbClr val="FFFF99"/>
                </a:solidFill>
                <a:latin typeface="Times New Roman" pitchFamily="18" charset="0"/>
              </a:defRPr>
            </a:lvl8pPr>
            <a:lvl9pPr marL="3886200" indent="-228600" eaLnBrk="0" fontAlgn="base" hangingPunct="0">
              <a:spcBef>
                <a:spcPct val="0"/>
              </a:spcBef>
              <a:spcAft>
                <a:spcPct val="0"/>
              </a:spcAft>
              <a:defRPr sz="2400" b="1" i="1">
                <a:solidFill>
                  <a:srgbClr val="FFFF99"/>
                </a:solidFill>
                <a:latin typeface="Times New Roman" pitchFamily="18" charset="0"/>
              </a:defRPr>
            </a:lvl9pPr>
          </a:lstStyle>
          <a:p>
            <a:pPr algn="r" eaLnBrk="1" hangingPunct="1">
              <a:lnSpc>
                <a:spcPct val="75000"/>
              </a:lnSpc>
              <a:spcBef>
                <a:spcPct val="50000"/>
              </a:spcBef>
              <a:buClr>
                <a:srgbClr val="CC0000"/>
              </a:buClr>
              <a:buFont typeface="Wingdings" pitchFamily="2" charset="2"/>
              <a:buNone/>
            </a:pPr>
            <a:r>
              <a:rPr lang="en-US" altLang="ru-RU" sz="1400" b="0" dirty="0" smtClean="0">
                <a:solidFill>
                  <a:srgbClr val="969696"/>
                </a:solidFill>
                <a:latin typeface="Book Antiqua" pitchFamily="18" charset="0"/>
              </a:rPr>
              <a:t>Chinese Academy of Social Sciences</a:t>
            </a:r>
            <a:r>
              <a:rPr lang="az-Latn-AZ" altLang="ru-RU" sz="1400" b="0" dirty="0" smtClean="0">
                <a:solidFill>
                  <a:srgbClr val="969696"/>
                </a:solidFill>
                <a:latin typeface="Book Antiqua" pitchFamily="18" charset="0"/>
              </a:rPr>
              <a:t>, </a:t>
            </a:r>
            <a:r>
              <a:rPr lang="en-US" altLang="ru-RU" sz="1400" b="0" dirty="0" smtClean="0">
                <a:solidFill>
                  <a:srgbClr val="969696"/>
                </a:solidFill>
                <a:latin typeface="Book Antiqua" pitchFamily="18" charset="0"/>
              </a:rPr>
              <a:t>Beijing</a:t>
            </a:r>
            <a:r>
              <a:rPr lang="az-Latn-AZ" altLang="ru-RU" sz="1400" b="0" dirty="0" smtClean="0">
                <a:solidFill>
                  <a:srgbClr val="969696"/>
                </a:solidFill>
                <a:latin typeface="Book Antiqua" pitchFamily="18" charset="0"/>
              </a:rPr>
              <a:t> </a:t>
            </a:r>
            <a:r>
              <a:rPr lang="az-Latn-AZ" altLang="ru-RU" sz="1400" b="0" dirty="0">
                <a:solidFill>
                  <a:srgbClr val="969696"/>
                </a:solidFill>
                <a:latin typeface="Book Antiqua" pitchFamily="18" charset="0"/>
              </a:rPr>
              <a:t>- 2019</a:t>
            </a:r>
            <a:endParaRPr lang="ru-RU" altLang="ru-RU" sz="1400" b="0" dirty="0">
              <a:solidFill>
                <a:srgbClr val="969696"/>
              </a:solidFill>
              <a:latin typeface="Book Antiqua" pitchFamily="18" charset="0"/>
            </a:endParaRPr>
          </a:p>
        </p:txBody>
      </p:sp>
      <p:sp>
        <p:nvSpPr>
          <p:cNvPr id="12" name="Rectangle 11"/>
          <p:cNvSpPr/>
          <p:nvPr/>
        </p:nvSpPr>
        <p:spPr>
          <a:xfrm>
            <a:off x="107504" y="1556792"/>
            <a:ext cx="8856984" cy="4016484"/>
          </a:xfrm>
          <a:prstGeom prst="rect">
            <a:avLst/>
          </a:prstGeom>
        </p:spPr>
        <p:txBody>
          <a:bodyPr wrap="square">
            <a:spAutoFit/>
          </a:bodyPr>
          <a:lstStyle/>
          <a:p>
            <a:pPr indent="1079500">
              <a:spcBef>
                <a:spcPts val="300"/>
              </a:spcBef>
            </a:pPr>
            <a:r>
              <a:rPr lang="en-US" sz="2000" dirty="0" smtClean="0">
                <a:solidFill>
                  <a:srgbClr val="002060"/>
                </a:solidFill>
                <a:latin typeface="Book Antiqua" pitchFamily="18" charset="0"/>
              </a:rPr>
              <a:t>… is measured as weighted average of 6 Sub-indices</a:t>
            </a:r>
            <a:r>
              <a:rPr lang="ru-RU" sz="2000" dirty="0" smtClean="0">
                <a:solidFill>
                  <a:srgbClr val="002060"/>
                </a:solidFill>
                <a:latin typeface="Book Antiqua" pitchFamily="18" charset="0"/>
              </a:rPr>
              <a:t>:</a:t>
            </a:r>
            <a:endParaRPr lang="en-US" sz="2000" dirty="0" smtClean="0">
              <a:solidFill>
                <a:srgbClr val="002060"/>
              </a:solidFill>
              <a:latin typeface="Book Antiqua" pitchFamily="18" charset="0"/>
            </a:endParaRPr>
          </a:p>
          <a:p>
            <a:pPr marL="88900">
              <a:spcBef>
                <a:spcPts val="300"/>
              </a:spcBef>
            </a:pPr>
            <a:r>
              <a:rPr lang="en-US" sz="2000" b="1" dirty="0" smtClean="0">
                <a:solidFill>
                  <a:srgbClr val="002060"/>
                </a:solidFill>
                <a:latin typeface="Book Antiqua" pitchFamily="18" charset="0"/>
              </a:rPr>
              <a:t>• </a:t>
            </a:r>
            <a:r>
              <a:rPr lang="en-US" sz="2000" b="1" dirty="0">
                <a:solidFill>
                  <a:srgbClr val="002060"/>
                </a:solidFill>
                <a:latin typeface="Book Antiqua" pitchFamily="18" charset="0"/>
              </a:rPr>
              <a:t>Public Finance Sub-Index (PF</a:t>
            </a:r>
            <a:r>
              <a:rPr lang="en-US" sz="2000" b="1" dirty="0" smtClean="0">
                <a:solidFill>
                  <a:srgbClr val="002060"/>
                </a:solidFill>
                <a:latin typeface="Book Antiqua" pitchFamily="18" charset="0"/>
              </a:rPr>
              <a:t>)</a:t>
            </a:r>
            <a:r>
              <a:rPr lang="en-US" sz="2000" dirty="0">
                <a:solidFill>
                  <a:srgbClr val="002060"/>
                </a:solidFill>
                <a:latin typeface="Book Antiqua" pitchFamily="18" charset="0"/>
              </a:rPr>
              <a:t> </a:t>
            </a:r>
            <a:r>
              <a:rPr lang="en-US" sz="2000" dirty="0" smtClean="0">
                <a:solidFill>
                  <a:srgbClr val="002060"/>
                </a:solidFill>
                <a:latin typeface="Book Antiqua" pitchFamily="18" charset="0"/>
              </a:rPr>
              <a:t>– indexed </a:t>
            </a:r>
            <a:r>
              <a:rPr lang="en-US" sz="2000" dirty="0">
                <a:solidFill>
                  <a:srgbClr val="002060"/>
                </a:solidFill>
                <a:latin typeface="Book Antiqua" pitchFamily="18" charset="0"/>
              </a:rPr>
              <a:t>share of budget expenditures in GDP</a:t>
            </a:r>
            <a:r>
              <a:rPr lang="en-US" sz="2000" dirty="0" smtClean="0">
                <a:solidFill>
                  <a:srgbClr val="002060"/>
                </a:solidFill>
                <a:latin typeface="Book Antiqua" pitchFamily="18" charset="0"/>
              </a:rPr>
              <a:t> + </a:t>
            </a:r>
            <a:r>
              <a:rPr lang="en-US" sz="2000" dirty="0">
                <a:solidFill>
                  <a:srgbClr val="002060"/>
                </a:solidFill>
                <a:latin typeface="Book Antiqua" pitchFamily="18" charset="0"/>
              </a:rPr>
              <a:t>Business Tax Burden </a:t>
            </a:r>
            <a:r>
              <a:rPr lang="en-US" sz="2000" dirty="0" smtClean="0">
                <a:solidFill>
                  <a:srgbClr val="002060"/>
                </a:solidFill>
                <a:latin typeface="Book Antiqua" pitchFamily="18" charset="0"/>
              </a:rPr>
              <a:t>Index</a:t>
            </a:r>
          </a:p>
          <a:p>
            <a:pPr marL="88900">
              <a:spcBef>
                <a:spcPts val="300"/>
              </a:spcBef>
            </a:pPr>
            <a:r>
              <a:rPr lang="en-US" sz="2000" b="1" dirty="0" smtClean="0">
                <a:solidFill>
                  <a:srgbClr val="002060"/>
                </a:solidFill>
                <a:latin typeface="Book Antiqua" pitchFamily="18" charset="0"/>
              </a:rPr>
              <a:t>• </a:t>
            </a:r>
            <a:r>
              <a:rPr lang="en-US" sz="2000" b="1" dirty="0">
                <a:solidFill>
                  <a:srgbClr val="002060"/>
                </a:solidFill>
                <a:latin typeface="Book Antiqua" pitchFamily="18" charset="0"/>
              </a:rPr>
              <a:t>Price Regulation Sub-Index (PR</a:t>
            </a:r>
            <a:r>
              <a:rPr lang="en-US" sz="2000" b="1" dirty="0" smtClean="0">
                <a:solidFill>
                  <a:srgbClr val="002060"/>
                </a:solidFill>
                <a:latin typeface="Book Antiqua" pitchFamily="18" charset="0"/>
              </a:rPr>
              <a:t>) </a:t>
            </a:r>
            <a:r>
              <a:rPr lang="en-US" sz="2000" dirty="0" smtClean="0">
                <a:solidFill>
                  <a:srgbClr val="002060"/>
                </a:solidFill>
                <a:latin typeface="Book Antiqua" pitchFamily="18" charset="0"/>
              </a:rPr>
              <a:t>–</a:t>
            </a:r>
            <a:r>
              <a:rPr lang="en-US" sz="2000" b="1" dirty="0" smtClean="0">
                <a:solidFill>
                  <a:srgbClr val="002060"/>
                </a:solidFill>
                <a:latin typeface="Book Antiqua" pitchFamily="18" charset="0"/>
              </a:rPr>
              <a:t> </a:t>
            </a:r>
            <a:r>
              <a:rPr lang="en-US" sz="2000" dirty="0" smtClean="0">
                <a:solidFill>
                  <a:srgbClr val="002060"/>
                </a:solidFill>
                <a:latin typeface="Book Antiqua" pitchFamily="18" charset="0"/>
              </a:rPr>
              <a:t>indexed</a:t>
            </a:r>
            <a:r>
              <a:rPr lang="en-US" sz="2000" b="1" dirty="0" smtClean="0">
                <a:solidFill>
                  <a:srgbClr val="002060"/>
                </a:solidFill>
                <a:latin typeface="Book Antiqua" pitchFamily="18" charset="0"/>
              </a:rPr>
              <a:t> </a:t>
            </a:r>
            <a:r>
              <a:rPr lang="en-US" sz="2000" dirty="0">
                <a:solidFill>
                  <a:srgbClr val="002060"/>
                </a:solidFill>
                <a:latin typeface="Book Antiqua" pitchFamily="18" charset="0"/>
              </a:rPr>
              <a:t>ratio of </a:t>
            </a:r>
            <a:r>
              <a:rPr lang="en-US" sz="2000" dirty="0" smtClean="0">
                <a:solidFill>
                  <a:srgbClr val="002060"/>
                </a:solidFill>
                <a:latin typeface="Book Antiqua" pitchFamily="18" charset="0"/>
              </a:rPr>
              <a:t>country’s GDP </a:t>
            </a:r>
            <a:r>
              <a:rPr lang="en-US" sz="2000" dirty="0">
                <a:solidFill>
                  <a:srgbClr val="002060"/>
                </a:solidFill>
                <a:latin typeface="Book Antiqua" pitchFamily="18" charset="0"/>
              </a:rPr>
              <a:t>with PPP </a:t>
            </a:r>
            <a:r>
              <a:rPr lang="en-US" sz="2000" dirty="0" smtClean="0">
                <a:solidFill>
                  <a:srgbClr val="002060"/>
                </a:solidFill>
                <a:latin typeface="Book Antiqua" pitchFamily="18" charset="0"/>
              </a:rPr>
              <a:t>to </a:t>
            </a:r>
            <a:r>
              <a:rPr lang="en-US" sz="2000" dirty="0">
                <a:solidFill>
                  <a:srgbClr val="002060"/>
                </a:solidFill>
                <a:latin typeface="Book Antiqua" pitchFamily="18" charset="0"/>
              </a:rPr>
              <a:t>GDP in current US </a:t>
            </a:r>
            <a:r>
              <a:rPr lang="en-US" sz="2000" dirty="0" smtClean="0">
                <a:solidFill>
                  <a:srgbClr val="002060"/>
                </a:solidFill>
                <a:latin typeface="Book Antiqua" pitchFamily="18" charset="0"/>
              </a:rPr>
              <a:t>dollars</a:t>
            </a:r>
          </a:p>
          <a:p>
            <a:pPr marL="88900">
              <a:spcBef>
                <a:spcPts val="300"/>
              </a:spcBef>
            </a:pPr>
            <a:r>
              <a:rPr lang="en-US" sz="2000" b="1" dirty="0" smtClean="0">
                <a:solidFill>
                  <a:srgbClr val="002060"/>
                </a:solidFill>
                <a:latin typeface="Book Antiqua" pitchFamily="18" charset="0"/>
              </a:rPr>
              <a:t>• </a:t>
            </a:r>
            <a:r>
              <a:rPr lang="en-US" sz="2000" b="1" dirty="0">
                <a:solidFill>
                  <a:srgbClr val="002060"/>
                </a:solidFill>
                <a:latin typeface="Book Antiqua" pitchFamily="18" charset="0"/>
              </a:rPr>
              <a:t>Foreign Trade Sub-Index (FT</a:t>
            </a:r>
            <a:r>
              <a:rPr lang="en-US" sz="2000" b="1" dirty="0" smtClean="0">
                <a:solidFill>
                  <a:srgbClr val="002060"/>
                </a:solidFill>
                <a:latin typeface="Book Antiqua" pitchFamily="18" charset="0"/>
              </a:rPr>
              <a:t>)</a:t>
            </a:r>
            <a:r>
              <a:rPr lang="en-US" sz="2000" dirty="0">
                <a:solidFill>
                  <a:srgbClr val="002060"/>
                </a:solidFill>
                <a:latin typeface="Book Antiqua" pitchFamily="18" charset="0"/>
              </a:rPr>
              <a:t> </a:t>
            </a:r>
            <a:r>
              <a:rPr lang="en-US" sz="2000" dirty="0" smtClean="0">
                <a:solidFill>
                  <a:srgbClr val="002060"/>
                </a:solidFill>
                <a:latin typeface="Book Antiqua" pitchFamily="18" charset="0"/>
              </a:rPr>
              <a:t>– Foreign </a:t>
            </a:r>
            <a:r>
              <a:rPr lang="en-US" sz="2000" dirty="0">
                <a:solidFill>
                  <a:srgbClr val="002060"/>
                </a:solidFill>
                <a:latin typeface="Book Antiqua" pitchFamily="18" charset="0"/>
              </a:rPr>
              <a:t>Trade Freedom Index </a:t>
            </a:r>
            <a:r>
              <a:rPr lang="en-US" sz="2000" dirty="0" smtClean="0">
                <a:solidFill>
                  <a:srgbClr val="002060"/>
                </a:solidFill>
                <a:latin typeface="Book Antiqua" pitchFamily="18" charset="0"/>
              </a:rPr>
              <a:t>+ </a:t>
            </a:r>
            <a:r>
              <a:rPr lang="en-US" sz="2000" dirty="0">
                <a:solidFill>
                  <a:srgbClr val="002060"/>
                </a:solidFill>
                <a:latin typeface="Book Antiqua" pitchFamily="18" charset="0"/>
              </a:rPr>
              <a:t>Economic Value of Imports </a:t>
            </a:r>
            <a:r>
              <a:rPr lang="en-US" sz="2000" dirty="0" smtClean="0">
                <a:solidFill>
                  <a:srgbClr val="002060"/>
                </a:solidFill>
                <a:latin typeface="Book Antiqua" pitchFamily="18" charset="0"/>
              </a:rPr>
              <a:t>Index + </a:t>
            </a:r>
            <a:r>
              <a:rPr lang="en-US" sz="2000" dirty="0">
                <a:solidFill>
                  <a:srgbClr val="002060"/>
                </a:solidFill>
                <a:latin typeface="Book Antiqua" pitchFamily="18" charset="0"/>
              </a:rPr>
              <a:t>Trade Freedom </a:t>
            </a:r>
            <a:r>
              <a:rPr lang="en-US" sz="2000" dirty="0" smtClean="0">
                <a:solidFill>
                  <a:srgbClr val="002060"/>
                </a:solidFill>
                <a:latin typeface="Book Antiqua" pitchFamily="18" charset="0"/>
              </a:rPr>
              <a:t>Index</a:t>
            </a:r>
          </a:p>
          <a:p>
            <a:pPr marL="88900">
              <a:spcBef>
                <a:spcPts val="300"/>
              </a:spcBef>
            </a:pPr>
            <a:r>
              <a:rPr lang="en-US" sz="2000" b="1" dirty="0" smtClean="0">
                <a:solidFill>
                  <a:srgbClr val="002060"/>
                </a:solidFill>
                <a:latin typeface="Book Antiqua" pitchFamily="18" charset="0"/>
              </a:rPr>
              <a:t>• </a:t>
            </a:r>
            <a:r>
              <a:rPr lang="en-US" sz="2000" b="1" dirty="0">
                <a:solidFill>
                  <a:srgbClr val="002060"/>
                </a:solidFill>
                <a:latin typeface="Book Antiqua" pitchFamily="18" charset="0"/>
              </a:rPr>
              <a:t>Licensing Sub-Index (L</a:t>
            </a:r>
            <a:r>
              <a:rPr lang="en-US" sz="2000" b="1" dirty="0" smtClean="0">
                <a:solidFill>
                  <a:srgbClr val="002060"/>
                </a:solidFill>
                <a:latin typeface="Book Antiqua" pitchFamily="18" charset="0"/>
              </a:rPr>
              <a:t>)</a:t>
            </a:r>
            <a:r>
              <a:rPr lang="en-US" sz="2000" dirty="0">
                <a:solidFill>
                  <a:srgbClr val="002060"/>
                </a:solidFill>
                <a:latin typeface="Book Antiqua" pitchFamily="18" charset="0"/>
              </a:rPr>
              <a:t> </a:t>
            </a:r>
            <a:r>
              <a:rPr lang="en-US" sz="2000" dirty="0" smtClean="0">
                <a:solidFill>
                  <a:srgbClr val="002060"/>
                </a:solidFill>
                <a:latin typeface="Book Antiqua" pitchFamily="18" charset="0"/>
              </a:rPr>
              <a:t>– Licensing </a:t>
            </a:r>
            <a:r>
              <a:rPr lang="en-US" sz="2000" dirty="0">
                <a:solidFill>
                  <a:srgbClr val="002060"/>
                </a:solidFill>
                <a:latin typeface="Book Antiqua" pitchFamily="18" charset="0"/>
              </a:rPr>
              <a:t>Time </a:t>
            </a:r>
            <a:r>
              <a:rPr lang="en-US" sz="2000" dirty="0" smtClean="0">
                <a:solidFill>
                  <a:srgbClr val="002060"/>
                </a:solidFill>
                <a:latin typeface="Book Antiqua" pitchFamily="18" charset="0"/>
              </a:rPr>
              <a:t>Index + </a:t>
            </a:r>
            <a:r>
              <a:rPr lang="en-US" sz="2000" dirty="0">
                <a:solidFill>
                  <a:srgbClr val="002060"/>
                </a:solidFill>
                <a:latin typeface="Book Antiqua" pitchFamily="18" charset="0"/>
              </a:rPr>
              <a:t>Licensing Cost </a:t>
            </a:r>
            <a:r>
              <a:rPr lang="en-US" sz="2000" dirty="0" smtClean="0">
                <a:solidFill>
                  <a:srgbClr val="002060"/>
                </a:solidFill>
                <a:latin typeface="Book Antiqua" pitchFamily="18" charset="0"/>
              </a:rPr>
              <a:t>Index</a:t>
            </a:r>
          </a:p>
          <a:p>
            <a:pPr marL="88900">
              <a:spcBef>
                <a:spcPts val="300"/>
              </a:spcBef>
            </a:pPr>
            <a:r>
              <a:rPr lang="en-US" sz="2000" b="1" dirty="0" smtClean="0">
                <a:solidFill>
                  <a:srgbClr val="002060"/>
                </a:solidFill>
                <a:latin typeface="Book Antiqua" pitchFamily="18" charset="0"/>
              </a:rPr>
              <a:t>• </a:t>
            </a:r>
            <a:r>
              <a:rPr lang="en-US" sz="2000" b="1" dirty="0">
                <a:solidFill>
                  <a:srgbClr val="002060"/>
                </a:solidFill>
                <a:latin typeface="Book Antiqua" pitchFamily="18" charset="0"/>
              </a:rPr>
              <a:t>Employment Regulation Sub-Index (ER</a:t>
            </a:r>
            <a:r>
              <a:rPr lang="en-US" sz="2000" b="1" dirty="0" smtClean="0">
                <a:solidFill>
                  <a:srgbClr val="002060"/>
                </a:solidFill>
                <a:latin typeface="Book Antiqua" pitchFamily="18" charset="0"/>
              </a:rPr>
              <a:t>)</a:t>
            </a:r>
            <a:r>
              <a:rPr lang="en-US" sz="2000" dirty="0">
                <a:solidFill>
                  <a:srgbClr val="002060"/>
                </a:solidFill>
                <a:latin typeface="Book Antiqua" pitchFamily="18" charset="0"/>
              </a:rPr>
              <a:t> </a:t>
            </a:r>
            <a:r>
              <a:rPr lang="en-US" sz="2000" dirty="0" smtClean="0">
                <a:solidFill>
                  <a:srgbClr val="002060"/>
                </a:solidFill>
                <a:latin typeface="Book Antiqua" pitchFamily="18" charset="0"/>
              </a:rPr>
              <a:t>– Rigidity </a:t>
            </a:r>
            <a:r>
              <a:rPr lang="en-US" sz="2000" dirty="0">
                <a:solidFill>
                  <a:srgbClr val="002060"/>
                </a:solidFill>
                <a:latin typeface="Book Antiqua" pitchFamily="18" charset="0"/>
              </a:rPr>
              <a:t>of Employment </a:t>
            </a:r>
            <a:r>
              <a:rPr lang="en-US" sz="2000" dirty="0" smtClean="0">
                <a:solidFill>
                  <a:srgbClr val="002060"/>
                </a:solidFill>
                <a:latin typeface="Book Antiqua" pitchFamily="18" charset="0"/>
              </a:rPr>
              <a:t>index (2/3) + </a:t>
            </a:r>
            <a:r>
              <a:rPr lang="en-US" sz="2000" dirty="0">
                <a:solidFill>
                  <a:srgbClr val="002060"/>
                </a:solidFill>
                <a:latin typeface="Book Antiqua" pitchFamily="18" charset="0"/>
              </a:rPr>
              <a:t>Redundancy </a:t>
            </a:r>
            <a:r>
              <a:rPr lang="en-US" sz="2000" dirty="0" smtClean="0">
                <a:solidFill>
                  <a:srgbClr val="002060"/>
                </a:solidFill>
                <a:latin typeface="Book Antiqua" pitchFamily="18" charset="0"/>
              </a:rPr>
              <a:t>Cost (1/3)</a:t>
            </a:r>
          </a:p>
          <a:p>
            <a:pPr marL="88900">
              <a:spcBef>
                <a:spcPts val="300"/>
              </a:spcBef>
            </a:pPr>
            <a:r>
              <a:rPr lang="en-US" sz="2000" b="1" dirty="0" smtClean="0">
                <a:solidFill>
                  <a:srgbClr val="002060"/>
                </a:solidFill>
                <a:latin typeface="Book Antiqua" pitchFamily="18" charset="0"/>
              </a:rPr>
              <a:t>• </a:t>
            </a:r>
            <a:r>
              <a:rPr lang="en-US" sz="2000" b="1" dirty="0">
                <a:solidFill>
                  <a:srgbClr val="002060"/>
                </a:solidFill>
                <a:latin typeface="Book Antiqua" pitchFamily="18" charset="0"/>
              </a:rPr>
              <a:t>Minimum Wage Sub-Index (MW</a:t>
            </a:r>
            <a:r>
              <a:rPr lang="en-US" sz="2000" b="1" dirty="0" smtClean="0">
                <a:solidFill>
                  <a:srgbClr val="002060"/>
                </a:solidFill>
                <a:latin typeface="Book Antiqua" pitchFamily="18" charset="0"/>
              </a:rPr>
              <a:t>)</a:t>
            </a:r>
            <a:r>
              <a:rPr lang="en-US" sz="2000" dirty="0">
                <a:solidFill>
                  <a:srgbClr val="002060"/>
                </a:solidFill>
                <a:latin typeface="Book Antiqua" pitchFamily="18" charset="0"/>
              </a:rPr>
              <a:t> </a:t>
            </a:r>
            <a:r>
              <a:rPr lang="en-US" sz="2000" dirty="0" smtClean="0">
                <a:solidFill>
                  <a:srgbClr val="002060"/>
                </a:solidFill>
                <a:latin typeface="Book Antiqua" pitchFamily="18" charset="0"/>
              </a:rPr>
              <a:t>– indexed share </a:t>
            </a:r>
            <a:r>
              <a:rPr lang="en-US" sz="2000" dirty="0">
                <a:solidFill>
                  <a:srgbClr val="002060"/>
                </a:solidFill>
                <a:latin typeface="Book Antiqua" pitchFamily="18" charset="0"/>
              </a:rPr>
              <a:t>of legal minimum wage in GDP per capita (both with correction for PPP)</a:t>
            </a:r>
            <a:endParaRPr lang="ru-RU" sz="2000" dirty="0">
              <a:solidFill>
                <a:srgbClr val="002060"/>
              </a:solidFill>
              <a:latin typeface="Book Antiqua" pitchFamily="18" charset="0"/>
            </a:endParaRPr>
          </a:p>
        </p:txBody>
      </p:sp>
      <p:sp>
        <p:nvSpPr>
          <p:cNvPr id="13" name="Rectangle 8"/>
          <p:cNvSpPr>
            <a:spLocks noChangeArrowheads="1"/>
          </p:cNvSpPr>
          <p:nvPr/>
        </p:nvSpPr>
        <p:spPr bwMode="auto">
          <a:xfrm>
            <a:off x="650750" y="1095127"/>
            <a:ext cx="8313738" cy="461665"/>
          </a:xfrm>
          <a:prstGeom prst="rect">
            <a:avLst/>
          </a:prstGeom>
          <a:noFill/>
          <a:ln>
            <a:noFill/>
          </a:ln>
          <a:effectLst>
            <a:outerShdw dist="35921" dir="2700000" algn="ctr" rotWithShape="0">
              <a:srgbClr val="DDDDDD"/>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square">
            <a:spAutoFit/>
          </a:bodyPr>
          <a:lstStyle/>
          <a:p>
            <a:pPr algn="r"/>
            <a:r>
              <a:rPr lang="en-US" sz="2400" b="1" dirty="0" smtClean="0">
                <a:solidFill>
                  <a:srgbClr val="002060"/>
                </a:solidFill>
                <a:latin typeface="Book Antiqua" pitchFamily="18" charset="0"/>
              </a:rPr>
              <a:t>INDEX OF LEFTNESS (RIGHTNESS) OF ECONOMY</a:t>
            </a:r>
            <a:endParaRPr lang="ru-RU" altLang="ru-RU" sz="2400" b="1" dirty="0">
              <a:solidFill>
                <a:srgbClr val="002060"/>
              </a:solidFill>
              <a:latin typeface="Book Antiqua" pitchFamily="18" charset="0"/>
            </a:endParaRPr>
          </a:p>
        </p:txBody>
      </p:sp>
      <p:sp>
        <p:nvSpPr>
          <p:cNvPr id="14" name="Объект 2"/>
          <p:cNvSpPr>
            <a:spLocks noGrp="1"/>
          </p:cNvSpPr>
          <p:nvPr>
            <p:ph idx="1"/>
          </p:nvPr>
        </p:nvSpPr>
        <p:spPr>
          <a:xfrm>
            <a:off x="192956" y="5661248"/>
            <a:ext cx="8856984" cy="504056"/>
          </a:xfrm>
        </p:spPr>
        <p:txBody>
          <a:bodyPr>
            <a:noAutofit/>
          </a:bodyPr>
          <a:lstStyle/>
          <a:p>
            <a:pPr marL="0" indent="0">
              <a:buNone/>
            </a:pPr>
            <a:r>
              <a:rPr lang="en-US" sz="2100" b="1" dirty="0" smtClean="0">
                <a:solidFill>
                  <a:srgbClr val="C00000"/>
                </a:solidFill>
                <a:latin typeface="Book Antiqua" pitchFamily="18" charset="0"/>
                <a:cs typeface="Times New Roman" pitchFamily="18" charset="0"/>
              </a:rPr>
              <a:t>IL(R)</a:t>
            </a:r>
            <a:r>
              <a:rPr lang="en-US" sz="2100" b="1" dirty="0" err="1" smtClean="0">
                <a:solidFill>
                  <a:srgbClr val="C00000"/>
                </a:solidFill>
                <a:latin typeface="Book Antiqua" pitchFamily="18" charset="0"/>
                <a:cs typeface="Times New Roman" pitchFamily="18" charset="0"/>
              </a:rPr>
              <a:t>E</a:t>
            </a:r>
            <a:r>
              <a:rPr lang="en-US" sz="2100" b="1" baseline="-25000" dirty="0" err="1" smtClean="0">
                <a:solidFill>
                  <a:srgbClr val="C00000"/>
                </a:solidFill>
                <a:latin typeface="Book Antiqua" pitchFamily="18" charset="0"/>
                <a:cs typeface="Times New Roman" pitchFamily="18" charset="0"/>
              </a:rPr>
              <a:t>i</a:t>
            </a:r>
            <a:r>
              <a:rPr lang="en-US" sz="2100" b="1" dirty="0" smtClean="0">
                <a:solidFill>
                  <a:srgbClr val="C00000"/>
                </a:solidFill>
                <a:latin typeface="Book Antiqua" pitchFamily="18" charset="0"/>
                <a:cs typeface="Times New Roman" pitchFamily="18" charset="0"/>
              </a:rPr>
              <a:t> </a:t>
            </a:r>
            <a:r>
              <a:rPr lang="en-US" sz="2100" b="1" dirty="0">
                <a:solidFill>
                  <a:srgbClr val="C00000"/>
                </a:solidFill>
                <a:latin typeface="Book Antiqua" pitchFamily="18" charset="0"/>
                <a:cs typeface="Times New Roman" pitchFamily="18" charset="0"/>
              </a:rPr>
              <a:t>= 0.30*</a:t>
            </a:r>
            <a:r>
              <a:rPr lang="en-US" sz="2100" b="1" dirty="0" err="1">
                <a:solidFill>
                  <a:srgbClr val="C00000"/>
                </a:solidFill>
                <a:latin typeface="Book Antiqua" pitchFamily="18" charset="0"/>
                <a:cs typeface="Times New Roman" pitchFamily="18" charset="0"/>
              </a:rPr>
              <a:t>PF</a:t>
            </a:r>
            <a:r>
              <a:rPr lang="en-US" sz="2100" b="1" baseline="-25000" dirty="0" err="1">
                <a:solidFill>
                  <a:srgbClr val="C00000"/>
                </a:solidFill>
                <a:latin typeface="Book Antiqua" pitchFamily="18" charset="0"/>
                <a:cs typeface="Times New Roman" pitchFamily="18" charset="0"/>
              </a:rPr>
              <a:t>i</a:t>
            </a:r>
            <a:r>
              <a:rPr lang="en-US" sz="2100" b="1" dirty="0">
                <a:solidFill>
                  <a:srgbClr val="C00000"/>
                </a:solidFill>
                <a:latin typeface="Book Antiqua" pitchFamily="18" charset="0"/>
                <a:cs typeface="Times New Roman" pitchFamily="18" charset="0"/>
              </a:rPr>
              <a:t> + 0.14*</a:t>
            </a:r>
            <a:r>
              <a:rPr lang="en-US" sz="2100" b="1" dirty="0" err="1">
                <a:solidFill>
                  <a:srgbClr val="C00000"/>
                </a:solidFill>
                <a:latin typeface="Book Antiqua" pitchFamily="18" charset="0"/>
                <a:cs typeface="Times New Roman" pitchFamily="18" charset="0"/>
              </a:rPr>
              <a:t>PR</a:t>
            </a:r>
            <a:r>
              <a:rPr lang="en-US" sz="2100" b="1" baseline="-25000" dirty="0" err="1">
                <a:solidFill>
                  <a:srgbClr val="C00000"/>
                </a:solidFill>
                <a:latin typeface="Book Antiqua" pitchFamily="18" charset="0"/>
                <a:cs typeface="Times New Roman" pitchFamily="18" charset="0"/>
              </a:rPr>
              <a:t>i</a:t>
            </a:r>
            <a:r>
              <a:rPr lang="en-US" sz="2100" b="1" dirty="0">
                <a:solidFill>
                  <a:srgbClr val="C00000"/>
                </a:solidFill>
                <a:latin typeface="Book Antiqua" pitchFamily="18" charset="0"/>
                <a:cs typeface="Times New Roman" pitchFamily="18" charset="0"/>
              </a:rPr>
              <a:t> + 0.14*</a:t>
            </a:r>
            <a:r>
              <a:rPr lang="en-US" sz="2100" b="1" dirty="0" err="1">
                <a:solidFill>
                  <a:srgbClr val="C00000"/>
                </a:solidFill>
                <a:latin typeface="Book Antiqua" pitchFamily="18" charset="0"/>
                <a:cs typeface="Times New Roman" pitchFamily="18" charset="0"/>
              </a:rPr>
              <a:t>FT</a:t>
            </a:r>
            <a:r>
              <a:rPr lang="en-US" sz="2100" b="1" baseline="-25000" dirty="0" err="1">
                <a:solidFill>
                  <a:srgbClr val="C00000"/>
                </a:solidFill>
                <a:latin typeface="Book Antiqua" pitchFamily="18" charset="0"/>
                <a:cs typeface="Times New Roman" pitchFamily="18" charset="0"/>
              </a:rPr>
              <a:t>i</a:t>
            </a:r>
            <a:r>
              <a:rPr lang="en-US" sz="2100" b="1" dirty="0">
                <a:solidFill>
                  <a:srgbClr val="C00000"/>
                </a:solidFill>
                <a:latin typeface="Book Antiqua" pitchFamily="18" charset="0"/>
                <a:cs typeface="Times New Roman" pitchFamily="18" charset="0"/>
              </a:rPr>
              <a:t> + 0.14*L</a:t>
            </a:r>
            <a:r>
              <a:rPr lang="en-US" sz="2100" b="1" baseline="-25000" dirty="0">
                <a:solidFill>
                  <a:srgbClr val="C00000"/>
                </a:solidFill>
                <a:latin typeface="Book Antiqua" pitchFamily="18" charset="0"/>
                <a:cs typeface="Times New Roman" pitchFamily="18" charset="0"/>
              </a:rPr>
              <a:t>i</a:t>
            </a:r>
            <a:r>
              <a:rPr lang="en-US" sz="2100" b="1" dirty="0">
                <a:solidFill>
                  <a:srgbClr val="C00000"/>
                </a:solidFill>
                <a:latin typeface="Book Antiqua" pitchFamily="18" charset="0"/>
                <a:cs typeface="Times New Roman" pitchFamily="18" charset="0"/>
              </a:rPr>
              <a:t> + 0.14*</a:t>
            </a:r>
            <a:r>
              <a:rPr lang="en-US" sz="2100" b="1" dirty="0" err="1">
                <a:solidFill>
                  <a:srgbClr val="C00000"/>
                </a:solidFill>
                <a:latin typeface="Book Antiqua" pitchFamily="18" charset="0"/>
                <a:cs typeface="Times New Roman" pitchFamily="18" charset="0"/>
              </a:rPr>
              <a:t>ER</a:t>
            </a:r>
            <a:r>
              <a:rPr lang="en-US" sz="2100" b="1" baseline="-25000" dirty="0" err="1">
                <a:solidFill>
                  <a:srgbClr val="C00000"/>
                </a:solidFill>
                <a:latin typeface="Book Antiqua" pitchFamily="18" charset="0"/>
                <a:cs typeface="Times New Roman" pitchFamily="18" charset="0"/>
              </a:rPr>
              <a:t>i</a:t>
            </a:r>
            <a:r>
              <a:rPr lang="en-US" sz="2100" b="1" dirty="0">
                <a:solidFill>
                  <a:srgbClr val="C00000"/>
                </a:solidFill>
                <a:latin typeface="Book Antiqua" pitchFamily="18" charset="0"/>
                <a:cs typeface="Times New Roman" pitchFamily="18" charset="0"/>
              </a:rPr>
              <a:t> + </a:t>
            </a:r>
            <a:r>
              <a:rPr lang="en-US" sz="2100" b="1" dirty="0" smtClean="0">
                <a:solidFill>
                  <a:srgbClr val="C00000"/>
                </a:solidFill>
                <a:latin typeface="Book Antiqua" pitchFamily="18" charset="0"/>
                <a:cs typeface="Times New Roman" pitchFamily="18" charset="0"/>
              </a:rPr>
              <a:t>0.14*</a:t>
            </a:r>
            <a:r>
              <a:rPr lang="en-US" sz="2100" b="1" dirty="0" err="1" smtClean="0">
                <a:solidFill>
                  <a:srgbClr val="C00000"/>
                </a:solidFill>
                <a:latin typeface="Book Antiqua" pitchFamily="18" charset="0"/>
                <a:cs typeface="Times New Roman" pitchFamily="18" charset="0"/>
              </a:rPr>
              <a:t>MW</a:t>
            </a:r>
            <a:r>
              <a:rPr lang="en-US" sz="2100" b="1" baseline="-25000" dirty="0" err="1" smtClean="0">
                <a:solidFill>
                  <a:srgbClr val="C00000"/>
                </a:solidFill>
                <a:latin typeface="Book Antiqua" pitchFamily="18" charset="0"/>
                <a:cs typeface="Times New Roman" pitchFamily="18" charset="0"/>
              </a:rPr>
              <a:t>i</a:t>
            </a:r>
            <a:endParaRPr lang="ru-RU" sz="2100" b="1" baseline="-25000" dirty="0">
              <a:solidFill>
                <a:srgbClr val="C00000"/>
              </a:solidFill>
              <a:latin typeface="Book Antiqua" pitchFamily="18" charset="0"/>
            </a:endParaRPr>
          </a:p>
        </p:txBody>
      </p:sp>
    </p:spTree>
    <p:extLst>
      <p:ext uri="{BB962C8B-B14F-4D97-AF65-F5344CB8AC3E}">
        <p14:creationId xmlns:p14="http://schemas.microsoft.com/office/powerpoint/2010/main" val="32524215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500"/>
                                        <p:tgtEl>
                                          <p:spTgt spid="13"/>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12">
                                            <p:txEl>
                                              <p:pRg st="0" end="0"/>
                                            </p:txEl>
                                          </p:spTgt>
                                        </p:tgtEl>
                                        <p:attrNameLst>
                                          <p:attrName>style.visibility</p:attrName>
                                        </p:attrNameLst>
                                      </p:cBhvr>
                                      <p:to>
                                        <p:strVal val="visible"/>
                                      </p:to>
                                    </p:set>
                                    <p:animEffect transition="in" filter="fade">
                                      <p:cBhvr>
                                        <p:cTn id="11" dur="500"/>
                                        <p:tgtEl>
                                          <p:spTgt spid="12">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nodeType="clickEffect">
                                  <p:stCondLst>
                                    <p:cond delay="0"/>
                                  </p:stCondLst>
                                  <p:childTnLst>
                                    <p:set>
                                      <p:cBhvr>
                                        <p:cTn id="15" dur="1" fill="hold">
                                          <p:stCondLst>
                                            <p:cond delay="0"/>
                                          </p:stCondLst>
                                        </p:cTn>
                                        <p:tgtEl>
                                          <p:spTgt spid="12">
                                            <p:txEl>
                                              <p:pRg st="1" end="1"/>
                                            </p:txEl>
                                          </p:spTgt>
                                        </p:tgtEl>
                                        <p:attrNameLst>
                                          <p:attrName>style.visibility</p:attrName>
                                        </p:attrNameLst>
                                      </p:cBhvr>
                                      <p:to>
                                        <p:strVal val="visible"/>
                                      </p:to>
                                    </p:set>
                                    <p:animEffect transition="in" filter="fade">
                                      <p:cBhvr>
                                        <p:cTn id="16" dur="500"/>
                                        <p:tgtEl>
                                          <p:spTgt spid="12">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12">
                                            <p:txEl>
                                              <p:pRg st="2" end="2"/>
                                            </p:txEl>
                                          </p:spTgt>
                                        </p:tgtEl>
                                        <p:attrNameLst>
                                          <p:attrName>style.visibility</p:attrName>
                                        </p:attrNameLst>
                                      </p:cBhvr>
                                      <p:to>
                                        <p:strVal val="visible"/>
                                      </p:to>
                                    </p:set>
                                    <p:animEffect transition="in" filter="fade">
                                      <p:cBhvr>
                                        <p:cTn id="21" dur="500"/>
                                        <p:tgtEl>
                                          <p:spTgt spid="12">
                                            <p:txEl>
                                              <p:pRg st="2" end="2"/>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nodeType="clickEffect">
                                  <p:stCondLst>
                                    <p:cond delay="0"/>
                                  </p:stCondLst>
                                  <p:childTnLst>
                                    <p:set>
                                      <p:cBhvr>
                                        <p:cTn id="25" dur="1" fill="hold">
                                          <p:stCondLst>
                                            <p:cond delay="0"/>
                                          </p:stCondLst>
                                        </p:cTn>
                                        <p:tgtEl>
                                          <p:spTgt spid="12">
                                            <p:txEl>
                                              <p:pRg st="3" end="3"/>
                                            </p:txEl>
                                          </p:spTgt>
                                        </p:tgtEl>
                                        <p:attrNameLst>
                                          <p:attrName>style.visibility</p:attrName>
                                        </p:attrNameLst>
                                      </p:cBhvr>
                                      <p:to>
                                        <p:strVal val="visible"/>
                                      </p:to>
                                    </p:set>
                                    <p:animEffect transition="in" filter="fade">
                                      <p:cBhvr>
                                        <p:cTn id="26" dur="500"/>
                                        <p:tgtEl>
                                          <p:spTgt spid="12">
                                            <p:txEl>
                                              <p:pRg st="3" end="3"/>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nodeType="clickEffect">
                                  <p:stCondLst>
                                    <p:cond delay="0"/>
                                  </p:stCondLst>
                                  <p:childTnLst>
                                    <p:set>
                                      <p:cBhvr>
                                        <p:cTn id="30" dur="1" fill="hold">
                                          <p:stCondLst>
                                            <p:cond delay="0"/>
                                          </p:stCondLst>
                                        </p:cTn>
                                        <p:tgtEl>
                                          <p:spTgt spid="12">
                                            <p:txEl>
                                              <p:pRg st="4" end="4"/>
                                            </p:txEl>
                                          </p:spTgt>
                                        </p:tgtEl>
                                        <p:attrNameLst>
                                          <p:attrName>style.visibility</p:attrName>
                                        </p:attrNameLst>
                                      </p:cBhvr>
                                      <p:to>
                                        <p:strVal val="visible"/>
                                      </p:to>
                                    </p:set>
                                    <p:animEffect transition="in" filter="fade">
                                      <p:cBhvr>
                                        <p:cTn id="31" dur="500"/>
                                        <p:tgtEl>
                                          <p:spTgt spid="12">
                                            <p:txEl>
                                              <p:pRg st="4" end="4"/>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nodeType="clickEffect">
                                  <p:stCondLst>
                                    <p:cond delay="0"/>
                                  </p:stCondLst>
                                  <p:childTnLst>
                                    <p:set>
                                      <p:cBhvr>
                                        <p:cTn id="35" dur="1" fill="hold">
                                          <p:stCondLst>
                                            <p:cond delay="0"/>
                                          </p:stCondLst>
                                        </p:cTn>
                                        <p:tgtEl>
                                          <p:spTgt spid="12">
                                            <p:txEl>
                                              <p:pRg st="5" end="5"/>
                                            </p:txEl>
                                          </p:spTgt>
                                        </p:tgtEl>
                                        <p:attrNameLst>
                                          <p:attrName>style.visibility</p:attrName>
                                        </p:attrNameLst>
                                      </p:cBhvr>
                                      <p:to>
                                        <p:strVal val="visible"/>
                                      </p:to>
                                    </p:set>
                                    <p:animEffect transition="in" filter="fade">
                                      <p:cBhvr>
                                        <p:cTn id="36" dur="500"/>
                                        <p:tgtEl>
                                          <p:spTgt spid="12">
                                            <p:txEl>
                                              <p:pRg st="5" end="5"/>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10" presetClass="entr" presetSubtype="0" fill="hold" nodeType="clickEffect">
                                  <p:stCondLst>
                                    <p:cond delay="0"/>
                                  </p:stCondLst>
                                  <p:childTnLst>
                                    <p:set>
                                      <p:cBhvr>
                                        <p:cTn id="40" dur="1" fill="hold">
                                          <p:stCondLst>
                                            <p:cond delay="0"/>
                                          </p:stCondLst>
                                        </p:cTn>
                                        <p:tgtEl>
                                          <p:spTgt spid="12">
                                            <p:txEl>
                                              <p:pRg st="6" end="6"/>
                                            </p:txEl>
                                          </p:spTgt>
                                        </p:tgtEl>
                                        <p:attrNameLst>
                                          <p:attrName>style.visibility</p:attrName>
                                        </p:attrNameLst>
                                      </p:cBhvr>
                                      <p:to>
                                        <p:strVal val="visible"/>
                                      </p:to>
                                    </p:set>
                                    <p:animEffect transition="in" filter="fade">
                                      <p:cBhvr>
                                        <p:cTn id="41" dur="500"/>
                                        <p:tgtEl>
                                          <p:spTgt spid="12">
                                            <p:txEl>
                                              <p:pRg st="6" end="6"/>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10" presetClass="entr" presetSubtype="0" fill="hold" grpId="0" nodeType="clickEffect">
                                  <p:stCondLst>
                                    <p:cond delay="0"/>
                                  </p:stCondLst>
                                  <p:childTnLst>
                                    <p:set>
                                      <p:cBhvr>
                                        <p:cTn id="45" dur="1" fill="hold">
                                          <p:stCondLst>
                                            <p:cond delay="0"/>
                                          </p:stCondLst>
                                        </p:cTn>
                                        <p:tgtEl>
                                          <p:spTgt spid="14">
                                            <p:txEl>
                                              <p:pRg st="0" end="0"/>
                                            </p:txEl>
                                          </p:spTgt>
                                        </p:tgtEl>
                                        <p:attrNameLst>
                                          <p:attrName>style.visibility</p:attrName>
                                        </p:attrNameLst>
                                      </p:cBhvr>
                                      <p:to>
                                        <p:strVal val="visible"/>
                                      </p:to>
                                    </p:set>
                                    <p:animEffect transition="in" filter="fade">
                                      <p:cBhvr>
                                        <p:cTn id="46" dur="500"/>
                                        <p:tgtEl>
                                          <p:spTgt spid="1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4"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Группа 5"/>
          <p:cNvGrpSpPr>
            <a:grpSpLocks/>
          </p:cNvGrpSpPr>
          <p:nvPr/>
        </p:nvGrpSpPr>
        <p:grpSpPr bwMode="auto">
          <a:xfrm>
            <a:off x="0" y="0"/>
            <a:ext cx="9144000" cy="908720"/>
            <a:chOff x="0" y="446"/>
            <a:chExt cx="9144000" cy="756793"/>
          </a:xfrm>
        </p:grpSpPr>
        <p:pic>
          <p:nvPicPr>
            <p:cNvPr id="5" name="Рисунок 1"/>
            <p:cNvPicPr>
              <a:picLocks noChangeAspect="1"/>
            </p:cNvPicPr>
            <p:nvPr/>
          </p:nvPicPr>
          <p:blipFill>
            <a:blip r:embed="rId2" cstate="print"/>
            <a:srcRect l="58456" t="15993" r="20644" b="63036"/>
            <a:stretch>
              <a:fillRect/>
            </a:stretch>
          </p:blipFill>
          <p:spPr bwMode="auto">
            <a:xfrm>
              <a:off x="0" y="446"/>
              <a:ext cx="9144000" cy="754733"/>
            </a:xfrm>
            <a:prstGeom prst="rect">
              <a:avLst/>
            </a:prstGeom>
            <a:noFill/>
            <a:ln w="9525">
              <a:noFill/>
              <a:miter lim="800000"/>
              <a:headEnd/>
              <a:tailEnd/>
            </a:ln>
          </p:spPr>
        </p:pic>
        <p:pic>
          <p:nvPicPr>
            <p:cNvPr id="6" name="Рисунок 11"/>
            <p:cNvPicPr>
              <a:picLocks noChangeAspect="1"/>
            </p:cNvPicPr>
            <p:nvPr/>
          </p:nvPicPr>
          <p:blipFill>
            <a:blip r:embed="rId3" cstate="print"/>
            <a:srcRect b="34521"/>
            <a:stretch>
              <a:fillRect/>
            </a:stretch>
          </p:blipFill>
          <p:spPr bwMode="auto">
            <a:xfrm>
              <a:off x="467544" y="136323"/>
              <a:ext cx="587859" cy="452265"/>
            </a:xfrm>
            <a:prstGeom prst="rect">
              <a:avLst/>
            </a:prstGeom>
            <a:noFill/>
            <a:ln w="9525">
              <a:noFill/>
              <a:miter lim="800000"/>
              <a:headEnd/>
              <a:tailEnd/>
            </a:ln>
          </p:spPr>
        </p:pic>
        <p:sp>
          <p:nvSpPr>
            <p:cNvPr id="7" name="Поле 2"/>
            <p:cNvSpPr txBox="1">
              <a:spLocks noChangeArrowheads="1"/>
            </p:cNvSpPr>
            <p:nvPr/>
          </p:nvSpPr>
          <p:spPr bwMode="auto">
            <a:xfrm>
              <a:off x="1119188" y="133718"/>
              <a:ext cx="7917308" cy="607656"/>
            </a:xfrm>
            <a:prstGeom prst="rect">
              <a:avLst/>
            </a:prstGeom>
            <a:noFill/>
            <a:ln w="6350">
              <a:noFill/>
              <a:miter lim="800000"/>
              <a:headEnd/>
              <a:tailEnd/>
            </a:ln>
          </p:spPr>
          <p:txBody>
            <a:bodyPr/>
            <a:lstStyle/>
            <a:p>
              <a:pPr>
                <a:lnSpc>
                  <a:spcPct val="100000"/>
                </a:lnSpc>
                <a:spcBef>
                  <a:spcPct val="0"/>
                </a:spcBef>
                <a:buFont typeface="Wingdings" pitchFamily="2" charset="2"/>
                <a:buNone/>
              </a:pPr>
              <a:r>
                <a:rPr lang="en-US" sz="1300" b="0" i="0" dirty="0" smtClean="0">
                  <a:solidFill>
                    <a:srgbClr val="FFFFFF"/>
                  </a:solidFill>
                  <a:latin typeface="Cambria" pitchFamily="18" charset="0"/>
                  <a:ea typeface="Verdana" pitchFamily="34" charset="0"/>
                  <a:cs typeface="Verdana" pitchFamily="34" charset="0"/>
                </a:rPr>
                <a:t>The Institute of Economics </a:t>
              </a:r>
              <a:br>
                <a:rPr lang="en-US" sz="1300" b="0" i="0" dirty="0" smtClean="0">
                  <a:solidFill>
                    <a:srgbClr val="FFFFFF"/>
                  </a:solidFill>
                  <a:latin typeface="Cambria" pitchFamily="18" charset="0"/>
                  <a:ea typeface="Verdana" pitchFamily="34" charset="0"/>
                  <a:cs typeface="Verdana" pitchFamily="34" charset="0"/>
                </a:rPr>
              </a:br>
              <a:r>
                <a:rPr lang="en-US" sz="1300" b="0" i="0" dirty="0" smtClean="0">
                  <a:solidFill>
                    <a:srgbClr val="FFFFFF"/>
                  </a:solidFill>
                  <a:latin typeface="Cambria" pitchFamily="18" charset="0"/>
                  <a:ea typeface="Verdana" pitchFamily="34" charset="0"/>
                  <a:cs typeface="Verdana" pitchFamily="34" charset="0"/>
                </a:rPr>
                <a:t>Azerbaijan National Academy of Sciences</a:t>
              </a:r>
              <a:endParaRPr lang="ru-RU" sz="1300" b="0" i="0" dirty="0">
                <a:solidFill>
                  <a:srgbClr val="FFFFFF"/>
                </a:solidFill>
                <a:latin typeface="Cambria" pitchFamily="18" charset="0"/>
                <a:ea typeface="Verdana" pitchFamily="34" charset="0"/>
                <a:cs typeface="Verdana" pitchFamily="34" charset="0"/>
              </a:endParaRPr>
            </a:p>
            <a:p>
              <a:pPr>
                <a:lnSpc>
                  <a:spcPct val="100000"/>
                </a:lnSpc>
                <a:spcBef>
                  <a:spcPct val="0"/>
                </a:spcBef>
                <a:buFont typeface="Wingdings" pitchFamily="2" charset="2"/>
                <a:buNone/>
              </a:pPr>
              <a:endParaRPr lang="ru-RU" sz="3600" b="0" i="0" dirty="0">
                <a:latin typeface="Cambria" pitchFamily="18" charset="0"/>
                <a:ea typeface="Verdana" pitchFamily="34" charset="0"/>
                <a:cs typeface="Verdana" pitchFamily="34" charset="0"/>
              </a:endParaRPr>
            </a:p>
          </p:txBody>
        </p:sp>
        <p:sp>
          <p:nvSpPr>
            <p:cNvPr id="8" name="Line 6"/>
            <p:cNvSpPr>
              <a:spLocks noChangeShapeType="1"/>
            </p:cNvSpPr>
            <p:nvPr/>
          </p:nvSpPr>
          <p:spPr bwMode="auto">
            <a:xfrm>
              <a:off x="0" y="757239"/>
              <a:ext cx="9144000" cy="0"/>
            </a:xfrm>
            <a:prstGeom prst="line">
              <a:avLst/>
            </a:prstGeom>
            <a:noFill/>
            <a:ln w="38100">
              <a:solidFill>
                <a:srgbClr val="000066"/>
              </a:solidFill>
              <a:round/>
              <a:headEnd/>
              <a:tailEnd/>
            </a:ln>
            <a:effectLst>
              <a:outerShdw dist="38100" dir="2400000" algn="ctr" rotWithShape="0">
                <a:schemeClr val="tx1">
                  <a:lumMod val="50000"/>
                  <a:alpha val="35000"/>
                </a:schemeClr>
              </a:outerShdw>
            </a:effectLst>
          </p:spPr>
          <p:txBody>
            <a:bodyPr/>
            <a:lstStyle/>
            <a:p>
              <a:pPr>
                <a:defRPr/>
              </a:pPr>
              <a:endParaRPr lang="ru-RU"/>
            </a:p>
          </p:txBody>
        </p:sp>
      </p:grpSp>
      <p:sp>
        <p:nvSpPr>
          <p:cNvPr id="9" name="Line 6"/>
          <p:cNvSpPr>
            <a:spLocks noChangeShapeType="1"/>
          </p:cNvSpPr>
          <p:nvPr/>
        </p:nvSpPr>
        <p:spPr bwMode="auto">
          <a:xfrm>
            <a:off x="0" y="6357938"/>
            <a:ext cx="9144000" cy="0"/>
          </a:xfrm>
          <a:prstGeom prst="line">
            <a:avLst/>
          </a:prstGeom>
          <a:noFill/>
          <a:ln w="38100">
            <a:solidFill>
              <a:srgbClr val="000066"/>
            </a:solidFill>
            <a:round/>
            <a:headEnd/>
            <a:tailEnd/>
          </a:ln>
          <a:effectLst>
            <a:outerShdw dist="38100" dir="2400000" algn="ctr" rotWithShape="0">
              <a:schemeClr val="tx1">
                <a:lumMod val="50000"/>
                <a:alpha val="35000"/>
              </a:schemeClr>
            </a:outerShdw>
          </a:effectLst>
        </p:spPr>
        <p:txBody>
          <a:bodyPr/>
          <a:lstStyle/>
          <a:p>
            <a:pPr eaLnBrk="1" hangingPunct="1">
              <a:lnSpc>
                <a:spcPct val="75000"/>
              </a:lnSpc>
              <a:spcBef>
                <a:spcPct val="50000"/>
              </a:spcBef>
              <a:buClr>
                <a:srgbClr val="CC0000"/>
              </a:buClr>
              <a:buFont typeface="Wingdings" panose="05000000000000000000" pitchFamily="2" charset="2"/>
              <a:buChar char="ü"/>
              <a:defRPr/>
            </a:pPr>
            <a:endParaRPr lang="ru-RU" dirty="0"/>
          </a:p>
        </p:txBody>
      </p:sp>
      <p:sp>
        <p:nvSpPr>
          <p:cNvPr id="10" name="Text Box 7"/>
          <p:cNvSpPr txBox="1">
            <a:spLocks noChangeArrowheads="1"/>
          </p:cNvSpPr>
          <p:nvPr/>
        </p:nvSpPr>
        <p:spPr bwMode="auto">
          <a:xfrm>
            <a:off x="342900" y="6489700"/>
            <a:ext cx="2573338" cy="263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a:spAutoFit/>
          </a:bodyPr>
          <a:lstStyle>
            <a:lvl1pPr>
              <a:defRPr sz="2400" b="1" i="1">
                <a:solidFill>
                  <a:srgbClr val="FFFF99"/>
                </a:solidFill>
                <a:latin typeface="Times New Roman" pitchFamily="18" charset="0"/>
              </a:defRPr>
            </a:lvl1pPr>
            <a:lvl2pPr marL="742950" indent="-285750">
              <a:defRPr sz="2400" b="1" i="1">
                <a:solidFill>
                  <a:srgbClr val="FFFF99"/>
                </a:solidFill>
                <a:latin typeface="Times New Roman" pitchFamily="18" charset="0"/>
              </a:defRPr>
            </a:lvl2pPr>
            <a:lvl3pPr marL="1143000" indent="-228600">
              <a:defRPr sz="2400" b="1" i="1">
                <a:solidFill>
                  <a:srgbClr val="FFFF99"/>
                </a:solidFill>
                <a:latin typeface="Times New Roman" pitchFamily="18" charset="0"/>
              </a:defRPr>
            </a:lvl3pPr>
            <a:lvl4pPr marL="1600200" indent="-228600">
              <a:defRPr sz="2400" b="1" i="1">
                <a:solidFill>
                  <a:srgbClr val="FFFF99"/>
                </a:solidFill>
                <a:latin typeface="Times New Roman" pitchFamily="18" charset="0"/>
              </a:defRPr>
            </a:lvl4pPr>
            <a:lvl5pPr marL="2057400" indent="-228600">
              <a:defRPr sz="2400" b="1" i="1">
                <a:solidFill>
                  <a:srgbClr val="FFFF99"/>
                </a:solidFill>
                <a:latin typeface="Times New Roman" pitchFamily="18" charset="0"/>
              </a:defRPr>
            </a:lvl5pPr>
            <a:lvl6pPr marL="2514600" indent="-228600" eaLnBrk="0" fontAlgn="base" hangingPunct="0">
              <a:spcBef>
                <a:spcPct val="0"/>
              </a:spcBef>
              <a:spcAft>
                <a:spcPct val="0"/>
              </a:spcAft>
              <a:defRPr sz="2400" b="1" i="1">
                <a:solidFill>
                  <a:srgbClr val="FFFF99"/>
                </a:solidFill>
                <a:latin typeface="Times New Roman" pitchFamily="18" charset="0"/>
              </a:defRPr>
            </a:lvl6pPr>
            <a:lvl7pPr marL="2971800" indent="-228600" eaLnBrk="0" fontAlgn="base" hangingPunct="0">
              <a:spcBef>
                <a:spcPct val="0"/>
              </a:spcBef>
              <a:spcAft>
                <a:spcPct val="0"/>
              </a:spcAft>
              <a:defRPr sz="2400" b="1" i="1">
                <a:solidFill>
                  <a:srgbClr val="FFFF99"/>
                </a:solidFill>
                <a:latin typeface="Times New Roman" pitchFamily="18" charset="0"/>
              </a:defRPr>
            </a:lvl7pPr>
            <a:lvl8pPr marL="3429000" indent="-228600" eaLnBrk="0" fontAlgn="base" hangingPunct="0">
              <a:spcBef>
                <a:spcPct val="0"/>
              </a:spcBef>
              <a:spcAft>
                <a:spcPct val="0"/>
              </a:spcAft>
              <a:defRPr sz="2400" b="1" i="1">
                <a:solidFill>
                  <a:srgbClr val="FFFF99"/>
                </a:solidFill>
                <a:latin typeface="Times New Roman" pitchFamily="18" charset="0"/>
              </a:defRPr>
            </a:lvl8pPr>
            <a:lvl9pPr marL="3886200" indent="-228600" eaLnBrk="0" fontAlgn="base" hangingPunct="0">
              <a:spcBef>
                <a:spcPct val="0"/>
              </a:spcBef>
              <a:spcAft>
                <a:spcPct val="0"/>
              </a:spcAft>
              <a:defRPr sz="2400" b="1" i="1">
                <a:solidFill>
                  <a:srgbClr val="FFFF99"/>
                </a:solidFill>
                <a:latin typeface="Times New Roman" pitchFamily="18" charset="0"/>
              </a:defRPr>
            </a:lvl9pPr>
          </a:lstStyle>
          <a:p>
            <a:pPr eaLnBrk="1" hangingPunct="1">
              <a:lnSpc>
                <a:spcPct val="75000"/>
              </a:lnSpc>
              <a:spcBef>
                <a:spcPct val="50000"/>
              </a:spcBef>
              <a:buClr>
                <a:srgbClr val="CC0000"/>
              </a:buClr>
              <a:buFont typeface="Wingdings" pitchFamily="2" charset="2"/>
              <a:buNone/>
            </a:pPr>
            <a:r>
              <a:rPr lang="en-US" altLang="ru-RU" sz="1400" b="0" dirty="0">
                <a:solidFill>
                  <a:srgbClr val="969696"/>
                </a:solidFill>
                <a:latin typeface="Book Antiqua" pitchFamily="18" charset="0"/>
              </a:rPr>
              <a:t>economics.com.az</a:t>
            </a:r>
            <a:endParaRPr lang="ru-RU" altLang="ru-RU" sz="1400" b="0" dirty="0">
              <a:solidFill>
                <a:srgbClr val="969696"/>
              </a:solidFill>
              <a:latin typeface="Book Antiqua" pitchFamily="18" charset="0"/>
            </a:endParaRPr>
          </a:p>
        </p:txBody>
      </p:sp>
      <p:sp>
        <p:nvSpPr>
          <p:cNvPr id="11" name="Text Box 7"/>
          <p:cNvSpPr txBox="1">
            <a:spLocks noChangeArrowheads="1"/>
          </p:cNvSpPr>
          <p:nvPr/>
        </p:nvSpPr>
        <p:spPr bwMode="auto">
          <a:xfrm>
            <a:off x="4356100" y="6489700"/>
            <a:ext cx="4445000" cy="263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a:spAutoFit/>
          </a:bodyPr>
          <a:lstStyle>
            <a:lvl1pPr>
              <a:defRPr sz="2400" b="1" i="1">
                <a:solidFill>
                  <a:srgbClr val="FFFF99"/>
                </a:solidFill>
                <a:latin typeface="Times New Roman" pitchFamily="18" charset="0"/>
              </a:defRPr>
            </a:lvl1pPr>
            <a:lvl2pPr marL="742950" indent="-285750">
              <a:defRPr sz="2400" b="1" i="1">
                <a:solidFill>
                  <a:srgbClr val="FFFF99"/>
                </a:solidFill>
                <a:latin typeface="Times New Roman" pitchFamily="18" charset="0"/>
              </a:defRPr>
            </a:lvl2pPr>
            <a:lvl3pPr marL="1143000" indent="-228600">
              <a:defRPr sz="2400" b="1" i="1">
                <a:solidFill>
                  <a:srgbClr val="FFFF99"/>
                </a:solidFill>
                <a:latin typeface="Times New Roman" pitchFamily="18" charset="0"/>
              </a:defRPr>
            </a:lvl3pPr>
            <a:lvl4pPr marL="1600200" indent="-228600">
              <a:defRPr sz="2400" b="1" i="1">
                <a:solidFill>
                  <a:srgbClr val="FFFF99"/>
                </a:solidFill>
                <a:latin typeface="Times New Roman" pitchFamily="18" charset="0"/>
              </a:defRPr>
            </a:lvl4pPr>
            <a:lvl5pPr marL="2057400" indent="-228600">
              <a:defRPr sz="2400" b="1" i="1">
                <a:solidFill>
                  <a:srgbClr val="FFFF99"/>
                </a:solidFill>
                <a:latin typeface="Times New Roman" pitchFamily="18" charset="0"/>
              </a:defRPr>
            </a:lvl5pPr>
            <a:lvl6pPr marL="2514600" indent="-228600" eaLnBrk="0" fontAlgn="base" hangingPunct="0">
              <a:spcBef>
                <a:spcPct val="0"/>
              </a:spcBef>
              <a:spcAft>
                <a:spcPct val="0"/>
              </a:spcAft>
              <a:defRPr sz="2400" b="1" i="1">
                <a:solidFill>
                  <a:srgbClr val="FFFF99"/>
                </a:solidFill>
                <a:latin typeface="Times New Roman" pitchFamily="18" charset="0"/>
              </a:defRPr>
            </a:lvl6pPr>
            <a:lvl7pPr marL="2971800" indent="-228600" eaLnBrk="0" fontAlgn="base" hangingPunct="0">
              <a:spcBef>
                <a:spcPct val="0"/>
              </a:spcBef>
              <a:spcAft>
                <a:spcPct val="0"/>
              </a:spcAft>
              <a:defRPr sz="2400" b="1" i="1">
                <a:solidFill>
                  <a:srgbClr val="FFFF99"/>
                </a:solidFill>
                <a:latin typeface="Times New Roman" pitchFamily="18" charset="0"/>
              </a:defRPr>
            </a:lvl7pPr>
            <a:lvl8pPr marL="3429000" indent="-228600" eaLnBrk="0" fontAlgn="base" hangingPunct="0">
              <a:spcBef>
                <a:spcPct val="0"/>
              </a:spcBef>
              <a:spcAft>
                <a:spcPct val="0"/>
              </a:spcAft>
              <a:defRPr sz="2400" b="1" i="1">
                <a:solidFill>
                  <a:srgbClr val="FFFF99"/>
                </a:solidFill>
                <a:latin typeface="Times New Roman" pitchFamily="18" charset="0"/>
              </a:defRPr>
            </a:lvl8pPr>
            <a:lvl9pPr marL="3886200" indent="-228600" eaLnBrk="0" fontAlgn="base" hangingPunct="0">
              <a:spcBef>
                <a:spcPct val="0"/>
              </a:spcBef>
              <a:spcAft>
                <a:spcPct val="0"/>
              </a:spcAft>
              <a:defRPr sz="2400" b="1" i="1">
                <a:solidFill>
                  <a:srgbClr val="FFFF99"/>
                </a:solidFill>
                <a:latin typeface="Times New Roman" pitchFamily="18" charset="0"/>
              </a:defRPr>
            </a:lvl9pPr>
          </a:lstStyle>
          <a:p>
            <a:pPr algn="r" eaLnBrk="1" hangingPunct="1">
              <a:lnSpc>
                <a:spcPct val="75000"/>
              </a:lnSpc>
              <a:spcBef>
                <a:spcPct val="50000"/>
              </a:spcBef>
              <a:buClr>
                <a:srgbClr val="CC0000"/>
              </a:buClr>
              <a:buFont typeface="Wingdings" pitchFamily="2" charset="2"/>
              <a:buNone/>
            </a:pPr>
            <a:r>
              <a:rPr lang="en-US" altLang="ru-RU" sz="1400" b="0" dirty="0" smtClean="0">
                <a:solidFill>
                  <a:srgbClr val="969696"/>
                </a:solidFill>
                <a:latin typeface="Book Antiqua" pitchFamily="18" charset="0"/>
              </a:rPr>
              <a:t>Chinese Academy of Social Sciences</a:t>
            </a:r>
            <a:r>
              <a:rPr lang="az-Latn-AZ" altLang="ru-RU" sz="1400" b="0" dirty="0" smtClean="0">
                <a:solidFill>
                  <a:srgbClr val="969696"/>
                </a:solidFill>
                <a:latin typeface="Book Antiqua" pitchFamily="18" charset="0"/>
              </a:rPr>
              <a:t>, </a:t>
            </a:r>
            <a:r>
              <a:rPr lang="en-US" altLang="ru-RU" sz="1400" b="0" dirty="0" smtClean="0">
                <a:solidFill>
                  <a:srgbClr val="969696"/>
                </a:solidFill>
                <a:latin typeface="Book Antiqua" pitchFamily="18" charset="0"/>
              </a:rPr>
              <a:t>Beijing</a:t>
            </a:r>
            <a:r>
              <a:rPr lang="az-Latn-AZ" altLang="ru-RU" sz="1400" b="0" dirty="0" smtClean="0">
                <a:solidFill>
                  <a:srgbClr val="969696"/>
                </a:solidFill>
                <a:latin typeface="Book Antiqua" pitchFamily="18" charset="0"/>
              </a:rPr>
              <a:t> </a:t>
            </a:r>
            <a:r>
              <a:rPr lang="az-Latn-AZ" altLang="ru-RU" sz="1400" b="0" dirty="0">
                <a:solidFill>
                  <a:srgbClr val="969696"/>
                </a:solidFill>
                <a:latin typeface="Book Antiqua" pitchFamily="18" charset="0"/>
              </a:rPr>
              <a:t>- 2019</a:t>
            </a:r>
            <a:endParaRPr lang="ru-RU" altLang="ru-RU" sz="1400" b="0" dirty="0">
              <a:solidFill>
                <a:srgbClr val="969696"/>
              </a:solidFill>
              <a:latin typeface="Book Antiqua" pitchFamily="18" charset="0"/>
            </a:endParaRPr>
          </a:p>
        </p:txBody>
      </p:sp>
      <p:sp>
        <p:nvSpPr>
          <p:cNvPr id="14" name="Rectangle 8"/>
          <p:cNvSpPr>
            <a:spLocks noChangeArrowheads="1"/>
          </p:cNvSpPr>
          <p:nvPr/>
        </p:nvSpPr>
        <p:spPr bwMode="auto">
          <a:xfrm>
            <a:off x="434726" y="1167135"/>
            <a:ext cx="8313738" cy="830997"/>
          </a:xfrm>
          <a:prstGeom prst="rect">
            <a:avLst/>
          </a:prstGeom>
          <a:noFill/>
          <a:ln>
            <a:noFill/>
          </a:ln>
          <a:effectLst>
            <a:outerShdw dist="35921" dir="2700000" algn="ctr" rotWithShape="0">
              <a:srgbClr val="DDDDDD"/>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square">
            <a:spAutoFit/>
          </a:bodyPr>
          <a:lstStyle/>
          <a:p>
            <a:pPr algn="r"/>
            <a:r>
              <a:rPr lang="en-US" altLang="ru-RU" sz="2400" b="1" dirty="0" smtClean="0">
                <a:solidFill>
                  <a:srgbClr val="002060"/>
                </a:solidFill>
                <a:latin typeface="Book Antiqua" pitchFamily="18" charset="0"/>
              </a:rPr>
              <a:t>IL(R)E – 2017: LATEST RESULTS</a:t>
            </a:r>
            <a:br>
              <a:rPr lang="en-US" altLang="ru-RU" sz="2400" b="1" dirty="0" smtClean="0">
                <a:solidFill>
                  <a:srgbClr val="002060"/>
                </a:solidFill>
                <a:latin typeface="Book Antiqua" pitchFamily="18" charset="0"/>
              </a:rPr>
            </a:br>
            <a:r>
              <a:rPr lang="en-US" altLang="ru-RU" sz="2400" b="1" dirty="0" smtClean="0">
                <a:solidFill>
                  <a:srgbClr val="002060"/>
                </a:solidFill>
                <a:latin typeface="Book Antiqua" pitchFamily="18" charset="0"/>
              </a:rPr>
              <a:t>(95 countries) </a:t>
            </a:r>
            <a:endParaRPr lang="ru-RU" altLang="ru-RU" sz="2400" b="1" dirty="0">
              <a:solidFill>
                <a:srgbClr val="002060"/>
              </a:solidFill>
              <a:latin typeface="Book Antiqua" pitchFamily="18" charset="0"/>
            </a:endParaRPr>
          </a:p>
        </p:txBody>
      </p:sp>
      <p:graphicFrame>
        <p:nvGraphicFramePr>
          <p:cNvPr id="16" name="Chart 15"/>
          <p:cNvGraphicFramePr/>
          <p:nvPr>
            <p:extLst>
              <p:ext uri="{D42A27DB-BD31-4B8C-83A1-F6EECF244321}">
                <p14:modId xmlns:p14="http://schemas.microsoft.com/office/powerpoint/2010/main" val="2185440984"/>
              </p:ext>
            </p:extLst>
          </p:nvPr>
        </p:nvGraphicFramePr>
        <p:xfrm>
          <a:off x="107504" y="2132856"/>
          <a:ext cx="8928992" cy="3888432"/>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2579734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4"/>
                                        </p:tgtEl>
                                        <p:attrNameLst>
                                          <p:attrName>style.visibility</p:attrName>
                                        </p:attrNameLst>
                                      </p:cBhvr>
                                      <p:to>
                                        <p:strVal val="visible"/>
                                      </p:to>
                                    </p:set>
                                  </p:childTnLst>
                                </p:cTn>
                              </p:par>
                            </p:childTnLst>
                          </p:cTn>
                        </p:par>
                        <p:par>
                          <p:cTn id="7" fill="hold">
                            <p:stCondLst>
                              <p:cond delay="0"/>
                            </p:stCondLst>
                            <p:childTnLst>
                              <p:par>
                                <p:cTn id="8" presetID="10" presetClass="entr" presetSubtype="0" fill="hold" grpId="0" nodeType="afterEffect">
                                  <p:stCondLst>
                                    <p:cond delay="0"/>
                                  </p:stCondLst>
                                  <p:childTnLst>
                                    <p:set>
                                      <p:cBhvr>
                                        <p:cTn id="9" dur="1" fill="hold">
                                          <p:stCondLst>
                                            <p:cond delay="0"/>
                                          </p:stCondLst>
                                        </p:cTn>
                                        <p:tgtEl>
                                          <p:spTgt spid="16"/>
                                        </p:tgtEl>
                                        <p:attrNameLst>
                                          <p:attrName>style.visibility</p:attrName>
                                        </p:attrNameLst>
                                      </p:cBhvr>
                                      <p:to>
                                        <p:strVal val="visible"/>
                                      </p:to>
                                    </p:set>
                                    <p:animEffect transition="in" filter="fade">
                                      <p:cBhvr>
                                        <p:cTn id="10"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Graphic spid="16" grpId="0">
        <p:bldAsOne/>
      </p:bldGraphic>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Группа 5"/>
          <p:cNvGrpSpPr>
            <a:grpSpLocks/>
          </p:cNvGrpSpPr>
          <p:nvPr/>
        </p:nvGrpSpPr>
        <p:grpSpPr bwMode="auto">
          <a:xfrm>
            <a:off x="0" y="0"/>
            <a:ext cx="9144000" cy="908720"/>
            <a:chOff x="0" y="446"/>
            <a:chExt cx="9144000" cy="756793"/>
          </a:xfrm>
        </p:grpSpPr>
        <p:pic>
          <p:nvPicPr>
            <p:cNvPr id="5" name="Рисунок 1"/>
            <p:cNvPicPr>
              <a:picLocks noChangeAspect="1"/>
            </p:cNvPicPr>
            <p:nvPr/>
          </p:nvPicPr>
          <p:blipFill>
            <a:blip r:embed="rId2" cstate="print"/>
            <a:srcRect l="58456" t="15993" r="20644" b="63036"/>
            <a:stretch>
              <a:fillRect/>
            </a:stretch>
          </p:blipFill>
          <p:spPr bwMode="auto">
            <a:xfrm>
              <a:off x="0" y="446"/>
              <a:ext cx="9144000" cy="754733"/>
            </a:xfrm>
            <a:prstGeom prst="rect">
              <a:avLst/>
            </a:prstGeom>
            <a:noFill/>
            <a:ln w="9525">
              <a:noFill/>
              <a:miter lim="800000"/>
              <a:headEnd/>
              <a:tailEnd/>
            </a:ln>
          </p:spPr>
        </p:pic>
        <p:pic>
          <p:nvPicPr>
            <p:cNvPr id="6" name="Рисунок 11"/>
            <p:cNvPicPr>
              <a:picLocks noChangeAspect="1"/>
            </p:cNvPicPr>
            <p:nvPr/>
          </p:nvPicPr>
          <p:blipFill>
            <a:blip r:embed="rId3" cstate="print"/>
            <a:srcRect b="34521"/>
            <a:stretch>
              <a:fillRect/>
            </a:stretch>
          </p:blipFill>
          <p:spPr bwMode="auto">
            <a:xfrm>
              <a:off x="467544" y="136323"/>
              <a:ext cx="587859" cy="452265"/>
            </a:xfrm>
            <a:prstGeom prst="rect">
              <a:avLst/>
            </a:prstGeom>
            <a:noFill/>
            <a:ln w="9525">
              <a:noFill/>
              <a:miter lim="800000"/>
              <a:headEnd/>
              <a:tailEnd/>
            </a:ln>
          </p:spPr>
        </p:pic>
        <p:sp>
          <p:nvSpPr>
            <p:cNvPr id="7" name="Поле 2"/>
            <p:cNvSpPr txBox="1">
              <a:spLocks noChangeArrowheads="1"/>
            </p:cNvSpPr>
            <p:nvPr/>
          </p:nvSpPr>
          <p:spPr bwMode="auto">
            <a:xfrm>
              <a:off x="1119188" y="133718"/>
              <a:ext cx="7917308" cy="607656"/>
            </a:xfrm>
            <a:prstGeom prst="rect">
              <a:avLst/>
            </a:prstGeom>
            <a:noFill/>
            <a:ln w="6350">
              <a:noFill/>
              <a:miter lim="800000"/>
              <a:headEnd/>
              <a:tailEnd/>
            </a:ln>
          </p:spPr>
          <p:txBody>
            <a:bodyPr/>
            <a:lstStyle/>
            <a:p>
              <a:pPr>
                <a:lnSpc>
                  <a:spcPct val="100000"/>
                </a:lnSpc>
                <a:spcBef>
                  <a:spcPct val="0"/>
                </a:spcBef>
                <a:buFont typeface="Wingdings" pitchFamily="2" charset="2"/>
                <a:buNone/>
              </a:pPr>
              <a:r>
                <a:rPr lang="en-US" sz="1300" b="0" i="0" dirty="0" smtClean="0">
                  <a:solidFill>
                    <a:srgbClr val="FFFFFF"/>
                  </a:solidFill>
                  <a:latin typeface="Cambria" pitchFamily="18" charset="0"/>
                  <a:ea typeface="Verdana" pitchFamily="34" charset="0"/>
                  <a:cs typeface="Verdana" pitchFamily="34" charset="0"/>
                </a:rPr>
                <a:t>The Institute of Economics </a:t>
              </a:r>
              <a:br>
                <a:rPr lang="en-US" sz="1300" b="0" i="0" dirty="0" smtClean="0">
                  <a:solidFill>
                    <a:srgbClr val="FFFFFF"/>
                  </a:solidFill>
                  <a:latin typeface="Cambria" pitchFamily="18" charset="0"/>
                  <a:ea typeface="Verdana" pitchFamily="34" charset="0"/>
                  <a:cs typeface="Verdana" pitchFamily="34" charset="0"/>
                </a:rPr>
              </a:br>
              <a:r>
                <a:rPr lang="en-US" sz="1300" b="0" i="0" dirty="0" smtClean="0">
                  <a:solidFill>
                    <a:srgbClr val="FFFFFF"/>
                  </a:solidFill>
                  <a:latin typeface="Cambria" pitchFamily="18" charset="0"/>
                  <a:ea typeface="Verdana" pitchFamily="34" charset="0"/>
                  <a:cs typeface="Verdana" pitchFamily="34" charset="0"/>
                </a:rPr>
                <a:t>Azerbaijan National Academy of Sciences</a:t>
              </a:r>
              <a:endParaRPr lang="ru-RU" sz="1300" b="0" i="0" dirty="0">
                <a:solidFill>
                  <a:srgbClr val="FFFFFF"/>
                </a:solidFill>
                <a:latin typeface="Cambria" pitchFamily="18" charset="0"/>
                <a:ea typeface="Verdana" pitchFamily="34" charset="0"/>
                <a:cs typeface="Verdana" pitchFamily="34" charset="0"/>
              </a:endParaRPr>
            </a:p>
            <a:p>
              <a:pPr>
                <a:lnSpc>
                  <a:spcPct val="100000"/>
                </a:lnSpc>
                <a:spcBef>
                  <a:spcPct val="0"/>
                </a:spcBef>
                <a:buFont typeface="Wingdings" pitchFamily="2" charset="2"/>
                <a:buNone/>
              </a:pPr>
              <a:endParaRPr lang="ru-RU" sz="3600" b="0" i="0" dirty="0">
                <a:latin typeface="Cambria" pitchFamily="18" charset="0"/>
                <a:ea typeface="Verdana" pitchFamily="34" charset="0"/>
                <a:cs typeface="Verdana" pitchFamily="34" charset="0"/>
              </a:endParaRPr>
            </a:p>
          </p:txBody>
        </p:sp>
        <p:sp>
          <p:nvSpPr>
            <p:cNvPr id="8" name="Line 6"/>
            <p:cNvSpPr>
              <a:spLocks noChangeShapeType="1"/>
            </p:cNvSpPr>
            <p:nvPr/>
          </p:nvSpPr>
          <p:spPr bwMode="auto">
            <a:xfrm>
              <a:off x="0" y="757239"/>
              <a:ext cx="9144000" cy="0"/>
            </a:xfrm>
            <a:prstGeom prst="line">
              <a:avLst/>
            </a:prstGeom>
            <a:noFill/>
            <a:ln w="38100">
              <a:solidFill>
                <a:srgbClr val="000066"/>
              </a:solidFill>
              <a:round/>
              <a:headEnd/>
              <a:tailEnd/>
            </a:ln>
            <a:effectLst>
              <a:outerShdw dist="38100" dir="2400000" algn="ctr" rotWithShape="0">
                <a:schemeClr val="tx1">
                  <a:lumMod val="50000"/>
                  <a:alpha val="35000"/>
                </a:schemeClr>
              </a:outerShdw>
            </a:effectLst>
          </p:spPr>
          <p:txBody>
            <a:bodyPr/>
            <a:lstStyle/>
            <a:p>
              <a:pPr>
                <a:defRPr/>
              </a:pPr>
              <a:endParaRPr lang="ru-RU"/>
            </a:p>
          </p:txBody>
        </p:sp>
      </p:grpSp>
      <p:sp>
        <p:nvSpPr>
          <p:cNvPr id="9" name="Line 6"/>
          <p:cNvSpPr>
            <a:spLocks noChangeShapeType="1"/>
          </p:cNvSpPr>
          <p:nvPr/>
        </p:nvSpPr>
        <p:spPr bwMode="auto">
          <a:xfrm>
            <a:off x="0" y="6357938"/>
            <a:ext cx="9144000" cy="0"/>
          </a:xfrm>
          <a:prstGeom prst="line">
            <a:avLst/>
          </a:prstGeom>
          <a:noFill/>
          <a:ln w="38100">
            <a:solidFill>
              <a:srgbClr val="000066"/>
            </a:solidFill>
            <a:round/>
            <a:headEnd/>
            <a:tailEnd/>
          </a:ln>
          <a:effectLst>
            <a:outerShdw dist="38100" dir="2400000" algn="ctr" rotWithShape="0">
              <a:schemeClr val="tx1">
                <a:lumMod val="50000"/>
                <a:alpha val="35000"/>
              </a:schemeClr>
            </a:outerShdw>
          </a:effectLst>
        </p:spPr>
        <p:txBody>
          <a:bodyPr/>
          <a:lstStyle/>
          <a:p>
            <a:pPr eaLnBrk="1" hangingPunct="1">
              <a:lnSpc>
                <a:spcPct val="75000"/>
              </a:lnSpc>
              <a:spcBef>
                <a:spcPct val="50000"/>
              </a:spcBef>
              <a:buClr>
                <a:srgbClr val="CC0000"/>
              </a:buClr>
              <a:buFont typeface="Wingdings" panose="05000000000000000000" pitchFamily="2" charset="2"/>
              <a:buChar char="ü"/>
              <a:defRPr/>
            </a:pPr>
            <a:endParaRPr lang="ru-RU" dirty="0"/>
          </a:p>
        </p:txBody>
      </p:sp>
      <p:sp>
        <p:nvSpPr>
          <p:cNvPr id="10" name="Text Box 7"/>
          <p:cNvSpPr txBox="1">
            <a:spLocks noChangeArrowheads="1"/>
          </p:cNvSpPr>
          <p:nvPr/>
        </p:nvSpPr>
        <p:spPr bwMode="auto">
          <a:xfrm>
            <a:off x="342900" y="6489700"/>
            <a:ext cx="2573338" cy="263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a:spAutoFit/>
          </a:bodyPr>
          <a:lstStyle>
            <a:lvl1pPr>
              <a:defRPr sz="2400" b="1" i="1">
                <a:solidFill>
                  <a:srgbClr val="FFFF99"/>
                </a:solidFill>
                <a:latin typeface="Times New Roman" pitchFamily="18" charset="0"/>
              </a:defRPr>
            </a:lvl1pPr>
            <a:lvl2pPr marL="742950" indent="-285750">
              <a:defRPr sz="2400" b="1" i="1">
                <a:solidFill>
                  <a:srgbClr val="FFFF99"/>
                </a:solidFill>
                <a:latin typeface="Times New Roman" pitchFamily="18" charset="0"/>
              </a:defRPr>
            </a:lvl2pPr>
            <a:lvl3pPr marL="1143000" indent="-228600">
              <a:defRPr sz="2400" b="1" i="1">
                <a:solidFill>
                  <a:srgbClr val="FFFF99"/>
                </a:solidFill>
                <a:latin typeface="Times New Roman" pitchFamily="18" charset="0"/>
              </a:defRPr>
            </a:lvl3pPr>
            <a:lvl4pPr marL="1600200" indent="-228600">
              <a:defRPr sz="2400" b="1" i="1">
                <a:solidFill>
                  <a:srgbClr val="FFFF99"/>
                </a:solidFill>
                <a:latin typeface="Times New Roman" pitchFamily="18" charset="0"/>
              </a:defRPr>
            </a:lvl4pPr>
            <a:lvl5pPr marL="2057400" indent="-228600">
              <a:defRPr sz="2400" b="1" i="1">
                <a:solidFill>
                  <a:srgbClr val="FFFF99"/>
                </a:solidFill>
                <a:latin typeface="Times New Roman" pitchFamily="18" charset="0"/>
              </a:defRPr>
            </a:lvl5pPr>
            <a:lvl6pPr marL="2514600" indent="-228600" eaLnBrk="0" fontAlgn="base" hangingPunct="0">
              <a:spcBef>
                <a:spcPct val="0"/>
              </a:spcBef>
              <a:spcAft>
                <a:spcPct val="0"/>
              </a:spcAft>
              <a:defRPr sz="2400" b="1" i="1">
                <a:solidFill>
                  <a:srgbClr val="FFFF99"/>
                </a:solidFill>
                <a:latin typeface="Times New Roman" pitchFamily="18" charset="0"/>
              </a:defRPr>
            </a:lvl6pPr>
            <a:lvl7pPr marL="2971800" indent="-228600" eaLnBrk="0" fontAlgn="base" hangingPunct="0">
              <a:spcBef>
                <a:spcPct val="0"/>
              </a:spcBef>
              <a:spcAft>
                <a:spcPct val="0"/>
              </a:spcAft>
              <a:defRPr sz="2400" b="1" i="1">
                <a:solidFill>
                  <a:srgbClr val="FFFF99"/>
                </a:solidFill>
                <a:latin typeface="Times New Roman" pitchFamily="18" charset="0"/>
              </a:defRPr>
            </a:lvl7pPr>
            <a:lvl8pPr marL="3429000" indent="-228600" eaLnBrk="0" fontAlgn="base" hangingPunct="0">
              <a:spcBef>
                <a:spcPct val="0"/>
              </a:spcBef>
              <a:spcAft>
                <a:spcPct val="0"/>
              </a:spcAft>
              <a:defRPr sz="2400" b="1" i="1">
                <a:solidFill>
                  <a:srgbClr val="FFFF99"/>
                </a:solidFill>
                <a:latin typeface="Times New Roman" pitchFamily="18" charset="0"/>
              </a:defRPr>
            </a:lvl8pPr>
            <a:lvl9pPr marL="3886200" indent="-228600" eaLnBrk="0" fontAlgn="base" hangingPunct="0">
              <a:spcBef>
                <a:spcPct val="0"/>
              </a:spcBef>
              <a:spcAft>
                <a:spcPct val="0"/>
              </a:spcAft>
              <a:defRPr sz="2400" b="1" i="1">
                <a:solidFill>
                  <a:srgbClr val="FFFF99"/>
                </a:solidFill>
                <a:latin typeface="Times New Roman" pitchFamily="18" charset="0"/>
              </a:defRPr>
            </a:lvl9pPr>
          </a:lstStyle>
          <a:p>
            <a:pPr eaLnBrk="1" hangingPunct="1">
              <a:lnSpc>
                <a:spcPct val="75000"/>
              </a:lnSpc>
              <a:spcBef>
                <a:spcPct val="50000"/>
              </a:spcBef>
              <a:buClr>
                <a:srgbClr val="CC0000"/>
              </a:buClr>
              <a:buFont typeface="Wingdings" pitchFamily="2" charset="2"/>
              <a:buNone/>
            </a:pPr>
            <a:r>
              <a:rPr lang="en-US" altLang="ru-RU" sz="1400" b="0" dirty="0">
                <a:solidFill>
                  <a:srgbClr val="969696"/>
                </a:solidFill>
                <a:latin typeface="Book Antiqua" pitchFamily="18" charset="0"/>
              </a:rPr>
              <a:t>economics.com.az</a:t>
            </a:r>
            <a:endParaRPr lang="ru-RU" altLang="ru-RU" sz="1400" b="0" dirty="0">
              <a:solidFill>
                <a:srgbClr val="969696"/>
              </a:solidFill>
              <a:latin typeface="Book Antiqua" pitchFamily="18" charset="0"/>
            </a:endParaRPr>
          </a:p>
        </p:txBody>
      </p:sp>
      <p:sp>
        <p:nvSpPr>
          <p:cNvPr id="11" name="Text Box 7"/>
          <p:cNvSpPr txBox="1">
            <a:spLocks noChangeArrowheads="1"/>
          </p:cNvSpPr>
          <p:nvPr/>
        </p:nvSpPr>
        <p:spPr bwMode="auto">
          <a:xfrm>
            <a:off x="4356100" y="6489700"/>
            <a:ext cx="4445000" cy="263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a:spAutoFit/>
          </a:bodyPr>
          <a:lstStyle>
            <a:lvl1pPr>
              <a:defRPr sz="2400" b="1" i="1">
                <a:solidFill>
                  <a:srgbClr val="FFFF99"/>
                </a:solidFill>
                <a:latin typeface="Times New Roman" pitchFamily="18" charset="0"/>
              </a:defRPr>
            </a:lvl1pPr>
            <a:lvl2pPr marL="742950" indent="-285750">
              <a:defRPr sz="2400" b="1" i="1">
                <a:solidFill>
                  <a:srgbClr val="FFFF99"/>
                </a:solidFill>
                <a:latin typeface="Times New Roman" pitchFamily="18" charset="0"/>
              </a:defRPr>
            </a:lvl2pPr>
            <a:lvl3pPr marL="1143000" indent="-228600">
              <a:defRPr sz="2400" b="1" i="1">
                <a:solidFill>
                  <a:srgbClr val="FFFF99"/>
                </a:solidFill>
                <a:latin typeface="Times New Roman" pitchFamily="18" charset="0"/>
              </a:defRPr>
            </a:lvl3pPr>
            <a:lvl4pPr marL="1600200" indent="-228600">
              <a:defRPr sz="2400" b="1" i="1">
                <a:solidFill>
                  <a:srgbClr val="FFFF99"/>
                </a:solidFill>
                <a:latin typeface="Times New Roman" pitchFamily="18" charset="0"/>
              </a:defRPr>
            </a:lvl4pPr>
            <a:lvl5pPr marL="2057400" indent="-228600">
              <a:defRPr sz="2400" b="1" i="1">
                <a:solidFill>
                  <a:srgbClr val="FFFF99"/>
                </a:solidFill>
                <a:latin typeface="Times New Roman" pitchFamily="18" charset="0"/>
              </a:defRPr>
            </a:lvl5pPr>
            <a:lvl6pPr marL="2514600" indent="-228600" eaLnBrk="0" fontAlgn="base" hangingPunct="0">
              <a:spcBef>
                <a:spcPct val="0"/>
              </a:spcBef>
              <a:spcAft>
                <a:spcPct val="0"/>
              </a:spcAft>
              <a:defRPr sz="2400" b="1" i="1">
                <a:solidFill>
                  <a:srgbClr val="FFFF99"/>
                </a:solidFill>
                <a:latin typeface="Times New Roman" pitchFamily="18" charset="0"/>
              </a:defRPr>
            </a:lvl6pPr>
            <a:lvl7pPr marL="2971800" indent="-228600" eaLnBrk="0" fontAlgn="base" hangingPunct="0">
              <a:spcBef>
                <a:spcPct val="0"/>
              </a:spcBef>
              <a:spcAft>
                <a:spcPct val="0"/>
              </a:spcAft>
              <a:defRPr sz="2400" b="1" i="1">
                <a:solidFill>
                  <a:srgbClr val="FFFF99"/>
                </a:solidFill>
                <a:latin typeface="Times New Roman" pitchFamily="18" charset="0"/>
              </a:defRPr>
            </a:lvl7pPr>
            <a:lvl8pPr marL="3429000" indent="-228600" eaLnBrk="0" fontAlgn="base" hangingPunct="0">
              <a:spcBef>
                <a:spcPct val="0"/>
              </a:spcBef>
              <a:spcAft>
                <a:spcPct val="0"/>
              </a:spcAft>
              <a:defRPr sz="2400" b="1" i="1">
                <a:solidFill>
                  <a:srgbClr val="FFFF99"/>
                </a:solidFill>
                <a:latin typeface="Times New Roman" pitchFamily="18" charset="0"/>
              </a:defRPr>
            </a:lvl8pPr>
            <a:lvl9pPr marL="3886200" indent="-228600" eaLnBrk="0" fontAlgn="base" hangingPunct="0">
              <a:spcBef>
                <a:spcPct val="0"/>
              </a:spcBef>
              <a:spcAft>
                <a:spcPct val="0"/>
              </a:spcAft>
              <a:defRPr sz="2400" b="1" i="1">
                <a:solidFill>
                  <a:srgbClr val="FFFF99"/>
                </a:solidFill>
                <a:latin typeface="Times New Roman" pitchFamily="18" charset="0"/>
              </a:defRPr>
            </a:lvl9pPr>
          </a:lstStyle>
          <a:p>
            <a:pPr algn="r" eaLnBrk="1" hangingPunct="1">
              <a:lnSpc>
                <a:spcPct val="75000"/>
              </a:lnSpc>
              <a:spcBef>
                <a:spcPct val="50000"/>
              </a:spcBef>
              <a:buClr>
                <a:srgbClr val="CC0000"/>
              </a:buClr>
              <a:buFont typeface="Wingdings" pitchFamily="2" charset="2"/>
              <a:buNone/>
            </a:pPr>
            <a:r>
              <a:rPr lang="en-US" altLang="ru-RU" sz="1400" b="0" dirty="0" smtClean="0">
                <a:solidFill>
                  <a:srgbClr val="969696"/>
                </a:solidFill>
                <a:latin typeface="Book Antiqua" pitchFamily="18" charset="0"/>
              </a:rPr>
              <a:t>Chinese Academy of Social Sciences</a:t>
            </a:r>
            <a:r>
              <a:rPr lang="az-Latn-AZ" altLang="ru-RU" sz="1400" b="0" dirty="0" smtClean="0">
                <a:solidFill>
                  <a:srgbClr val="969696"/>
                </a:solidFill>
                <a:latin typeface="Book Antiqua" pitchFamily="18" charset="0"/>
              </a:rPr>
              <a:t>, </a:t>
            </a:r>
            <a:r>
              <a:rPr lang="en-US" altLang="ru-RU" sz="1400" b="0" dirty="0" smtClean="0">
                <a:solidFill>
                  <a:srgbClr val="969696"/>
                </a:solidFill>
                <a:latin typeface="Book Antiqua" pitchFamily="18" charset="0"/>
              </a:rPr>
              <a:t>Beijing</a:t>
            </a:r>
            <a:r>
              <a:rPr lang="az-Latn-AZ" altLang="ru-RU" sz="1400" b="0" dirty="0" smtClean="0">
                <a:solidFill>
                  <a:srgbClr val="969696"/>
                </a:solidFill>
                <a:latin typeface="Book Antiqua" pitchFamily="18" charset="0"/>
              </a:rPr>
              <a:t> </a:t>
            </a:r>
            <a:r>
              <a:rPr lang="az-Latn-AZ" altLang="ru-RU" sz="1400" b="0" dirty="0">
                <a:solidFill>
                  <a:srgbClr val="969696"/>
                </a:solidFill>
                <a:latin typeface="Book Antiqua" pitchFamily="18" charset="0"/>
              </a:rPr>
              <a:t>- 2019</a:t>
            </a:r>
            <a:endParaRPr lang="ru-RU" altLang="ru-RU" sz="1400" b="0" dirty="0">
              <a:solidFill>
                <a:srgbClr val="969696"/>
              </a:solidFill>
              <a:latin typeface="Book Antiqua" pitchFamily="18" charset="0"/>
            </a:endParaRPr>
          </a:p>
        </p:txBody>
      </p:sp>
      <p:sp>
        <p:nvSpPr>
          <p:cNvPr id="12" name="Rectangle 8"/>
          <p:cNvSpPr>
            <a:spLocks noChangeArrowheads="1"/>
          </p:cNvSpPr>
          <p:nvPr/>
        </p:nvSpPr>
        <p:spPr bwMode="auto">
          <a:xfrm>
            <a:off x="650750" y="1157843"/>
            <a:ext cx="8313738" cy="830997"/>
          </a:xfrm>
          <a:prstGeom prst="rect">
            <a:avLst/>
          </a:prstGeom>
          <a:noFill/>
          <a:ln>
            <a:noFill/>
          </a:ln>
          <a:effectLst>
            <a:outerShdw dist="35921" dir="2700000" algn="ctr" rotWithShape="0">
              <a:srgbClr val="DDDDDD"/>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square">
            <a:spAutoFit/>
          </a:bodyPr>
          <a:lstStyle/>
          <a:p>
            <a:pPr algn="r">
              <a:defRPr sz="1000" b="1" i="1" u="none" strike="noStrike" kern="1200" baseline="0">
                <a:solidFill>
                  <a:srgbClr val="525000"/>
                </a:solidFill>
                <a:latin typeface="Book Antiqua" pitchFamily="18" charset="0"/>
                <a:ea typeface="+mn-ea"/>
                <a:cs typeface="+mn-cs"/>
              </a:defRPr>
            </a:pPr>
            <a:r>
              <a:rPr lang="en-US" sz="2400" i="1" dirty="0" smtClean="0">
                <a:solidFill>
                  <a:srgbClr val="002060"/>
                </a:solidFill>
              </a:rPr>
              <a:t>IL(R)E </a:t>
            </a:r>
            <a:r>
              <a:rPr lang="en-US" sz="2400" i="1" dirty="0" err="1" smtClean="0">
                <a:solidFill>
                  <a:srgbClr val="002060"/>
                </a:solidFill>
              </a:rPr>
              <a:t>vs</a:t>
            </a:r>
            <a:r>
              <a:rPr lang="en-US" sz="2400" i="1" dirty="0" smtClean="0">
                <a:solidFill>
                  <a:srgbClr val="002060"/>
                </a:solidFill>
              </a:rPr>
              <a:t> REAL GDP CUMULATIVE GROWTH</a:t>
            </a:r>
            <a:br>
              <a:rPr lang="en-US" sz="2400" i="1" dirty="0" smtClean="0">
                <a:solidFill>
                  <a:srgbClr val="002060"/>
                </a:solidFill>
              </a:rPr>
            </a:br>
            <a:r>
              <a:rPr lang="en-US" sz="2400" i="1" dirty="0" smtClean="0">
                <a:solidFill>
                  <a:srgbClr val="002060"/>
                </a:solidFill>
              </a:rPr>
              <a:t>(2012-2017, 94 COUNTRIES, 2012 = 100%)</a:t>
            </a:r>
            <a:endParaRPr lang="en-US" sz="2400" i="1" dirty="0">
              <a:solidFill>
                <a:srgbClr val="002060"/>
              </a:solidFill>
            </a:endParaRPr>
          </a:p>
        </p:txBody>
      </p:sp>
      <p:graphicFrame>
        <p:nvGraphicFramePr>
          <p:cNvPr id="14" name="Chart 13"/>
          <p:cNvGraphicFramePr/>
          <p:nvPr>
            <p:extLst>
              <p:ext uri="{D42A27DB-BD31-4B8C-83A1-F6EECF244321}">
                <p14:modId xmlns:p14="http://schemas.microsoft.com/office/powerpoint/2010/main" val="3198713093"/>
              </p:ext>
            </p:extLst>
          </p:nvPr>
        </p:nvGraphicFramePr>
        <p:xfrm>
          <a:off x="342900" y="2132856"/>
          <a:ext cx="8458199" cy="4071204"/>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26013088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4"/>
                                        </p:tgtEl>
                                        <p:attrNameLst>
                                          <p:attrName>style.visibility</p:attrName>
                                        </p:attrNameLst>
                                      </p:cBhvr>
                                      <p:to>
                                        <p:strVal val="visible"/>
                                      </p:to>
                                    </p:set>
                                    <p:animEffect transition="in" filter="fade">
                                      <p:cBhvr>
                                        <p:cTn id="11"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Graphic spid="14" grpId="0">
        <p:bldAsOne/>
      </p:bldGraphic>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Группа 5"/>
          <p:cNvGrpSpPr>
            <a:grpSpLocks/>
          </p:cNvGrpSpPr>
          <p:nvPr/>
        </p:nvGrpSpPr>
        <p:grpSpPr bwMode="auto">
          <a:xfrm>
            <a:off x="0" y="0"/>
            <a:ext cx="9144000" cy="908720"/>
            <a:chOff x="0" y="446"/>
            <a:chExt cx="9144000" cy="756793"/>
          </a:xfrm>
        </p:grpSpPr>
        <p:pic>
          <p:nvPicPr>
            <p:cNvPr id="5" name="Рисунок 1"/>
            <p:cNvPicPr>
              <a:picLocks noChangeAspect="1"/>
            </p:cNvPicPr>
            <p:nvPr/>
          </p:nvPicPr>
          <p:blipFill>
            <a:blip r:embed="rId2" cstate="print"/>
            <a:srcRect l="58456" t="15993" r="20644" b="63036"/>
            <a:stretch>
              <a:fillRect/>
            </a:stretch>
          </p:blipFill>
          <p:spPr bwMode="auto">
            <a:xfrm>
              <a:off x="0" y="446"/>
              <a:ext cx="9144000" cy="754733"/>
            </a:xfrm>
            <a:prstGeom prst="rect">
              <a:avLst/>
            </a:prstGeom>
            <a:noFill/>
            <a:ln w="9525">
              <a:noFill/>
              <a:miter lim="800000"/>
              <a:headEnd/>
              <a:tailEnd/>
            </a:ln>
          </p:spPr>
        </p:pic>
        <p:pic>
          <p:nvPicPr>
            <p:cNvPr id="6" name="Рисунок 11"/>
            <p:cNvPicPr>
              <a:picLocks noChangeAspect="1"/>
            </p:cNvPicPr>
            <p:nvPr/>
          </p:nvPicPr>
          <p:blipFill>
            <a:blip r:embed="rId3" cstate="print"/>
            <a:srcRect b="34521"/>
            <a:stretch>
              <a:fillRect/>
            </a:stretch>
          </p:blipFill>
          <p:spPr bwMode="auto">
            <a:xfrm>
              <a:off x="467544" y="136323"/>
              <a:ext cx="587859" cy="452265"/>
            </a:xfrm>
            <a:prstGeom prst="rect">
              <a:avLst/>
            </a:prstGeom>
            <a:noFill/>
            <a:ln w="9525">
              <a:noFill/>
              <a:miter lim="800000"/>
              <a:headEnd/>
              <a:tailEnd/>
            </a:ln>
          </p:spPr>
        </p:pic>
        <p:sp>
          <p:nvSpPr>
            <p:cNvPr id="7" name="Поле 2"/>
            <p:cNvSpPr txBox="1">
              <a:spLocks noChangeArrowheads="1"/>
            </p:cNvSpPr>
            <p:nvPr/>
          </p:nvSpPr>
          <p:spPr bwMode="auto">
            <a:xfrm>
              <a:off x="1119188" y="133718"/>
              <a:ext cx="7917308" cy="607656"/>
            </a:xfrm>
            <a:prstGeom prst="rect">
              <a:avLst/>
            </a:prstGeom>
            <a:noFill/>
            <a:ln w="6350">
              <a:noFill/>
              <a:miter lim="800000"/>
              <a:headEnd/>
              <a:tailEnd/>
            </a:ln>
          </p:spPr>
          <p:txBody>
            <a:bodyPr/>
            <a:lstStyle/>
            <a:p>
              <a:pPr>
                <a:lnSpc>
                  <a:spcPct val="100000"/>
                </a:lnSpc>
                <a:spcBef>
                  <a:spcPct val="0"/>
                </a:spcBef>
                <a:buFont typeface="Wingdings" pitchFamily="2" charset="2"/>
                <a:buNone/>
              </a:pPr>
              <a:r>
                <a:rPr lang="en-US" sz="1300" b="0" i="0" dirty="0" smtClean="0">
                  <a:solidFill>
                    <a:srgbClr val="FFFFFF"/>
                  </a:solidFill>
                  <a:latin typeface="Cambria" pitchFamily="18" charset="0"/>
                  <a:ea typeface="Verdana" pitchFamily="34" charset="0"/>
                  <a:cs typeface="Verdana" pitchFamily="34" charset="0"/>
                </a:rPr>
                <a:t>The Institute of Economics </a:t>
              </a:r>
              <a:br>
                <a:rPr lang="en-US" sz="1300" b="0" i="0" dirty="0" smtClean="0">
                  <a:solidFill>
                    <a:srgbClr val="FFFFFF"/>
                  </a:solidFill>
                  <a:latin typeface="Cambria" pitchFamily="18" charset="0"/>
                  <a:ea typeface="Verdana" pitchFamily="34" charset="0"/>
                  <a:cs typeface="Verdana" pitchFamily="34" charset="0"/>
                </a:rPr>
              </a:br>
              <a:r>
                <a:rPr lang="en-US" sz="1300" b="0" i="0" dirty="0" smtClean="0">
                  <a:solidFill>
                    <a:srgbClr val="FFFFFF"/>
                  </a:solidFill>
                  <a:latin typeface="Cambria" pitchFamily="18" charset="0"/>
                  <a:ea typeface="Verdana" pitchFamily="34" charset="0"/>
                  <a:cs typeface="Verdana" pitchFamily="34" charset="0"/>
                </a:rPr>
                <a:t>Azerbaijan National Academy of Sciences</a:t>
              </a:r>
              <a:endParaRPr lang="ru-RU" sz="1300" b="0" i="0" dirty="0">
                <a:solidFill>
                  <a:srgbClr val="FFFFFF"/>
                </a:solidFill>
                <a:latin typeface="Cambria" pitchFamily="18" charset="0"/>
                <a:ea typeface="Verdana" pitchFamily="34" charset="0"/>
                <a:cs typeface="Verdana" pitchFamily="34" charset="0"/>
              </a:endParaRPr>
            </a:p>
            <a:p>
              <a:pPr>
                <a:lnSpc>
                  <a:spcPct val="100000"/>
                </a:lnSpc>
                <a:spcBef>
                  <a:spcPct val="0"/>
                </a:spcBef>
                <a:buFont typeface="Wingdings" pitchFamily="2" charset="2"/>
                <a:buNone/>
              </a:pPr>
              <a:endParaRPr lang="ru-RU" sz="3600" b="0" i="0" dirty="0">
                <a:latin typeface="Cambria" pitchFamily="18" charset="0"/>
                <a:ea typeface="Verdana" pitchFamily="34" charset="0"/>
                <a:cs typeface="Verdana" pitchFamily="34" charset="0"/>
              </a:endParaRPr>
            </a:p>
          </p:txBody>
        </p:sp>
        <p:sp>
          <p:nvSpPr>
            <p:cNvPr id="8" name="Line 6"/>
            <p:cNvSpPr>
              <a:spLocks noChangeShapeType="1"/>
            </p:cNvSpPr>
            <p:nvPr/>
          </p:nvSpPr>
          <p:spPr bwMode="auto">
            <a:xfrm>
              <a:off x="0" y="757239"/>
              <a:ext cx="9144000" cy="0"/>
            </a:xfrm>
            <a:prstGeom prst="line">
              <a:avLst/>
            </a:prstGeom>
            <a:noFill/>
            <a:ln w="38100">
              <a:solidFill>
                <a:srgbClr val="000066"/>
              </a:solidFill>
              <a:round/>
              <a:headEnd/>
              <a:tailEnd/>
            </a:ln>
            <a:effectLst>
              <a:outerShdw dist="38100" dir="2400000" algn="ctr" rotWithShape="0">
                <a:schemeClr val="tx1">
                  <a:lumMod val="50000"/>
                  <a:alpha val="35000"/>
                </a:schemeClr>
              </a:outerShdw>
            </a:effectLst>
          </p:spPr>
          <p:txBody>
            <a:bodyPr/>
            <a:lstStyle/>
            <a:p>
              <a:pPr>
                <a:defRPr/>
              </a:pPr>
              <a:endParaRPr lang="ru-RU"/>
            </a:p>
          </p:txBody>
        </p:sp>
      </p:grpSp>
      <p:sp>
        <p:nvSpPr>
          <p:cNvPr id="9" name="Line 6"/>
          <p:cNvSpPr>
            <a:spLocks noChangeShapeType="1"/>
          </p:cNvSpPr>
          <p:nvPr/>
        </p:nvSpPr>
        <p:spPr bwMode="auto">
          <a:xfrm>
            <a:off x="0" y="6357938"/>
            <a:ext cx="9144000" cy="0"/>
          </a:xfrm>
          <a:prstGeom prst="line">
            <a:avLst/>
          </a:prstGeom>
          <a:noFill/>
          <a:ln w="38100">
            <a:solidFill>
              <a:srgbClr val="000066"/>
            </a:solidFill>
            <a:round/>
            <a:headEnd/>
            <a:tailEnd/>
          </a:ln>
          <a:effectLst>
            <a:outerShdw dist="38100" dir="2400000" algn="ctr" rotWithShape="0">
              <a:schemeClr val="tx1">
                <a:lumMod val="50000"/>
                <a:alpha val="35000"/>
              </a:schemeClr>
            </a:outerShdw>
          </a:effectLst>
        </p:spPr>
        <p:txBody>
          <a:bodyPr/>
          <a:lstStyle/>
          <a:p>
            <a:pPr eaLnBrk="1" hangingPunct="1">
              <a:lnSpc>
                <a:spcPct val="75000"/>
              </a:lnSpc>
              <a:spcBef>
                <a:spcPct val="50000"/>
              </a:spcBef>
              <a:buClr>
                <a:srgbClr val="CC0000"/>
              </a:buClr>
              <a:buFont typeface="Wingdings" panose="05000000000000000000" pitchFamily="2" charset="2"/>
              <a:buChar char="ü"/>
              <a:defRPr/>
            </a:pPr>
            <a:endParaRPr lang="ru-RU" dirty="0"/>
          </a:p>
        </p:txBody>
      </p:sp>
      <p:sp>
        <p:nvSpPr>
          <p:cNvPr id="10" name="Text Box 7"/>
          <p:cNvSpPr txBox="1">
            <a:spLocks noChangeArrowheads="1"/>
          </p:cNvSpPr>
          <p:nvPr/>
        </p:nvSpPr>
        <p:spPr bwMode="auto">
          <a:xfrm>
            <a:off x="342900" y="6489700"/>
            <a:ext cx="2573338" cy="263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a:spAutoFit/>
          </a:bodyPr>
          <a:lstStyle>
            <a:lvl1pPr>
              <a:defRPr sz="2400" b="1" i="1">
                <a:solidFill>
                  <a:srgbClr val="FFFF99"/>
                </a:solidFill>
                <a:latin typeface="Times New Roman" pitchFamily="18" charset="0"/>
              </a:defRPr>
            </a:lvl1pPr>
            <a:lvl2pPr marL="742950" indent="-285750">
              <a:defRPr sz="2400" b="1" i="1">
                <a:solidFill>
                  <a:srgbClr val="FFFF99"/>
                </a:solidFill>
                <a:latin typeface="Times New Roman" pitchFamily="18" charset="0"/>
              </a:defRPr>
            </a:lvl2pPr>
            <a:lvl3pPr marL="1143000" indent="-228600">
              <a:defRPr sz="2400" b="1" i="1">
                <a:solidFill>
                  <a:srgbClr val="FFFF99"/>
                </a:solidFill>
                <a:latin typeface="Times New Roman" pitchFamily="18" charset="0"/>
              </a:defRPr>
            </a:lvl3pPr>
            <a:lvl4pPr marL="1600200" indent="-228600">
              <a:defRPr sz="2400" b="1" i="1">
                <a:solidFill>
                  <a:srgbClr val="FFFF99"/>
                </a:solidFill>
                <a:latin typeface="Times New Roman" pitchFamily="18" charset="0"/>
              </a:defRPr>
            </a:lvl4pPr>
            <a:lvl5pPr marL="2057400" indent="-228600">
              <a:defRPr sz="2400" b="1" i="1">
                <a:solidFill>
                  <a:srgbClr val="FFFF99"/>
                </a:solidFill>
                <a:latin typeface="Times New Roman" pitchFamily="18" charset="0"/>
              </a:defRPr>
            </a:lvl5pPr>
            <a:lvl6pPr marL="2514600" indent="-228600" eaLnBrk="0" fontAlgn="base" hangingPunct="0">
              <a:spcBef>
                <a:spcPct val="0"/>
              </a:spcBef>
              <a:spcAft>
                <a:spcPct val="0"/>
              </a:spcAft>
              <a:defRPr sz="2400" b="1" i="1">
                <a:solidFill>
                  <a:srgbClr val="FFFF99"/>
                </a:solidFill>
                <a:latin typeface="Times New Roman" pitchFamily="18" charset="0"/>
              </a:defRPr>
            </a:lvl6pPr>
            <a:lvl7pPr marL="2971800" indent="-228600" eaLnBrk="0" fontAlgn="base" hangingPunct="0">
              <a:spcBef>
                <a:spcPct val="0"/>
              </a:spcBef>
              <a:spcAft>
                <a:spcPct val="0"/>
              </a:spcAft>
              <a:defRPr sz="2400" b="1" i="1">
                <a:solidFill>
                  <a:srgbClr val="FFFF99"/>
                </a:solidFill>
                <a:latin typeface="Times New Roman" pitchFamily="18" charset="0"/>
              </a:defRPr>
            </a:lvl7pPr>
            <a:lvl8pPr marL="3429000" indent="-228600" eaLnBrk="0" fontAlgn="base" hangingPunct="0">
              <a:spcBef>
                <a:spcPct val="0"/>
              </a:spcBef>
              <a:spcAft>
                <a:spcPct val="0"/>
              </a:spcAft>
              <a:defRPr sz="2400" b="1" i="1">
                <a:solidFill>
                  <a:srgbClr val="FFFF99"/>
                </a:solidFill>
                <a:latin typeface="Times New Roman" pitchFamily="18" charset="0"/>
              </a:defRPr>
            </a:lvl8pPr>
            <a:lvl9pPr marL="3886200" indent="-228600" eaLnBrk="0" fontAlgn="base" hangingPunct="0">
              <a:spcBef>
                <a:spcPct val="0"/>
              </a:spcBef>
              <a:spcAft>
                <a:spcPct val="0"/>
              </a:spcAft>
              <a:defRPr sz="2400" b="1" i="1">
                <a:solidFill>
                  <a:srgbClr val="FFFF99"/>
                </a:solidFill>
                <a:latin typeface="Times New Roman" pitchFamily="18" charset="0"/>
              </a:defRPr>
            </a:lvl9pPr>
          </a:lstStyle>
          <a:p>
            <a:pPr eaLnBrk="1" hangingPunct="1">
              <a:lnSpc>
                <a:spcPct val="75000"/>
              </a:lnSpc>
              <a:spcBef>
                <a:spcPct val="50000"/>
              </a:spcBef>
              <a:buClr>
                <a:srgbClr val="CC0000"/>
              </a:buClr>
              <a:buFont typeface="Wingdings" pitchFamily="2" charset="2"/>
              <a:buNone/>
            </a:pPr>
            <a:r>
              <a:rPr lang="en-US" altLang="ru-RU" sz="1400" b="0" dirty="0">
                <a:solidFill>
                  <a:srgbClr val="969696"/>
                </a:solidFill>
                <a:latin typeface="Book Antiqua" pitchFamily="18" charset="0"/>
              </a:rPr>
              <a:t>economics.com.az</a:t>
            </a:r>
            <a:endParaRPr lang="ru-RU" altLang="ru-RU" sz="1400" b="0" dirty="0">
              <a:solidFill>
                <a:srgbClr val="969696"/>
              </a:solidFill>
              <a:latin typeface="Book Antiqua" pitchFamily="18" charset="0"/>
            </a:endParaRPr>
          </a:p>
        </p:txBody>
      </p:sp>
      <p:sp>
        <p:nvSpPr>
          <p:cNvPr id="11" name="Text Box 7"/>
          <p:cNvSpPr txBox="1">
            <a:spLocks noChangeArrowheads="1"/>
          </p:cNvSpPr>
          <p:nvPr/>
        </p:nvSpPr>
        <p:spPr bwMode="auto">
          <a:xfrm>
            <a:off x="4356100" y="6489700"/>
            <a:ext cx="4445000" cy="263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a:spAutoFit/>
          </a:bodyPr>
          <a:lstStyle>
            <a:lvl1pPr>
              <a:defRPr sz="2400" b="1" i="1">
                <a:solidFill>
                  <a:srgbClr val="FFFF99"/>
                </a:solidFill>
                <a:latin typeface="Times New Roman" pitchFamily="18" charset="0"/>
              </a:defRPr>
            </a:lvl1pPr>
            <a:lvl2pPr marL="742950" indent="-285750">
              <a:defRPr sz="2400" b="1" i="1">
                <a:solidFill>
                  <a:srgbClr val="FFFF99"/>
                </a:solidFill>
                <a:latin typeface="Times New Roman" pitchFamily="18" charset="0"/>
              </a:defRPr>
            </a:lvl2pPr>
            <a:lvl3pPr marL="1143000" indent="-228600">
              <a:defRPr sz="2400" b="1" i="1">
                <a:solidFill>
                  <a:srgbClr val="FFFF99"/>
                </a:solidFill>
                <a:latin typeface="Times New Roman" pitchFamily="18" charset="0"/>
              </a:defRPr>
            </a:lvl3pPr>
            <a:lvl4pPr marL="1600200" indent="-228600">
              <a:defRPr sz="2400" b="1" i="1">
                <a:solidFill>
                  <a:srgbClr val="FFFF99"/>
                </a:solidFill>
                <a:latin typeface="Times New Roman" pitchFamily="18" charset="0"/>
              </a:defRPr>
            </a:lvl4pPr>
            <a:lvl5pPr marL="2057400" indent="-228600">
              <a:defRPr sz="2400" b="1" i="1">
                <a:solidFill>
                  <a:srgbClr val="FFFF99"/>
                </a:solidFill>
                <a:latin typeface="Times New Roman" pitchFamily="18" charset="0"/>
              </a:defRPr>
            </a:lvl5pPr>
            <a:lvl6pPr marL="2514600" indent="-228600" eaLnBrk="0" fontAlgn="base" hangingPunct="0">
              <a:spcBef>
                <a:spcPct val="0"/>
              </a:spcBef>
              <a:spcAft>
                <a:spcPct val="0"/>
              </a:spcAft>
              <a:defRPr sz="2400" b="1" i="1">
                <a:solidFill>
                  <a:srgbClr val="FFFF99"/>
                </a:solidFill>
                <a:latin typeface="Times New Roman" pitchFamily="18" charset="0"/>
              </a:defRPr>
            </a:lvl6pPr>
            <a:lvl7pPr marL="2971800" indent="-228600" eaLnBrk="0" fontAlgn="base" hangingPunct="0">
              <a:spcBef>
                <a:spcPct val="0"/>
              </a:spcBef>
              <a:spcAft>
                <a:spcPct val="0"/>
              </a:spcAft>
              <a:defRPr sz="2400" b="1" i="1">
                <a:solidFill>
                  <a:srgbClr val="FFFF99"/>
                </a:solidFill>
                <a:latin typeface="Times New Roman" pitchFamily="18" charset="0"/>
              </a:defRPr>
            </a:lvl7pPr>
            <a:lvl8pPr marL="3429000" indent="-228600" eaLnBrk="0" fontAlgn="base" hangingPunct="0">
              <a:spcBef>
                <a:spcPct val="0"/>
              </a:spcBef>
              <a:spcAft>
                <a:spcPct val="0"/>
              </a:spcAft>
              <a:defRPr sz="2400" b="1" i="1">
                <a:solidFill>
                  <a:srgbClr val="FFFF99"/>
                </a:solidFill>
                <a:latin typeface="Times New Roman" pitchFamily="18" charset="0"/>
              </a:defRPr>
            </a:lvl8pPr>
            <a:lvl9pPr marL="3886200" indent="-228600" eaLnBrk="0" fontAlgn="base" hangingPunct="0">
              <a:spcBef>
                <a:spcPct val="0"/>
              </a:spcBef>
              <a:spcAft>
                <a:spcPct val="0"/>
              </a:spcAft>
              <a:defRPr sz="2400" b="1" i="1">
                <a:solidFill>
                  <a:srgbClr val="FFFF99"/>
                </a:solidFill>
                <a:latin typeface="Times New Roman" pitchFamily="18" charset="0"/>
              </a:defRPr>
            </a:lvl9pPr>
          </a:lstStyle>
          <a:p>
            <a:pPr algn="r" eaLnBrk="1" hangingPunct="1">
              <a:lnSpc>
                <a:spcPct val="75000"/>
              </a:lnSpc>
              <a:spcBef>
                <a:spcPct val="50000"/>
              </a:spcBef>
              <a:buClr>
                <a:srgbClr val="CC0000"/>
              </a:buClr>
              <a:buFont typeface="Wingdings" pitchFamily="2" charset="2"/>
              <a:buNone/>
            </a:pPr>
            <a:r>
              <a:rPr lang="en-US" altLang="ru-RU" sz="1400" b="0" dirty="0" smtClean="0">
                <a:solidFill>
                  <a:srgbClr val="969696"/>
                </a:solidFill>
                <a:latin typeface="Book Antiqua" pitchFamily="18" charset="0"/>
              </a:rPr>
              <a:t>Chinese Academy of Social Sciences</a:t>
            </a:r>
            <a:r>
              <a:rPr lang="az-Latn-AZ" altLang="ru-RU" sz="1400" b="0" dirty="0" smtClean="0">
                <a:solidFill>
                  <a:srgbClr val="969696"/>
                </a:solidFill>
                <a:latin typeface="Book Antiqua" pitchFamily="18" charset="0"/>
              </a:rPr>
              <a:t>, </a:t>
            </a:r>
            <a:r>
              <a:rPr lang="en-US" altLang="ru-RU" sz="1400" b="0" dirty="0" smtClean="0">
                <a:solidFill>
                  <a:srgbClr val="969696"/>
                </a:solidFill>
                <a:latin typeface="Book Antiqua" pitchFamily="18" charset="0"/>
              </a:rPr>
              <a:t>Beijing</a:t>
            </a:r>
            <a:r>
              <a:rPr lang="az-Latn-AZ" altLang="ru-RU" sz="1400" b="0" dirty="0" smtClean="0">
                <a:solidFill>
                  <a:srgbClr val="969696"/>
                </a:solidFill>
                <a:latin typeface="Book Antiqua" pitchFamily="18" charset="0"/>
              </a:rPr>
              <a:t> </a:t>
            </a:r>
            <a:r>
              <a:rPr lang="az-Latn-AZ" altLang="ru-RU" sz="1400" b="0" dirty="0">
                <a:solidFill>
                  <a:srgbClr val="969696"/>
                </a:solidFill>
                <a:latin typeface="Book Antiqua" pitchFamily="18" charset="0"/>
              </a:rPr>
              <a:t>- 2019</a:t>
            </a:r>
            <a:endParaRPr lang="ru-RU" altLang="ru-RU" sz="1400" b="0" dirty="0">
              <a:solidFill>
                <a:srgbClr val="969696"/>
              </a:solidFill>
              <a:latin typeface="Book Antiqua" pitchFamily="18" charset="0"/>
            </a:endParaRPr>
          </a:p>
        </p:txBody>
      </p:sp>
      <p:sp>
        <p:nvSpPr>
          <p:cNvPr id="13" name="Rectangle 8"/>
          <p:cNvSpPr>
            <a:spLocks noChangeArrowheads="1"/>
          </p:cNvSpPr>
          <p:nvPr/>
        </p:nvSpPr>
        <p:spPr bwMode="auto">
          <a:xfrm>
            <a:off x="2215554" y="1124744"/>
            <a:ext cx="6244878" cy="461665"/>
          </a:xfrm>
          <a:prstGeom prst="rect">
            <a:avLst/>
          </a:prstGeom>
          <a:noFill/>
          <a:ln>
            <a:noFill/>
          </a:ln>
          <a:effectLst>
            <a:outerShdw dist="35921" dir="2700000" algn="ctr" rotWithShape="0">
              <a:srgbClr val="DDDDDD"/>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square">
            <a:spAutoFit/>
          </a:bodyPr>
          <a:lstStyle/>
          <a:p>
            <a:pPr algn="r"/>
            <a:r>
              <a:rPr lang="en-US" altLang="ru-RU" sz="2400" b="1" dirty="0" smtClean="0">
                <a:solidFill>
                  <a:srgbClr val="002060"/>
                </a:solidFill>
                <a:latin typeface="Book Antiqua" pitchFamily="18" charset="0"/>
              </a:rPr>
              <a:t>IL(R)E’s INTERVALS OF OPTIMALITY</a:t>
            </a:r>
            <a:endParaRPr lang="ru-RU" altLang="ru-RU" sz="2400" b="1" dirty="0">
              <a:solidFill>
                <a:srgbClr val="002060"/>
              </a:solidFill>
              <a:latin typeface="Book Antiqua" pitchFamily="18" charset="0"/>
            </a:endParaRPr>
          </a:p>
        </p:txBody>
      </p:sp>
      <p:sp>
        <p:nvSpPr>
          <p:cNvPr id="16" name="Rectangle 15"/>
          <p:cNvSpPr/>
          <p:nvPr/>
        </p:nvSpPr>
        <p:spPr>
          <a:xfrm>
            <a:off x="416942" y="1721794"/>
            <a:ext cx="8259514" cy="1015663"/>
          </a:xfrm>
          <a:prstGeom prst="rect">
            <a:avLst/>
          </a:prstGeom>
        </p:spPr>
        <p:txBody>
          <a:bodyPr wrap="square">
            <a:spAutoFit/>
          </a:bodyPr>
          <a:lstStyle/>
          <a:p>
            <a:r>
              <a:rPr lang="en-US" sz="2000" dirty="0" smtClean="0">
                <a:solidFill>
                  <a:srgbClr val="002060"/>
                </a:solidFill>
                <a:latin typeface="Book Antiqua" pitchFamily="18" charset="0"/>
              </a:rPr>
              <a:t>There </a:t>
            </a:r>
            <a:r>
              <a:rPr lang="en-US" sz="2000" dirty="0">
                <a:solidFill>
                  <a:srgbClr val="002060"/>
                </a:solidFill>
                <a:latin typeface="Book Antiqua" pitchFamily="18" charset="0"/>
              </a:rPr>
              <a:t>is not any overall (universal for all economies) optimal value of IL(R)E</a:t>
            </a:r>
            <a:r>
              <a:rPr lang="en-US" sz="2000" dirty="0" smtClean="0">
                <a:solidFill>
                  <a:srgbClr val="002060"/>
                </a:solidFill>
                <a:latin typeface="Book Antiqua" pitchFamily="18" charset="0"/>
              </a:rPr>
              <a:t>. The </a:t>
            </a:r>
            <a:r>
              <a:rPr lang="en-US" sz="2000" dirty="0">
                <a:solidFill>
                  <a:srgbClr val="002060"/>
                </a:solidFill>
                <a:latin typeface="Book Antiqua" pitchFamily="18" charset="0"/>
              </a:rPr>
              <a:t>optimality limits of Index </a:t>
            </a:r>
            <a:r>
              <a:rPr lang="en-US" sz="2000" dirty="0" smtClean="0">
                <a:solidFill>
                  <a:srgbClr val="002060"/>
                </a:solidFill>
                <a:latin typeface="Book Antiqua" pitchFamily="18" charset="0"/>
              </a:rPr>
              <a:t>are individual for each </a:t>
            </a:r>
            <a:r>
              <a:rPr lang="en-US" sz="2000" dirty="0">
                <a:solidFill>
                  <a:srgbClr val="002060"/>
                </a:solidFill>
                <a:latin typeface="Book Antiqua" pitchFamily="18" charset="0"/>
              </a:rPr>
              <a:t>country </a:t>
            </a:r>
            <a:r>
              <a:rPr lang="en-US" sz="2000" dirty="0" smtClean="0">
                <a:solidFill>
                  <a:srgbClr val="002060"/>
                </a:solidFill>
                <a:latin typeface="Book Antiqua" pitchFamily="18" charset="0"/>
              </a:rPr>
              <a:t>and are </a:t>
            </a:r>
            <a:r>
              <a:rPr lang="en-US" sz="2000" dirty="0">
                <a:solidFill>
                  <a:srgbClr val="002060"/>
                </a:solidFill>
                <a:latin typeface="Book Antiqua" pitchFamily="18" charset="0"/>
              </a:rPr>
              <a:t>subject to change over </a:t>
            </a:r>
            <a:r>
              <a:rPr lang="en-US" sz="2000" dirty="0" smtClean="0">
                <a:solidFill>
                  <a:srgbClr val="002060"/>
                </a:solidFill>
                <a:latin typeface="Book Antiqua" pitchFamily="18" charset="0"/>
              </a:rPr>
              <a:t>time.</a:t>
            </a:r>
          </a:p>
        </p:txBody>
      </p:sp>
      <p:sp>
        <p:nvSpPr>
          <p:cNvPr id="17" name="Rectangle 16"/>
          <p:cNvSpPr/>
          <p:nvPr/>
        </p:nvSpPr>
        <p:spPr>
          <a:xfrm>
            <a:off x="416942" y="5301208"/>
            <a:ext cx="8088796" cy="1015663"/>
          </a:xfrm>
          <a:prstGeom prst="rect">
            <a:avLst/>
          </a:prstGeom>
        </p:spPr>
        <p:txBody>
          <a:bodyPr wrap="square">
            <a:spAutoFit/>
          </a:bodyPr>
          <a:lstStyle/>
          <a:p>
            <a:pPr lvl="0"/>
            <a:r>
              <a:rPr lang="en-US" sz="2000" i="1" dirty="0">
                <a:solidFill>
                  <a:srgbClr val="002060"/>
                </a:solidFill>
                <a:latin typeface="Book Antiqua" pitchFamily="18" charset="0"/>
              </a:rPr>
              <a:t>The Effect of the Model-Shaping Forms of </a:t>
            </a:r>
            <a:r>
              <a:rPr lang="en-US" sz="2000" i="1" dirty="0" smtClean="0">
                <a:solidFill>
                  <a:srgbClr val="002060"/>
                </a:solidFill>
                <a:latin typeface="Book Antiqua" pitchFamily="18" charset="0"/>
              </a:rPr>
              <a:t>Government Intervention </a:t>
            </a:r>
            <a:r>
              <a:rPr lang="en-US" sz="2000" i="1" dirty="0">
                <a:solidFill>
                  <a:srgbClr val="002060"/>
                </a:solidFill>
                <a:latin typeface="Book Antiqua" pitchFamily="18" charset="0"/>
              </a:rPr>
              <a:t>in the Economy on the Economic Growth</a:t>
            </a:r>
            <a:r>
              <a:rPr lang="ru-RU" sz="2000" i="1" dirty="0">
                <a:solidFill>
                  <a:srgbClr val="002060"/>
                </a:solidFill>
                <a:latin typeface="Book Antiqua" pitchFamily="18" charset="0"/>
              </a:rPr>
              <a:t> </a:t>
            </a:r>
            <a:r>
              <a:rPr lang="en-US" sz="2000" i="1" dirty="0">
                <a:solidFill>
                  <a:srgbClr val="002060"/>
                </a:solidFill>
                <a:latin typeface="Book Antiqua" pitchFamily="18" charset="0"/>
              </a:rPr>
              <a:t>// China Finance and Economic Review, 2018, Vol. 7, </a:t>
            </a:r>
            <a:r>
              <a:rPr lang="en-US" sz="2000" i="1" dirty="0" smtClean="0">
                <a:solidFill>
                  <a:srgbClr val="002060"/>
                </a:solidFill>
                <a:latin typeface="Book Antiqua" pitchFamily="18" charset="0"/>
              </a:rPr>
              <a:t>No. </a:t>
            </a:r>
            <a:r>
              <a:rPr lang="en-US" sz="2000" i="1" dirty="0">
                <a:solidFill>
                  <a:srgbClr val="002060"/>
                </a:solidFill>
                <a:latin typeface="Book Antiqua" pitchFamily="18" charset="0"/>
              </a:rPr>
              <a:t>1</a:t>
            </a:r>
            <a:endParaRPr lang="ru-RU" sz="2000" i="1" dirty="0">
              <a:solidFill>
                <a:srgbClr val="002060"/>
              </a:solidFill>
              <a:latin typeface="Book Antiqua" pitchFamily="18" charset="0"/>
            </a:endParaRPr>
          </a:p>
        </p:txBody>
      </p:sp>
      <p:sp>
        <p:nvSpPr>
          <p:cNvPr id="18" name="Rectangle 17"/>
          <p:cNvSpPr/>
          <p:nvPr/>
        </p:nvSpPr>
        <p:spPr>
          <a:xfrm>
            <a:off x="416942" y="4221088"/>
            <a:ext cx="8259514" cy="707886"/>
          </a:xfrm>
          <a:prstGeom prst="rect">
            <a:avLst/>
          </a:prstGeom>
        </p:spPr>
        <p:txBody>
          <a:bodyPr wrap="square">
            <a:spAutoFit/>
          </a:bodyPr>
          <a:lstStyle/>
          <a:p>
            <a:r>
              <a:rPr lang="en-US" sz="2000" dirty="0" smtClean="0">
                <a:solidFill>
                  <a:srgbClr val="002060"/>
                </a:solidFill>
                <a:latin typeface="Book Antiqua" pitchFamily="18" charset="0"/>
              </a:rPr>
              <a:t>Each country tries (should try) to establish the effective balance between self-regulation of the economy and its state regulation.</a:t>
            </a:r>
            <a:endParaRPr lang="ru-RU" sz="2000" dirty="0" smtClean="0">
              <a:solidFill>
                <a:srgbClr val="002060"/>
              </a:solidFill>
              <a:latin typeface="Book Antiqua" pitchFamily="18" charset="0"/>
            </a:endParaRPr>
          </a:p>
        </p:txBody>
      </p:sp>
      <p:sp>
        <p:nvSpPr>
          <p:cNvPr id="19" name="Rectangle 18"/>
          <p:cNvSpPr/>
          <p:nvPr/>
        </p:nvSpPr>
        <p:spPr>
          <a:xfrm>
            <a:off x="416942" y="2971441"/>
            <a:ext cx="8259514" cy="1015663"/>
          </a:xfrm>
          <a:prstGeom prst="rect">
            <a:avLst/>
          </a:prstGeom>
        </p:spPr>
        <p:txBody>
          <a:bodyPr wrap="square">
            <a:spAutoFit/>
          </a:bodyPr>
          <a:lstStyle/>
          <a:p>
            <a:pPr lvl="0"/>
            <a:r>
              <a:rPr lang="en-US" sz="2000" dirty="0">
                <a:solidFill>
                  <a:srgbClr val="002060"/>
                </a:solidFill>
                <a:latin typeface="Book Antiqua" pitchFamily="18" charset="0"/>
              </a:rPr>
              <a:t>Countries with a liberal or dirigiste economy can be equally successful. Some countries achieve the greater social and economic success due to the rightness of their economy, while the others – to its leftness.</a:t>
            </a:r>
            <a:endParaRPr lang="ru-RU" sz="2000" dirty="0">
              <a:solidFill>
                <a:srgbClr val="002060"/>
              </a:solidFill>
              <a:latin typeface="Book Antiqua" pitchFamily="18" charset="0"/>
            </a:endParaRPr>
          </a:p>
        </p:txBody>
      </p:sp>
    </p:spTree>
    <p:extLst>
      <p:ext uri="{BB962C8B-B14F-4D97-AF65-F5344CB8AC3E}">
        <p14:creationId xmlns:p14="http://schemas.microsoft.com/office/powerpoint/2010/main" val="26963562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500"/>
                                        <p:tgtEl>
                                          <p:spTgt spid="13"/>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6"/>
                                        </p:tgtEl>
                                        <p:attrNameLst>
                                          <p:attrName>style.visibility</p:attrName>
                                        </p:attrNameLst>
                                      </p:cBhvr>
                                      <p:to>
                                        <p:strVal val="visible"/>
                                      </p:to>
                                    </p:set>
                                    <p:animEffect transition="in" filter="fade">
                                      <p:cBhvr>
                                        <p:cTn id="11" dur="500"/>
                                        <p:tgtEl>
                                          <p:spTgt spid="16"/>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19"/>
                                        </p:tgtEl>
                                        <p:attrNameLst>
                                          <p:attrName>style.visibility</p:attrName>
                                        </p:attrNameLst>
                                      </p:cBhvr>
                                      <p:to>
                                        <p:strVal val="visible"/>
                                      </p:to>
                                    </p:set>
                                    <p:animEffect transition="in" filter="fade">
                                      <p:cBhvr>
                                        <p:cTn id="15" dur="500"/>
                                        <p:tgtEl>
                                          <p:spTgt spid="19"/>
                                        </p:tgtEl>
                                      </p:cBhvr>
                                    </p:animEffect>
                                  </p:childTnLst>
                                </p:cTn>
                              </p:par>
                            </p:childTnLst>
                          </p:cTn>
                        </p:par>
                        <p:par>
                          <p:cTn id="16" fill="hold">
                            <p:stCondLst>
                              <p:cond delay="1500"/>
                            </p:stCondLst>
                            <p:childTnLst>
                              <p:par>
                                <p:cTn id="17" presetID="10" presetClass="entr" presetSubtype="0" fill="hold" grpId="0" nodeType="afterEffect">
                                  <p:stCondLst>
                                    <p:cond delay="0"/>
                                  </p:stCondLst>
                                  <p:childTnLst>
                                    <p:set>
                                      <p:cBhvr>
                                        <p:cTn id="18" dur="1" fill="hold">
                                          <p:stCondLst>
                                            <p:cond delay="0"/>
                                          </p:stCondLst>
                                        </p:cTn>
                                        <p:tgtEl>
                                          <p:spTgt spid="18"/>
                                        </p:tgtEl>
                                        <p:attrNameLst>
                                          <p:attrName>style.visibility</p:attrName>
                                        </p:attrNameLst>
                                      </p:cBhvr>
                                      <p:to>
                                        <p:strVal val="visible"/>
                                      </p:to>
                                    </p:set>
                                    <p:animEffect transition="in" filter="fade">
                                      <p:cBhvr>
                                        <p:cTn id="19" dur="500"/>
                                        <p:tgtEl>
                                          <p:spTgt spid="18"/>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17"/>
                                        </p:tgtEl>
                                        <p:attrNameLst>
                                          <p:attrName>style.visibility</p:attrName>
                                        </p:attrNameLst>
                                      </p:cBhvr>
                                      <p:to>
                                        <p:strVal val="visible"/>
                                      </p:to>
                                    </p:set>
                                    <p:animEffect transition="in" filter="fade">
                                      <p:cBhvr>
                                        <p:cTn id="24"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6" grpId="0"/>
      <p:bldP spid="17" grpId="0"/>
      <p:bldP spid="18" grpId="0"/>
      <p:bldP spid="19"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Группа 5"/>
          <p:cNvGrpSpPr>
            <a:grpSpLocks/>
          </p:cNvGrpSpPr>
          <p:nvPr/>
        </p:nvGrpSpPr>
        <p:grpSpPr bwMode="auto">
          <a:xfrm>
            <a:off x="0" y="0"/>
            <a:ext cx="9144000" cy="908720"/>
            <a:chOff x="0" y="446"/>
            <a:chExt cx="9144000" cy="756793"/>
          </a:xfrm>
        </p:grpSpPr>
        <p:pic>
          <p:nvPicPr>
            <p:cNvPr id="5" name="Рисунок 1"/>
            <p:cNvPicPr>
              <a:picLocks noChangeAspect="1"/>
            </p:cNvPicPr>
            <p:nvPr/>
          </p:nvPicPr>
          <p:blipFill>
            <a:blip r:embed="rId2" cstate="print"/>
            <a:srcRect l="58456" t="15993" r="20644" b="63036"/>
            <a:stretch>
              <a:fillRect/>
            </a:stretch>
          </p:blipFill>
          <p:spPr bwMode="auto">
            <a:xfrm>
              <a:off x="0" y="446"/>
              <a:ext cx="9144000" cy="754733"/>
            </a:xfrm>
            <a:prstGeom prst="rect">
              <a:avLst/>
            </a:prstGeom>
            <a:noFill/>
            <a:ln w="9525">
              <a:noFill/>
              <a:miter lim="800000"/>
              <a:headEnd/>
              <a:tailEnd/>
            </a:ln>
          </p:spPr>
        </p:pic>
        <p:pic>
          <p:nvPicPr>
            <p:cNvPr id="6" name="Рисунок 11"/>
            <p:cNvPicPr>
              <a:picLocks noChangeAspect="1"/>
            </p:cNvPicPr>
            <p:nvPr/>
          </p:nvPicPr>
          <p:blipFill>
            <a:blip r:embed="rId3" cstate="print"/>
            <a:srcRect b="34521"/>
            <a:stretch>
              <a:fillRect/>
            </a:stretch>
          </p:blipFill>
          <p:spPr bwMode="auto">
            <a:xfrm>
              <a:off x="467544" y="136323"/>
              <a:ext cx="587859" cy="452265"/>
            </a:xfrm>
            <a:prstGeom prst="rect">
              <a:avLst/>
            </a:prstGeom>
            <a:noFill/>
            <a:ln w="9525">
              <a:noFill/>
              <a:miter lim="800000"/>
              <a:headEnd/>
              <a:tailEnd/>
            </a:ln>
          </p:spPr>
        </p:pic>
        <p:sp>
          <p:nvSpPr>
            <p:cNvPr id="7" name="Поле 2"/>
            <p:cNvSpPr txBox="1">
              <a:spLocks noChangeArrowheads="1"/>
            </p:cNvSpPr>
            <p:nvPr/>
          </p:nvSpPr>
          <p:spPr bwMode="auto">
            <a:xfrm>
              <a:off x="1119188" y="133718"/>
              <a:ext cx="7917308" cy="607656"/>
            </a:xfrm>
            <a:prstGeom prst="rect">
              <a:avLst/>
            </a:prstGeom>
            <a:noFill/>
            <a:ln w="6350">
              <a:noFill/>
              <a:miter lim="800000"/>
              <a:headEnd/>
              <a:tailEnd/>
            </a:ln>
          </p:spPr>
          <p:txBody>
            <a:bodyPr/>
            <a:lstStyle/>
            <a:p>
              <a:pPr>
                <a:lnSpc>
                  <a:spcPct val="100000"/>
                </a:lnSpc>
                <a:spcBef>
                  <a:spcPct val="0"/>
                </a:spcBef>
                <a:buFont typeface="Wingdings" pitchFamily="2" charset="2"/>
                <a:buNone/>
              </a:pPr>
              <a:r>
                <a:rPr lang="en-US" sz="1300" b="0" i="0" dirty="0" smtClean="0">
                  <a:solidFill>
                    <a:srgbClr val="FFFFFF"/>
                  </a:solidFill>
                  <a:latin typeface="Cambria" pitchFamily="18" charset="0"/>
                  <a:ea typeface="Verdana" pitchFamily="34" charset="0"/>
                  <a:cs typeface="Verdana" pitchFamily="34" charset="0"/>
                </a:rPr>
                <a:t>The Institute of Economics </a:t>
              </a:r>
              <a:br>
                <a:rPr lang="en-US" sz="1300" b="0" i="0" dirty="0" smtClean="0">
                  <a:solidFill>
                    <a:srgbClr val="FFFFFF"/>
                  </a:solidFill>
                  <a:latin typeface="Cambria" pitchFamily="18" charset="0"/>
                  <a:ea typeface="Verdana" pitchFamily="34" charset="0"/>
                  <a:cs typeface="Verdana" pitchFamily="34" charset="0"/>
                </a:rPr>
              </a:br>
              <a:r>
                <a:rPr lang="en-US" sz="1300" b="0" i="0" dirty="0" smtClean="0">
                  <a:solidFill>
                    <a:srgbClr val="FFFFFF"/>
                  </a:solidFill>
                  <a:latin typeface="Cambria" pitchFamily="18" charset="0"/>
                  <a:ea typeface="Verdana" pitchFamily="34" charset="0"/>
                  <a:cs typeface="Verdana" pitchFamily="34" charset="0"/>
                </a:rPr>
                <a:t>Azerbaijan National Academy of Sciences</a:t>
              </a:r>
              <a:endParaRPr lang="ru-RU" sz="1300" b="0" i="0" dirty="0">
                <a:solidFill>
                  <a:srgbClr val="FFFFFF"/>
                </a:solidFill>
                <a:latin typeface="Cambria" pitchFamily="18" charset="0"/>
                <a:ea typeface="Verdana" pitchFamily="34" charset="0"/>
                <a:cs typeface="Verdana" pitchFamily="34" charset="0"/>
              </a:endParaRPr>
            </a:p>
            <a:p>
              <a:pPr>
                <a:lnSpc>
                  <a:spcPct val="100000"/>
                </a:lnSpc>
                <a:spcBef>
                  <a:spcPct val="0"/>
                </a:spcBef>
                <a:buFont typeface="Wingdings" pitchFamily="2" charset="2"/>
                <a:buNone/>
              </a:pPr>
              <a:endParaRPr lang="ru-RU" sz="3600" b="0" i="0" dirty="0">
                <a:latin typeface="Cambria" pitchFamily="18" charset="0"/>
                <a:ea typeface="Verdana" pitchFamily="34" charset="0"/>
                <a:cs typeface="Verdana" pitchFamily="34" charset="0"/>
              </a:endParaRPr>
            </a:p>
          </p:txBody>
        </p:sp>
        <p:sp>
          <p:nvSpPr>
            <p:cNvPr id="8" name="Line 6"/>
            <p:cNvSpPr>
              <a:spLocks noChangeShapeType="1"/>
            </p:cNvSpPr>
            <p:nvPr/>
          </p:nvSpPr>
          <p:spPr bwMode="auto">
            <a:xfrm>
              <a:off x="0" y="757239"/>
              <a:ext cx="9144000" cy="0"/>
            </a:xfrm>
            <a:prstGeom prst="line">
              <a:avLst/>
            </a:prstGeom>
            <a:noFill/>
            <a:ln w="38100">
              <a:solidFill>
                <a:srgbClr val="000066"/>
              </a:solidFill>
              <a:round/>
              <a:headEnd/>
              <a:tailEnd/>
            </a:ln>
            <a:effectLst>
              <a:outerShdw dist="38100" dir="2400000" algn="ctr" rotWithShape="0">
                <a:schemeClr val="tx1">
                  <a:lumMod val="50000"/>
                  <a:alpha val="35000"/>
                </a:schemeClr>
              </a:outerShdw>
            </a:effectLst>
          </p:spPr>
          <p:txBody>
            <a:bodyPr/>
            <a:lstStyle/>
            <a:p>
              <a:pPr>
                <a:defRPr/>
              </a:pPr>
              <a:endParaRPr lang="ru-RU"/>
            </a:p>
          </p:txBody>
        </p:sp>
      </p:grpSp>
      <p:sp>
        <p:nvSpPr>
          <p:cNvPr id="9" name="Line 6"/>
          <p:cNvSpPr>
            <a:spLocks noChangeShapeType="1"/>
          </p:cNvSpPr>
          <p:nvPr/>
        </p:nvSpPr>
        <p:spPr bwMode="auto">
          <a:xfrm>
            <a:off x="0" y="6357938"/>
            <a:ext cx="9144000" cy="0"/>
          </a:xfrm>
          <a:prstGeom prst="line">
            <a:avLst/>
          </a:prstGeom>
          <a:noFill/>
          <a:ln w="38100">
            <a:solidFill>
              <a:srgbClr val="000066"/>
            </a:solidFill>
            <a:round/>
            <a:headEnd/>
            <a:tailEnd/>
          </a:ln>
          <a:effectLst>
            <a:outerShdw dist="38100" dir="2400000" algn="ctr" rotWithShape="0">
              <a:schemeClr val="tx1">
                <a:lumMod val="50000"/>
                <a:alpha val="35000"/>
              </a:schemeClr>
            </a:outerShdw>
          </a:effectLst>
        </p:spPr>
        <p:txBody>
          <a:bodyPr/>
          <a:lstStyle/>
          <a:p>
            <a:pPr eaLnBrk="1" hangingPunct="1">
              <a:lnSpc>
                <a:spcPct val="75000"/>
              </a:lnSpc>
              <a:spcBef>
                <a:spcPct val="50000"/>
              </a:spcBef>
              <a:buClr>
                <a:srgbClr val="CC0000"/>
              </a:buClr>
              <a:buFont typeface="Wingdings" panose="05000000000000000000" pitchFamily="2" charset="2"/>
              <a:buChar char="ü"/>
              <a:defRPr/>
            </a:pPr>
            <a:endParaRPr lang="ru-RU" dirty="0"/>
          </a:p>
        </p:txBody>
      </p:sp>
      <p:sp>
        <p:nvSpPr>
          <p:cNvPr id="10" name="Text Box 7"/>
          <p:cNvSpPr txBox="1">
            <a:spLocks noChangeArrowheads="1"/>
          </p:cNvSpPr>
          <p:nvPr/>
        </p:nvSpPr>
        <p:spPr bwMode="auto">
          <a:xfrm>
            <a:off x="342900" y="6489700"/>
            <a:ext cx="2573338" cy="263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a:spAutoFit/>
          </a:bodyPr>
          <a:lstStyle>
            <a:lvl1pPr>
              <a:defRPr sz="2400" b="1" i="1">
                <a:solidFill>
                  <a:srgbClr val="FFFF99"/>
                </a:solidFill>
                <a:latin typeface="Times New Roman" pitchFamily="18" charset="0"/>
              </a:defRPr>
            </a:lvl1pPr>
            <a:lvl2pPr marL="742950" indent="-285750">
              <a:defRPr sz="2400" b="1" i="1">
                <a:solidFill>
                  <a:srgbClr val="FFFF99"/>
                </a:solidFill>
                <a:latin typeface="Times New Roman" pitchFamily="18" charset="0"/>
              </a:defRPr>
            </a:lvl2pPr>
            <a:lvl3pPr marL="1143000" indent="-228600">
              <a:defRPr sz="2400" b="1" i="1">
                <a:solidFill>
                  <a:srgbClr val="FFFF99"/>
                </a:solidFill>
                <a:latin typeface="Times New Roman" pitchFamily="18" charset="0"/>
              </a:defRPr>
            </a:lvl3pPr>
            <a:lvl4pPr marL="1600200" indent="-228600">
              <a:defRPr sz="2400" b="1" i="1">
                <a:solidFill>
                  <a:srgbClr val="FFFF99"/>
                </a:solidFill>
                <a:latin typeface="Times New Roman" pitchFamily="18" charset="0"/>
              </a:defRPr>
            </a:lvl4pPr>
            <a:lvl5pPr marL="2057400" indent="-228600">
              <a:defRPr sz="2400" b="1" i="1">
                <a:solidFill>
                  <a:srgbClr val="FFFF99"/>
                </a:solidFill>
                <a:latin typeface="Times New Roman" pitchFamily="18" charset="0"/>
              </a:defRPr>
            </a:lvl5pPr>
            <a:lvl6pPr marL="2514600" indent="-228600" eaLnBrk="0" fontAlgn="base" hangingPunct="0">
              <a:spcBef>
                <a:spcPct val="0"/>
              </a:spcBef>
              <a:spcAft>
                <a:spcPct val="0"/>
              </a:spcAft>
              <a:defRPr sz="2400" b="1" i="1">
                <a:solidFill>
                  <a:srgbClr val="FFFF99"/>
                </a:solidFill>
                <a:latin typeface="Times New Roman" pitchFamily="18" charset="0"/>
              </a:defRPr>
            </a:lvl6pPr>
            <a:lvl7pPr marL="2971800" indent="-228600" eaLnBrk="0" fontAlgn="base" hangingPunct="0">
              <a:spcBef>
                <a:spcPct val="0"/>
              </a:spcBef>
              <a:spcAft>
                <a:spcPct val="0"/>
              </a:spcAft>
              <a:defRPr sz="2400" b="1" i="1">
                <a:solidFill>
                  <a:srgbClr val="FFFF99"/>
                </a:solidFill>
                <a:latin typeface="Times New Roman" pitchFamily="18" charset="0"/>
              </a:defRPr>
            </a:lvl7pPr>
            <a:lvl8pPr marL="3429000" indent="-228600" eaLnBrk="0" fontAlgn="base" hangingPunct="0">
              <a:spcBef>
                <a:spcPct val="0"/>
              </a:spcBef>
              <a:spcAft>
                <a:spcPct val="0"/>
              </a:spcAft>
              <a:defRPr sz="2400" b="1" i="1">
                <a:solidFill>
                  <a:srgbClr val="FFFF99"/>
                </a:solidFill>
                <a:latin typeface="Times New Roman" pitchFamily="18" charset="0"/>
              </a:defRPr>
            </a:lvl8pPr>
            <a:lvl9pPr marL="3886200" indent="-228600" eaLnBrk="0" fontAlgn="base" hangingPunct="0">
              <a:spcBef>
                <a:spcPct val="0"/>
              </a:spcBef>
              <a:spcAft>
                <a:spcPct val="0"/>
              </a:spcAft>
              <a:defRPr sz="2400" b="1" i="1">
                <a:solidFill>
                  <a:srgbClr val="FFFF99"/>
                </a:solidFill>
                <a:latin typeface="Times New Roman" pitchFamily="18" charset="0"/>
              </a:defRPr>
            </a:lvl9pPr>
          </a:lstStyle>
          <a:p>
            <a:pPr eaLnBrk="1" hangingPunct="1">
              <a:lnSpc>
                <a:spcPct val="75000"/>
              </a:lnSpc>
              <a:spcBef>
                <a:spcPct val="50000"/>
              </a:spcBef>
              <a:buClr>
                <a:srgbClr val="CC0000"/>
              </a:buClr>
              <a:buFont typeface="Wingdings" pitchFamily="2" charset="2"/>
              <a:buNone/>
            </a:pPr>
            <a:r>
              <a:rPr lang="en-US" altLang="ru-RU" sz="1400" b="0" dirty="0">
                <a:solidFill>
                  <a:srgbClr val="969696"/>
                </a:solidFill>
                <a:latin typeface="Book Antiqua" pitchFamily="18" charset="0"/>
              </a:rPr>
              <a:t>economics.com.az</a:t>
            </a:r>
            <a:endParaRPr lang="ru-RU" altLang="ru-RU" sz="1400" b="0" dirty="0">
              <a:solidFill>
                <a:srgbClr val="969696"/>
              </a:solidFill>
              <a:latin typeface="Book Antiqua" pitchFamily="18" charset="0"/>
            </a:endParaRPr>
          </a:p>
        </p:txBody>
      </p:sp>
      <p:sp>
        <p:nvSpPr>
          <p:cNvPr id="11" name="Text Box 7"/>
          <p:cNvSpPr txBox="1">
            <a:spLocks noChangeArrowheads="1"/>
          </p:cNvSpPr>
          <p:nvPr/>
        </p:nvSpPr>
        <p:spPr bwMode="auto">
          <a:xfrm>
            <a:off x="4356100" y="6489700"/>
            <a:ext cx="4445000" cy="263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a:spAutoFit/>
          </a:bodyPr>
          <a:lstStyle>
            <a:lvl1pPr>
              <a:defRPr sz="2400" b="1" i="1">
                <a:solidFill>
                  <a:srgbClr val="FFFF99"/>
                </a:solidFill>
                <a:latin typeface="Times New Roman" pitchFamily="18" charset="0"/>
              </a:defRPr>
            </a:lvl1pPr>
            <a:lvl2pPr marL="742950" indent="-285750">
              <a:defRPr sz="2400" b="1" i="1">
                <a:solidFill>
                  <a:srgbClr val="FFFF99"/>
                </a:solidFill>
                <a:latin typeface="Times New Roman" pitchFamily="18" charset="0"/>
              </a:defRPr>
            </a:lvl2pPr>
            <a:lvl3pPr marL="1143000" indent="-228600">
              <a:defRPr sz="2400" b="1" i="1">
                <a:solidFill>
                  <a:srgbClr val="FFFF99"/>
                </a:solidFill>
                <a:latin typeface="Times New Roman" pitchFamily="18" charset="0"/>
              </a:defRPr>
            </a:lvl3pPr>
            <a:lvl4pPr marL="1600200" indent="-228600">
              <a:defRPr sz="2400" b="1" i="1">
                <a:solidFill>
                  <a:srgbClr val="FFFF99"/>
                </a:solidFill>
                <a:latin typeface="Times New Roman" pitchFamily="18" charset="0"/>
              </a:defRPr>
            </a:lvl4pPr>
            <a:lvl5pPr marL="2057400" indent="-228600">
              <a:defRPr sz="2400" b="1" i="1">
                <a:solidFill>
                  <a:srgbClr val="FFFF99"/>
                </a:solidFill>
                <a:latin typeface="Times New Roman" pitchFamily="18" charset="0"/>
              </a:defRPr>
            </a:lvl5pPr>
            <a:lvl6pPr marL="2514600" indent="-228600" eaLnBrk="0" fontAlgn="base" hangingPunct="0">
              <a:spcBef>
                <a:spcPct val="0"/>
              </a:spcBef>
              <a:spcAft>
                <a:spcPct val="0"/>
              </a:spcAft>
              <a:defRPr sz="2400" b="1" i="1">
                <a:solidFill>
                  <a:srgbClr val="FFFF99"/>
                </a:solidFill>
                <a:latin typeface="Times New Roman" pitchFamily="18" charset="0"/>
              </a:defRPr>
            </a:lvl6pPr>
            <a:lvl7pPr marL="2971800" indent="-228600" eaLnBrk="0" fontAlgn="base" hangingPunct="0">
              <a:spcBef>
                <a:spcPct val="0"/>
              </a:spcBef>
              <a:spcAft>
                <a:spcPct val="0"/>
              </a:spcAft>
              <a:defRPr sz="2400" b="1" i="1">
                <a:solidFill>
                  <a:srgbClr val="FFFF99"/>
                </a:solidFill>
                <a:latin typeface="Times New Roman" pitchFamily="18" charset="0"/>
              </a:defRPr>
            </a:lvl7pPr>
            <a:lvl8pPr marL="3429000" indent="-228600" eaLnBrk="0" fontAlgn="base" hangingPunct="0">
              <a:spcBef>
                <a:spcPct val="0"/>
              </a:spcBef>
              <a:spcAft>
                <a:spcPct val="0"/>
              </a:spcAft>
              <a:defRPr sz="2400" b="1" i="1">
                <a:solidFill>
                  <a:srgbClr val="FFFF99"/>
                </a:solidFill>
                <a:latin typeface="Times New Roman" pitchFamily="18" charset="0"/>
              </a:defRPr>
            </a:lvl8pPr>
            <a:lvl9pPr marL="3886200" indent="-228600" eaLnBrk="0" fontAlgn="base" hangingPunct="0">
              <a:spcBef>
                <a:spcPct val="0"/>
              </a:spcBef>
              <a:spcAft>
                <a:spcPct val="0"/>
              </a:spcAft>
              <a:defRPr sz="2400" b="1" i="1">
                <a:solidFill>
                  <a:srgbClr val="FFFF99"/>
                </a:solidFill>
                <a:latin typeface="Times New Roman" pitchFamily="18" charset="0"/>
              </a:defRPr>
            </a:lvl9pPr>
          </a:lstStyle>
          <a:p>
            <a:pPr algn="r" eaLnBrk="1" hangingPunct="1">
              <a:lnSpc>
                <a:spcPct val="75000"/>
              </a:lnSpc>
              <a:spcBef>
                <a:spcPct val="50000"/>
              </a:spcBef>
              <a:buClr>
                <a:srgbClr val="CC0000"/>
              </a:buClr>
              <a:buFont typeface="Wingdings" pitchFamily="2" charset="2"/>
              <a:buNone/>
            </a:pPr>
            <a:r>
              <a:rPr lang="en-US" altLang="ru-RU" sz="1400" b="0" dirty="0" smtClean="0">
                <a:solidFill>
                  <a:srgbClr val="969696"/>
                </a:solidFill>
                <a:latin typeface="Book Antiqua" pitchFamily="18" charset="0"/>
              </a:rPr>
              <a:t>Chinese Academy of Social Sciences</a:t>
            </a:r>
            <a:r>
              <a:rPr lang="az-Latn-AZ" altLang="ru-RU" sz="1400" b="0" dirty="0" smtClean="0">
                <a:solidFill>
                  <a:srgbClr val="969696"/>
                </a:solidFill>
                <a:latin typeface="Book Antiqua" pitchFamily="18" charset="0"/>
              </a:rPr>
              <a:t>, </a:t>
            </a:r>
            <a:r>
              <a:rPr lang="en-US" altLang="ru-RU" sz="1400" b="0" dirty="0" smtClean="0">
                <a:solidFill>
                  <a:srgbClr val="969696"/>
                </a:solidFill>
                <a:latin typeface="Book Antiqua" pitchFamily="18" charset="0"/>
              </a:rPr>
              <a:t>Beijing</a:t>
            </a:r>
            <a:r>
              <a:rPr lang="az-Latn-AZ" altLang="ru-RU" sz="1400" b="0" dirty="0" smtClean="0">
                <a:solidFill>
                  <a:srgbClr val="969696"/>
                </a:solidFill>
                <a:latin typeface="Book Antiqua" pitchFamily="18" charset="0"/>
              </a:rPr>
              <a:t> </a:t>
            </a:r>
            <a:r>
              <a:rPr lang="az-Latn-AZ" altLang="ru-RU" sz="1400" b="0" dirty="0">
                <a:solidFill>
                  <a:srgbClr val="969696"/>
                </a:solidFill>
                <a:latin typeface="Book Antiqua" pitchFamily="18" charset="0"/>
              </a:rPr>
              <a:t>- 2019</a:t>
            </a:r>
            <a:endParaRPr lang="ru-RU" altLang="ru-RU" sz="1400" b="0" dirty="0">
              <a:solidFill>
                <a:srgbClr val="969696"/>
              </a:solidFill>
              <a:latin typeface="Book Antiqua" pitchFamily="18" charset="0"/>
            </a:endParaRPr>
          </a:p>
        </p:txBody>
      </p:sp>
      <p:sp>
        <p:nvSpPr>
          <p:cNvPr id="12" name="Rectangle 8"/>
          <p:cNvSpPr>
            <a:spLocks noChangeArrowheads="1"/>
          </p:cNvSpPr>
          <p:nvPr/>
        </p:nvSpPr>
        <p:spPr bwMode="auto">
          <a:xfrm>
            <a:off x="0" y="1013827"/>
            <a:ext cx="9120585" cy="830997"/>
          </a:xfrm>
          <a:prstGeom prst="rect">
            <a:avLst/>
          </a:prstGeom>
          <a:noFill/>
          <a:ln>
            <a:noFill/>
          </a:ln>
          <a:effectLst>
            <a:outerShdw dist="35921" dir="2700000" algn="ctr" rotWithShape="0">
              <a:srgbClr val="DDDDDD"/>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square">
            <a:spAutoFit/>
          </a:bodyPr>
          <a:lstStyle/>
          <a:p>
            <a:pPr marR="421005" algn="r">
              <a:spcBef>
                <a:spcPts val="600"/>
              </a:spcBef>
              <a:spcAft>
                <a:spcPts val="600"/>
              </a:spcAft>
            </a:pPr>
            <a:r>
              <a:rPr lang="az-Latn-AZ" sz="2400" b="1" dirty="0" smtClean="0">
                <a:solidFill>
                  <a:srgbClr val="002060"/>
                </a:solidFill>
                <a:latin typeface="Book Antiqua" pitchFamily="18" charset="0"/>
              </a:rPr>
              <a:t>DISTRIBUTION OF COUNTRIES BY IL(R)E AND</a:t>
            </a:r>
            <a:r>
              <a:rPr lang="en-US" sz="2400" b="1" dirty="0" smtClean="0">
                <a:solidFill>
                  <a:srgbClr val="002060"/>
                </a:solidFill>
                <a:latin typeface="Book Antiqua" pitchFamily="18" charset="0"/>
              </a:rPr>
              <a:t> </a:t>
            </a:r>
            <a:r>
              <a:rPr lang="az-Latn-AZ" sz="2400" b="1" dirty="0" smtClean="0">
                <a:solidFill>
                  <a:srgbClr val="002060"/>
                </a:solidFill>
                <a:latin typeface="Book Antiqua" pitchFamily="18" charset="0"/>
              </a:rPr>
              <a:t>BY INTERVALS OF REAL GDP CUMULATIVE GROWTH</a:t>
            </a:r>
            <a:endParaRPr lang="ru-RU" sz="2400" b="1" dirty="0">
              <a:solidFill>
                <a:srgbClr val="002060"/>
              </a:solidFill>
              <a:latin typeface="Book Antiqua" pitchFamily="18" charset="0"/>
              <a:ea typeface="MS Mincho"/>
              <a:cs typeface="Times New Roman"/>
            </a:endParaRPr>
          </a:p>
        </p:txBody>
      </p:sp>
      <p:graphicFrame>
        <p:nvGraphicFramePr>
          <p:cNvPr id="17" name="Table 16"/>
          <p:cNvGraphicFramePr>
            <a:graphicFrameLocks noGrp="1"/>
          </p:cNvGraphicFramePr>
          <p:nvPr>
            <p:extLst>
              <p:ext uri="{D42A27DB-BD31-4B8C-83A1-F6EECF244321}">
                <p14:modId xmlns:p14="http://schemas.microsoft.com/office/powerpoint/2010/main" val="3907147929"/>
              </p:ext>
            </p:extLst>
          </p:nvPr>
        </p:nvGraphicFramePr>
        <p:xfrm>
          <a:off x="342900" y="1844824"/>
          <a:ext cx="8352928" cy="4507496"/>
        </p:xfrm>
        <a:graphic>
          <a:graphicData uri="http://schemas.openxmlformats.org/drawingml/2006/table">
            <a:tbl>
              <a:tblPr firstRow="1" firstCol="1" bandRow="1">
                <a:tableStyleId>{5C22544A-7EE6-4342-B048-85BDC9FD1C3A}</a:tableStyleId>
              </a:tblPr>
              <a:tblGrid>
                <a:gridCol w="936104"/>
                <a:gridCol w="1296144"/>
                <a:gridCol w="576064"/>
                <a:gridCol w="648072"/>
                <a:gridCol w="648072"/>
                <a:gridCol w="576064"/>
                <a:gridCol w="576064"/>
                <a:gridCol w="576064"/>
                <a:gridCol w="576064"/>
                <a:gridCol w="576064"/>
                <a:gridCol w="1368152"/>
              </a:tblGrid>
              <a:tr h="360040">
                <a:tc rowSpan="2" gridSpan="2">
                  <a:txBody>
                    <a:bodyPr/>
                    <a:lstStyle/>
                    <a:p>
                      <a:pPr algn="ctr">
                        <a:lnSpc>
                          <a:spcPts val="2000"/>
                        </a:lnSpc>
                        <a:spcBef>
                          <a:spcPts val="0"/>
                        </a:spcBef>
                        <a:spcAft>
                          <a:spcPts val="0"/>
                        </a:spcAft>
                      </a:pPr>
                      <a:r>
                        <a:rPr lang="az-Latn-AZ" sz="1600" dirty="0">
                          <a:effectLst/>
                          <a:latin typeface="Book Antiqua" pitchFamily="18" charset="0"/>
                        </a:rPr>
                        <a:t> </a:t>
                      </a:r>
                      <a:endParaRPr lang="ru-RU" sz="1600" dirty="0">
                        <a:effectLst/>
                        <a:latin typeface="Book Antiqua" pitchFamily="18" charset="0"/>
                        <a:ea typeface="MS Mincho"/>
                        <a:cs typeface="Times New Roman"/>
                      </a:endParaRPr>
                    </a:p>
                  </a:txBody>
                  <a:tcPr marL="57956" marR="57956" marT="0" marB="0" anchor="ctr">
                    <a:lnR w="19050" cap="flat" cmpd="sng" algn="ctr">
                      <a:solidFill>
                        <a:srgbClr val="C00000"/>
                      </a:solidFill>
                      <a:prstDash val="solid"/>
                      <a:round/>
                      <a:headEnd type="none" w="med" len="med"/>
                      <a:tailEnd type="none" w="med" len="med"/>
                    </a:lnR>
                    <a:lnB w="19050" cap="flat" cmpd="sng" algn="ctr">
                      <a:solidFill>
                        <a:srgbClr val="C00000"/>
                      </a:solidFill>
                      <a:prstDash val="solid"/>
                      <a:round/>
                      <a:headEnd type="none" w="med" len="med"/>
                      <a:tailEnd type="none" w="med" len="med"/>
                    </a:lnB>
                    <a:noFill/>
                  </a:tcPr>
                </a:tc>
                <a:tc rowSpan="2" hMerge="1">
                  <a:txBody>
                    <a:bodyPr/>
                    <a:lstStyle/>
                    <a:p>
                      <a:endParaRPr lang="ru-RU"/>
                    </a:p>
                  </a:txBody>
                  <a:tcPr/>
                </a:tc>
                <a:tc gridSpan="8">
                  <a:txBody>
                    <a:bodyPr/>
                    <a:lstStyle/>
                    <a:p>
                      <a:pPr algn="ctr">
                        <a:lnSpc>
                          <a:spcPts val="2000"/>
                        </a:lnSpc>
                        <a:spcBef>
                          <a:spcPts val="300"/>
                        </a:spcBef>
                        <a:spcAft>
                          <a:spcPts val="300"/>
                        </a:spcAft>
                      </a:pPr>
                      <a:r>
                        <a:rPr lang="az-Latn-AZ" sz="1600" dirty="0" smtClean="0">
                          <a:effectLst/>
                          <a:latin typeface="Book Antiqua" pitchFamily="18" charset="0"/>
                        </a:rPr>
                        <a:t>IL(R)E Ranges</a:t>
                      </a:r>
                      <a:r>
                        <a:rPr lang="en-US" sz="1600" dirty="0" smtClean="0">
                          <a:effectLst/>
                          <a:latin typeface="Book Antiqua" pitchFamily="18" charset="0"/>
                        </a:rPr>
                        <a:t> (2017)</a:t>
                      </a:r>
                      <a:endParaRPr lang="ru-RU" sz="1600" dirty="0">
                        <a:effectLst/>
                        <a:latin typeface="Book Antiqua" pitchFamily="18" charset="0"/>
                        <a:ea typeface="MS Mincho"/>
                        <a:cs typeface="Times New Roman"/>
                      </a:endParaRPr>
                    </a:p>
                  </a:txBody>
                  <a:tcPr marL="57956" marR="57956" marT="0" marB="0" anchor="ctr">
                    <a:lnL w="19050" cap="flat" cmpd="sng" algn="ctr">
                      <a:solidFill>
                        <a:srgbClr val="C00000"/>
                      </a:solidFill>
                      <a:prstDash val="solid"/>
                      <a:round/>
                      <a:headEnd type="none" w="med" len="med"/>
                      <a:tailEnd type="none" w="med" len="med"/>
                    </a:lnL>
                    <a:lnR w="19050" cap="flat" cmpd="sng" algn="ctr">
                      <a:solidFill>
                        <a:srgbClr val="C00000"/>
                      </a:solidFill>
                      <a:prstDash val="solid"/>
                      <a:round/>
                      <a:headEnd type="none" w="med" len="med"/>
                      <a:tailEnd type="none" w="med" len="med"/>
                    </a:lnR>
                    <a:lnT w="19050" cap="flat" cmpd="sng" algn="ctr">
                      <a:solidFill>
                        <a:srgbClr val="C00000"/>
                      </a:solidFill>
                      <a:prstDash val="solid"/>
                      <a:round/>
                      <a:headEnd type="none" w="med" len="med"/>
                      <a:tailEnd type="none" w="med" len="med"/>
                    </a:lnT>
                    <a:lnB w="19050" cap="flat" cmpd="sng" algn="ctr">
                      <a:solidFill>
                        <a:srgbClr val="C00000"/>
                      </a:solidFill>
                      <a:prstDash val="solid"/>
                      <a:round/>
                      <a:headEnd type="none" w="med" len="med"/>
                      <a:tailEnd type="none" w="med" len="med"/>
                    </a:lnB>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rowSpan="2">
                  <a:txBody>
                    <a:bodyPr/>
                    <a:lstStyle/>
                    <a:p>
                      <a:pPr algn="ctr">
                        <a:lnSpc>
                          <a:spcPts val="2000"/>
                        </a:lnSpc>
                        <a:spcBef>
                          <a:spcPts val="0"/>
                        </a:spcBef>
                        <a:spcAft>
                          <a:spcPts val="0"/>
                        </a:spcAft>
                      </a:pPr>
                      <a:r>
                        <a:rPr lang="ru-RU" sz="1600" dirty="0" smtClean="0">
                          <a:effectLst/>
                          <a:latin typeface="Book Antiqua" pitchFamily="18" charset="0"/>
                        </a:rPr>
                        <a:t>Number of Countries</a:t>
                      </a:r>
                      <a:endParaRPr lang="ru-RU" sz="1600" dirty="0">
                        <a:effectLst/>
                        <a:latin typeface="Book Antiqua" pitchFamily="18" charset="0"/>
                        <a:ea typeface="MS Mincho"/>
                        <a:cs typeface="Times New Roman"/>
                      </a:endParaRPr>
                    </a:p>
                  </a:txBody>
                  <a:tcPr marL="57956" marR="57956" marT="0" marB="0" anchor="ctr">
                    <a:lnL w="19050" cap="flat" cmpd="sng" algn="ctr">
                      <a:solidFill>
                        <a:srgbClr val="C00000"/>
                      </a:solidFill>
                      <a:prstDash val="solid"/>
                      <a:round/>
                      <a:headEnd type="none" w="med" len="med"/>
                      <a:tailEnd type="none" w="med" len="med"/>
                    </a:lnL>
                    <a:lnR w="19050" cap="flat" cmpd="sng" algn="ctr">
                      <a:solidFill>
                        <a:srgbClr val="C00000"/>
                      </a:solidFill>
                      <a:prstDash val="solid"/>
                      <a:round/>
                      <a:headEnd type="none" w="med" len="med"/>
                      <a:tailEnd type="none" w="med" len="med"/>
                    </a:lnR>
                    <a:lnT w="19050" cap="flat" cmpd="sng" algn="ctr">
                      <a:solidFill>
                        <a:srgbClr val="C00000"/>
                      </a:solidFill>
                      <a:prstDash val="solid"/>
                      <a:round/>
                      <a:headEnd type="none" w="med" len="med"/>
                      <a:tailEnd type="none" w="med" len="med"/>
                    </a:lnT>
                    <a:lnB w="19050" cap="flat" cmpd="sng" algn="ctr">
                      <a:solidFill>
                        <a:srgbClr val="C00000"/>
                      </a:solidFill>
                      <a:prstDash val="solid"/>
                      <a:round/>
                      <a:headEnd type="none" w="med" len="med"/>
                      <a:tailEnd type="none" w="med" len="med"/>
                    </a:lnB>
                  </a:tcPr>
                </a:tc>
              </a:tr>
              <a:tr h="591456">
                <a:tc gridSpan="2" vMerge="1">
                  <a:txBody>
                    <a:bodyPr/>
                    <a:lstStyle/>
                    <a:p>
                      <a:endParaRPr lang="ru-RU"/>
                    </a:p>
                  </a:txBody>
                  <a:tcPr/>
                </a:tc>
                <a:tc hMerge="1" vMerge="1">
                  <a:txBody>
                    <a:bodyPr/>
                    <a:lstStyle/>
                    <a:p>
                      <a:endParaRPr lang="ru-RU"/>
                    </a:p>
                  </a:txBody>
                  <a:tcPr/>
                </a:tc>
                <a:tc>
                  <a:txBody>
                    <a:bodyPr/>
                    <a:lstStyle/>
                    <a:p>
                      <a:pPr>
                        <a:lnSpc>
                          <a:spcPts val="2000"/>
                        </a:lnSpc>
                        <a:spcBef>
                          <a:spcPts val="0"/>
                        </a:spcBef>
                        <a:spcAft>
                          <a:spcPts val="0"/>
                        </a:spcAft>
                      </a:pPr>
                      <a:r>
                        <a:rPr lang="ru-RU" sz="1600" dirty="0">
                          <a:effectLst/>
                          <a:latin typeface="Book Antiqua" pitchFamily="18" charset="0"/>
                        </a:rPr>
                        <a:t>0,100</a:t>
                      </a:r>
                      <a:r>
                        <a:rPr lang="az-Latn-AZ" sz="1600" dirty="0">
                          <a:effectLst/>
                          <a:latin typeface="Book Antiqua" pitchFamily="18" charset="0"/>
                        </a:rPr>
                        <a:t/>
                      </a:r>
                      <a:br>
                        <a:rPr lang="az-Latn-AZ" sz="1600" dirty="0">
                          <a:effectLst/>
                          <a:latin typeface="Book Antiqua" pitchFamily="18" charset="0"/>
                        </a:rPr>
                      </a:br>
                      <a:r>
                        <a:rPr lang="ru-RU" sz="1600" dirty="0">
                          <a:effectLst/>
                          <a:latin typeface="Book Antiqua" pitchFamily="18" charset="0"/>
                        </a:rPr>
                        <a:t>0,149</a:t>
                      </a:r>
                      <a:endParaRPr lang="ru-RU" sz="1600" dirty="0">
                        <a:effectLst/>
                        <a:latin typeface="Book Antiqua" pitchFamily="18" charset="0"/>
                        <a:ea typeface="MS Mincho"/>
                        <a:cs typeface="Times New Roman"/>
                      </a:endParaRPr>
                    </a:p>
                  </a:txBody>
                  <a:tcPr marL="57956" marR="57956" marT="0" marB="0" anchor="ctr">
                    <a:lnL w="19050" cap="flat" cmpd="sng" algn="ctr">
                      <a:solidFill>
                        <a:srgbClr val="C00000"/>
                      </a:solidFill>
                      <a:prstDash val="solid"/>
                      <a:round/>
                      <a:headEnd type="none" w="med" len="med"/>
                      <a:tailEnd type="none" w="med" len="med"/>
                    </a:lnL>
                    <a:lnR w="6350" cap="flat" cmpd="sng" algn="ctr">
                      <a:solidFill>
                        <a:srgbClr val="C00000"/>
                      </a:solidFill>
                      <a:prstDash val="sysDot"/>
                      <a:round/>
                      <a:headEnd type="none" w="med" len="med"/>
                      <a:tailEnd type="none" w="med" len="med"/>
                    </a:lnR>
                    <a:lnT w="19050" cap="flat" cmpd="sng" algn="ctr">
                      <a:solidFill>
                        <a:srgbClr val="C00000"/>
                      </a:solidFill>
                      <a:prstDash val="solid"/>
                      <a:round/>
                      <a:headEnd type="none" w="med" len="med"/>
                      <a:tailEnd type="none" w="med" len="med"/>
                    </a:lnT>
                    <a:lnB w="19050" cap="flat" cmpd="sng" algn="ctr">
                      <a:solidFill>
                        <a:srgbClr val="C00000"/>
                      </a:solidFill>
                      <a:prstDash val="solid"/>
                      <a:round/>
                      <a:headEnd type="none" w="med" len="med"/>
                      <a:tailEnd type="none" w="med" len="med"/>
                    </a:lnB>
                  </a:tcPr>
                </a:tc>
                <a:tc>
                  <a:txBody>
                    <a:bodyPr/>
                    <a:lstStyle/>
                    <a:p>
                      <a:pPr>
                        <a:lnSpc>
                          <a:spcPts val="2000"/>
                        </a:lnSpc>
                        <a:spcBef>
                          <a:spcPts val="0"/>
                        </a:spcBef>
                        <a:spcAft>
                          <a:spcPts val="0"/>
                        </a:spcAft>
                      </a:pPr>
                      <a:r>
                        <a:rPr lang="ru-RU" sz="1600" dirty="0">
                          <a:effectLst/>
                          <a:latin typeface="Book Antiqua" pitchFamily="18" charset="0"/>
                        </a:rPr>
                        <a:t>0,15</a:t>
                      </a:r>
                      <a:r>
                        <a:rPr lang="az-Latn-AZ" sz="1600" dirty="0">
                          <a:effectLst/>
                          <a:latin typeface="Book Antiqua" pitchFamily="18" charset="0"/>
                        </a:rPr>
                        <a:t>0</a:t>
                      </a:r>
                      <a:br>
                        <a:rPr lang="az-Latn-AZ" sz="1600" dirty="0">
                          <a:effectLst/>
                          <a:latin typeface="Book Antiqua" pitchFamily="18" charset="0"/>
                        </a:rPr>
                      </a:br>
                      <a:r>
                        <a:rPr lang="ru-RU" sz="1600" dirty="0">
                          <a:effectLst/>
                          <a:latin typeface="Book Antiqua" pitchFamily="18" charset="0"/>
                        </a:rPr>
                        <a:t>0,199</a:t>
                      </a:r>
                      <a:endParaRPr lang="ru-RU" sz="1600" dirty="0">
                        <a:effectLst/>
                        <a:latin typeface="Book Antiqua" pitchFamily="18" charset="0"/>
                        <a:ea typeface="MS Mincho"/>
                        <a:cs typeface="Times New Roman"/>
                      </a:endParaRPr>
                    </a:p>
                  </a:txBody>
                  <a:tcPr marL="57956" marR="57956" marT="0" marB="0" anchor="ctr">
                    <a:lnL w="6350" cap="flat" cmpd="sng" algn="ctr">
                      <a:solidFill>
                        <a:srgbClr val="C00000"/>
                      </a:solidFill>
                      <a:prstDash val="sysDot"/>
                      <a:round/>
                      <a:headEnd type="none" w="med" len="med"/>
                      <a:tailEnd type="none" w="med" len="med"/>
                    </a:lnL>
                    <a:lnR w="6350" cap="flat" cmpd="sng" algn="ctr">
                      <a:solidFill>
                        <a:srgbClr val="C00000"/>
                      </a:solidFill>
                      <a:prstDash val="sysDot"/>
                      <a:round/>
                      <a:headEnd type="none" w="med" len="med"/>
                      <a:tailEnd type="none" w="med" len="med"/>
                    </a:lnR>
                    <a:lnT w="19050" cap="flat" cmpd="sng" algn="ctr">
                      <a:solidFill>
                        <a:srgbClr val="C00000"/>
                      </a:solidFill>
                      <a:prstDash val="solid"/>
                      <a:round/>
                      <a:headEnd type="none" w="med" len="med"/>
                      <a:tailEnd type="none" w="med" len="med"/>
                    </a:lnT>
                    <a:lnB w="19050" cap="flat" cmpd="sng" algn="ctr">
                      <a:solidFill>
                        <a:srgbClr val="C00000"/>
                      </a:solidFill>
                      <a:prstDash val="solid"/>
                      <a:round/>
                      <a:headEnd type="none" w="med" len="med"/>
                      <a:tailEnd type="none" w="med" len="med"/>
                    </a:lnB>
                  </a:tcPr>
                </a:tc>
                <a:tc>
                  <a:txBody>
                    <a:bodyPr/>
                    <a:lstStyle/>
                    <a:p>
                      <a:pPr>
                        <a:lnSpc>
                          <a:spcPts val="2000"/>
                        </a:lnSpc>
                        <a:spcBef>
                          <a:spcPts val="0"/>
                        </a:spcBef>
                        <a:spcAft>
                          <a:spcPts val="0"/>
                        </a:spcAft>
                      </a:pPr>
                      <a:r>
                        <a:rPr lang="ru-RU" sz="1600" dirty="0">
                          <a:effectLst/>
                          <a:latin typeface="Book Antiqua" pitchFamily="18" charset="0"/>
                        </a:rPr>
                        <a:t>0,20</a:t>
                      </a:r>
                      <a:r>
                        <a:rPr lang="az-Latn-AZ" sz="1600" dirty="0">
                          <a:effectLst/>
                          <a:latin typeface="Book Antiqua" pitchFamily="18" charset="0"/>
                        </a:rPr>
                        <a:t>0</a:t>
                      </a:r>
                      <a:br>
                        <a:rPr lang="az-Latn-AZ" sz="1600" dirty="0">
                          <a:effectLst/>
                          <a:latin typeface="Book Antiqua" pitchFamily="18" charset="0"/>
                        </a:rPr>
                      </a:br>
                      <a:r>
                        <a:rPr lang="ru-RU" sz="1600" dirty="0">
                          <a:effectLst/>
                          <a:latin typeface="Book Antiqua" pitchFamily="18" charset="0"/>
                        </a:rPr>
                        <a:t>0,249</a:t>
                      </a:r>
                      <a:endParaRPr lang="ru-RU" sz="1600" dirty="0">
                        <a:effectLst/>
                        <a:latin typeface="Book Antiqua" pitchFamily="18" charset="0"/>
                        <a:ea typeface="MS Mincho"/>
                        <a:cs typeface="Times New Roman"/>
                      </a:endParaRPr>
                    </a:p>
                  </a:txBody>
                  <a:tcPr marL="57956" marR="57956" marT="0" marB="0" anchor="ctr">
                    <a:lnL w="6350" cap="flat" cmpd="sng" algn="ctr">
                      <a:solidFill>
                        <a:srgbClr val="C00000"/>
                      </a:solidFill>
                      <a:prstDash val="sysDot"/>
                      <a:round/>
                      <a:headEnd type="none" w="med" len="med"/>
                      <a:tailEnd type="none" w="med" len="med"/>
                    </a:lnL>
                    <a:lnR w="6350" cap="flat" cmpd="sng" algn="ctr">
                      <a:solidFill>
                        <a:srgbClr val="C00000"/>
                      </a:solidFill>
                      <a:prstDash val="sysDot"/>
                      <a:round/>
                      <a:headEnd type="none" w="med" len="med"/>
                      <a:tailEnd type="none" w="med" len="med"/>
                    </a:lnR>
                    <a:lnT w="19050" cap="flat" cmpd="sng" algn="ctr">
                      <a:solidFill>
                        <a:srgbClr val="C00000"/>
                      </a:solidFill>
                      <a:prstDash val="solid"/>
                      <a:round/>
                      <a:headEnd type="none" w="med" len="med"/>
                      <a:tailEnd type="none" w="med" len="med"/>
                    </a:lnT>
                    <a:lnB w="19050" cap="flat" cmpd="sng" algn="ctr">
                      <a:solidFill>
                        <a:srgbClr val="C00000"/>
                      </a:solidFill>
                      <a:prstDash val="solid"/>
                      <a:round/>
                      <a:headEnd type="none" w="med" len="med"/>
                      <a:tailEnd type="none" w="med" len="med"/>
                    </a:lnB>
                  </a:tcPr>
                </a:tc>
                <a:tc>
                  <a:txBody>
                    <a:bodyPr/>
                    <a:lstStyle/>
                    <a:p>
                      <a:pPr>
                        <a:lnSpc>
                          <a:spcPts val="2000"/>
                        </a:lnSpc>
                        <a:spcBef>
                          <a:spcPts val="0"/>
                        </a:spcBef>
                        <a:spcAft>
                          <a:spcPts val="0"/>
                        </a:spcAft>
                      </a:pPr>
                      <a:r>
                        <a:rPr lang="ru-RU" sz="1600" b="1" dirty="0">
                          <a:solidFill>
                            <a:srgbClr val="C00000"/>
                          </a:solidFill>
                          <a:effectLst/>
                          <a:latin typeface="Book Antiqua" pitchFamily="18" charset="0"/>
                        </a:rPr>
                        <a:t>0,25</a:t>
                      </a:r>
                      <a:r>
                        <a:rPr lang="az-Latn-AZ" sz="1600" b="1" dirty="0">
                          <a:solidFill>
                            <a:srgbClr val="C00000"/>
                          </a:solidFill>
                          <a:effectLst/>
                          <a:latin typeface="Book Antiqua" pitchFamily="18" charset="0"/>
                        </a:rPr>
                        <a:t>0</a:t>
                      </a:r>
                      <a:br>
                        <a:rPr lang="az-Latn-AZ" sz="1600" b="1" dirty="0">
                          <a:solidFill>
                            <a:srgbClr val="C00000"/>
                          </a:solidFill>
                          <a:effectLst/>
                          <a:latin typeface="Book Antiqua" pitchFamily="18" charset="0"/>
                        </a:rPr>
                      </a:br>
                      <a:r>
                        <a:rPr lang="ru-RU" sz="1600" b="1" dirty="0">
                          <a:solidFill>
                            <a:srgbClr val="C00000"/>
                          </a:solidFill>
                          <a:effectLst/>
                          <a:latin typeface="Book Antiqua" pitchFamily="18" charset="0"/>
                        </a:rPr>
                        <a:t>0,299</a:t>
                      </a:r>
                      <a:endParaRPr lang="ru-RU" sz="1600" b="1" dirty="0">
                        <a:solidFill>
                          <a:srgbClr val="C00000"/>
                        </a:solidFill>
                        <a:effectLst/>
                        <a:latin typeface="Book Antiqua" pitchFamily="18" charset="0"/>
                        <a:ea typeface="MS Mincho"/>
                        <a:cs typeface="Times New Roman"/>
                      </a:endParaRPr>
                    </a:p>
                  </a:txBody>
                  <a:tcPr marL="57956" marR="57956" marT="0" marB="0" anchor="ctr">
                    <a:lnL w="6350" cap="flat" cmpd="sng" algn="ctr">
                      <a:solidFill>
                        <a:srgbClr val="C00000"/>
                      </a:solidFill>
                      <a:prstDash val="sysDot"/>
                      <a:round/>
                      <a:headEnd type="none" w="med" len="med"/>
                      <a:tailEnd type="none" w="med" len="med"/>
                    </a:lnL>
                    <a:lnR w="6350" cap="flat" cmpd="sng" algn="ctr">
                      <a:solidFill>
                        <a:srgbClr val="C00000"/>
                      </a:solidFill>
                      <a:prstDash val="sysDot"/>
                      <a:round/>
                      <a:headEnd type="none" w="med" len="med"/>
                      <a:tailEnd type="none" w="med" len="med"/>
                    </a:lnR>
                    <a:lnT w="19050" cap="flat" cmpd="sng" algn="ctr">
                      <a:solidFill>
                        <a:srgbClr val="C00000"/>
                      </a:solidFill>
                      <a:prstDash val="solid"/>
                      <a:round/>
                      <a:headEnd type="none" w="med" len="med"/>
                      <a:tailEnd type="none" w="med" len="med"/>
                    </a:lnT>
                    <a:lnB w="19050" cap="flat" cmpd="sng" algn="ctr">
                      <a:solidFill>
                        <a:srgbClr val="C00000"/>
                      </a:solidFill>
                      <a:prstDash val="solid"/>
                      <a:round/>
                      <a:headEnd type="none" w="med" len="med"/>
                      <a:tailEnd type="none" w="med" len="med"/>
                    </a:lnB>
                  </a:tcPr>
                </a:tc>
                <a:tc>
                  <a:txBody>
                    <a:bodyPr/>
                    <a:lstStyle/>
                    <a:p>
                      <a:pPr>
                        <a:lnSpc>
                          <a:spcPts val="2000"/>
                        </a:lnSpc>
                        <a:spcBef>
                          <a:spcPts val="0"/>
                        </a:spcBef>
                        <a:spcAft>
                          <a:spcPts val="0"/>
                        </a:spcAft>
                      </a:pPr>
                      <a:r>
                        <a:rPr lang="ru-RU" sz="1600" b="1" dirty="0">
                          <a:solidFill>
                            <a:srgbClr val="C00000"/>
                          </a:solidFill>
                          <a:effectLst/>
                          <a:latin typeface="Book Antiqua" pitchFamily="18" charset="0"/>
                        </a:rPr>
                        <a:t>0,30</a:t>
                      </a:r>
                      <a:r>
                        <a:rPr lang="az-Latn-AZ" sz="1600" b="1" dirty="0">
                          <a:solidFill>
                            <a:srgbClr val="C00000"/>
                          </a:solidFill>
                          <a:effectLst/>
                          <a:latin typeface="Book Antiqua" pitchFamily="18" charset="0"/>
                        </a:rPr>
                        <a:t>0</a:t>
                      </a:r>
                      <a:br>
                        <a:rPr lang="az-Latn-AZ" sz="1600" b="1" dirty="0">
                          <a:solidFill>
                            <a:srgbClr val="C00000"/>
                          </a:solidFill>
                          <a:effectLst/>
                          <a:latin typeface="Book Antiqua" pitchFamily="18" charset="0"/>
                        </a:rPr>
                      </a:br>
                      <a:r>
                        <a:rPr lang="ru-RU" sz="1600" b="1" dirty="0">
                          <a:solidFill>
                            <a:srgbClr val="C00000"/>
                          </a:solidFill>
                          <a:effectLst/>
                          <a:latin typeface="Book Antiqua" pitchFamily="18" charset="0"/>
                        </a:rPr>
                        <a:t>0,349</a:t>
                      </a:r>
                      <a:endParaRPr lang="ru-RU" sz="1600" b="1" dirty="0">
                        <a:solidFill>
                          <a:srgbClr val="C00000"/>
                        </a:solidFill>
                        <a:effectLst/>
                        <a:latin typeface="Book Antiqua" pitchFamily="18" charset="0"/>
                        <a:ea typeface="MS Mincho"/>
                        <a:cs typeface="Times New Roman"/>
                      </a:endParaRPr>
                    </a:p>
                  </a:txBody>
                  <a:tcPr marL="57956" marR="57956" marT="0" marB="0" anchor="ctr">
                    <a:lnL w="6350" cap="flat" cmpd="sng" algn="ctr">
                      <a:solidFill>
                        <a:srgbClr val="C00000"/>
                      </a:solidFill>
                      <a:prstDash val="sysDot"/>
                      <a:round/>
                      <a:headEnd type="none" w="med" len="med"/>
                      <a:tailEnd type="none" w="med" len="med"/>
                    </a:lnL>
                    <a:lnR w="6350" cap="flat" cmpd="sng" algn="ctr">
                      <a:solidFill>
                        <a:srgbClr val="C00000"/>
                      </a:solidFill>
                      <a:prstDash val="sysDot"/>
                      <a:round/>
                      <a:headEnd type="none" w="med" len="med"/>
                      <a:tailEnd type="none" w="med" len="med"/>
                    </a:lnR>
                    <a:lnT w="19050" cap="flat" cmpd="sng" algn="ctr">
                      <a:solidFill>
                        <a:srgbClr val="C00000"/>
                      </a:solidFill>
                      <a:prstDash val="solid"/>
                      <a:round/>
                      <a:headEnd type="none" w="med" len="med"/>
                      <a:tailEnd type="none" w="med" len="med"/>
                    </a:lnT>
                    <a:lnB w="19050" cap="flat" cmpd="sng" algn="ctr">
                      <a:solidFill>
                        <a:srgbClr val="C00000"/>
                      </a:solidFill>
                      <a:prstDash val="solid"/>
                      <a:round/>
                      <a:headEnd type="none" w="med" len="med"/>
                      <a:tailEnd type="none" w="med" len="med"/>
                    </a:lnB>
                  </a:tcPr>
                </a:tc>
                <a:tc>
                  <a:txBody>
                    <a:bodyPr/>
                    <a:lstStyle/>
                    <a:p>
                      <a:pPr>
                        <a:lnSpc>
                          <a:spcPts val="2000"/>
                        </a:lnSpc>
                        <a:spcBef>
                          <a:spcPts val="0"/>
                        </a:spcBef>
                        <a:spcAft>
                          <a:spcPts val="0"/>
                        </a:spcAft>
                      </a:pPr>
                      <a:r>
                        <a:rPr lang="ru-RU" sz="1600" dirty="0">
                          <a:effectLst/>
                          <a:latin typeface="Book Antiqua" pitchFamily="18" charset="0"/>
                        </a:rPr>
                        <a:t>0,35</a:t>
                      </a:r>
                      <a:r>
                        <a:rPr lang="az-Latn-AZ" sz="1600" dirty="0">
                          <a:effectLst/>
                          <a:latin typeface="Book Antiqua" pitchFamily="18" charset="0"/>
                        </a:rPr>
                        <a:t>0</a:t>
                      </a:r>
                      <a:br>
                        <a:rPr lang="az-Latn-AZ" sz="1600" dirty="0">
                          <a:effectLst/>
                          <a:latin typeface="Book Antiqua" pitchFamily="18" charset="0"/>
                        </a:rPr>
                      </a:br>
                      <a:r>
                        <a:rPr lang="ru-RU" sz="1600" dirty="0">
                          <a:effectLst/>
                          <a:latin typeface="Book Antiqua" pitchFamily="18" charset="0"/>
                        </a:rPr>
                        <a:t>0,399</a:t>
                      </a:r>
                      <a:endParaRPr lang="ru-RU" sz="1600" dirty="0">
                        <a:effectLst/>
                        <a:latin typeface="Book Antiqua" pitchFamily="18" charset="0"/>
                        <a:ea typeface="MS Mincho"/>
                        <a:cs typeface="Times New Roman"/>
                      </a:endParaRPr>
                    </a:p>
                  </a:txBody>
                  <a:tcPr marL="57956" marR="57956" marT="0" marB="0" anchor="ctr">
                    <a:lnL w="6350" cap="flat" cmpd="sng" algn="ctr">
                      <a:solidFill>
                        <a:srgbClr val="C00000"/>
                      </a:solidFill>
                      <a:prstDash val="sysDot"/>
                      <a:round/>
                      <a:headEnd type="none" w="med" len="med"/>
                      <a:tailEnd type="none" w="med" len="med"/>
                    </a:lnL>
                    <a:lnR w="6350" cap="flat" cmpd="sng" algn="ctr">
                      <a:solidFill>
                        <a:srgbClr val="C00000"/>
                      </a:solidFill>
                      <a:prstDash val="sysDot"/>
                      <a:round/>
                      <a:headEnd type="none" w="med" len="med"/>
                      <a:tailEnd type="none" w="med" len="med"/>
                    </a:lnR>
                    <a:lnT w="19050" cap="flat" cmpd="sng" algn="ctr">
                      <a:solidFill>
                        <a:srgbClr val="C00000"/>
                      </a:solidFill>
                      <a:prstDash val="solid"/>
                      <a:round/>
                      <a:headEnd type="none" w="med" len="med"/>
                      <a:tailEnd type="none" w="med" len="med"/>
                    </a:lnT>
                    <a:lnB w="19050" cap="flat" cmpd="sng" algn="ctr">
                      <a:solidFill>
                        <a:srgbClr val="C00000"/>
                      </a:solidFill>
                      <a:prstDash val="solid"/>
                      <a:round/>
                      <a:headEnd type="none" w="med" len="med"/>
                      <a:tailEnd type="none" w="med" len="med"/>
                    </a:lnB>
                  </a:tcPr>
                </a:tc>
                <a:tc>
                  <a:txBody>
                    <a:bodyPr/>
                    <a:lstStyle/>
                    <a:p>
                      <a:pPr>
                        <a:lnSpc>
                          <a:spcPts val="2000"/>
                        </a:lnSpc>
                        <a:spcBef>
                          <a:spcPts val="0"/>
                        </a:spcBef>
                        <a:spcAft>
                          <a:spcPts val="0"/>
                        </a:spcAft>
                      </a:pPr>
                      <a:r>
                        <a:rPr lang="ru-RU" sz="1600" dirty="0">
                          <a:effectLst/>
                          <a:latin typeface="Book Antiqua" pitchFamily="18" charset="0"/>
                        </a:rPr>
                        <a:t>0,40</a:t>
                      </a:r>
                      <a:r>
                        <a:rPr lang="az-Latn-AZ" sz="1600" dirty="0">
                          <a:effectLst/>
                          <a:latin typeface="Book Antiqua" pitchFamily="18" charset="0"/>
                        </a:rPr>
                        <a:t>0</a:t>
                      </a:r>
                      <a:br>
                        <a:rPr lang="az-Latn-AZ" sz="1600" dirty="0">
                          <a:effectLst/>
                          <a:latin typeface="Book Antiqua" pitchFamily="18" charset="0"/>
                        </a:rPr>
                      </a:br>
                      <a:r>
                        <a:rPr lang="ru-RU" sz="1600" dirty="0">
                          <a:effectLst/>
                          <a:latin typeface="Book Antiqua" pitchFamily="18" charset="0"/>
                        </a:rPr>
                        <a:t>0,449</a:t>
                      </a:r>
                      <a:endParaRPr lang="ru-RU" sz="1600" dirty="0">
                        <a:effectLst/>
                        <a:latin typeface="Book Antiqua" pitchFamily="18" charset="0"/>
                        <a:ea typeface="MS Mincho"/>
                        <a:cs typeface="Times New Roman"/>
                      </a:endParaRPr>
                    </a:p>
                  </a:txBody>
                  <a:tcPr marL="57956" marR="57956" marT="0" marB="0" anchor="ctr">
                    <a:lnL w="6350" cap="flat" cmpd="sng" algn="ctr">
                      <a:solidFill>
                        <a:srgbClr val="C00000"/>
                      </a:solidFill>
                      <a:prstDash val="sysDot"/>
                      <a:round/>
                      <a:headEnd type="none" w="med" len="med"/>
                      <a:tailEnd type="none" w="med" len="med"/>
                    </a:lnL>
                    <a:lnR w="6350" cap="flat" cmpd="sng" algn="ctr">
                      <a:solidFill>
                        <a:srgbClr val="C00000"/>
                      </a:solidFill>
                      <a:prstDash val="sysDot"/>
                      <a:round/>
                      <a:headEnd type="none" w="med" len="med"/>
                      <a:tailEnd type="none" w="med" len="med"/>
                    </a:lnR>
                    <a:lnT w="19050" cap="flat" cmpd="sng" algn="ctr">
                      <a:solidFill>
                        <a:srgbClr val="C00000"/>
                      </a:solidFill>
                      <a:prstDash val="solid"/>
                      <a:round/>
                      <a:headEnd type="none" w="med" len="med"/>
                      <a:tailEnd type="none" w="med" len="med"/>
                    </a:lnT>
                    <a:lnB w="19050" cap="flat" cmpd="sng" algn="ctr">
                      <a:solidFill>
                        <a:srgbClr val="C00000"/>
                      </a:solidFill>
                      <a:prstDash val="solid"/>
                      <a:round/>
                      <a:headEnd type="none" w="med" len="med"/>
                      <a:tailEnd type="none" w="med" len="med"/>
                    </a:lnB>
                  </a:tcPr>
                </a:tc>
                <a:tc>
                  <a:txBody>
                    <a:bodyPr/>
                    <a:lstStyle/>
                    <a:p>
                      <a:pPr>
                        <a:lnSpc>
                          <a:spcPts val="2000"/>
                        </a:lnSpc>
                        <a:spcBef>
                          <a:spcPts val="0"/>
                        </a:spcBef>
                        <a:spcAft>
                          <a:spcPts val="0"/>
                        </a:spcAft>
                      </a:pPr>
                      <a:r>
                        <a:rPr lang="ru-RU" sz="1600">
                          <a:effectLst/>
                          <a:latin typeface="Book Antiqua" pitchFamily="18" charset="0"/>
                        </a:rPr>
                        <a:t>0,45</a:t>
                      </a:r>
                      <a:r>
                        <a:rPr lang="az-Latn-AZ" sz="1600">
                          <a:effectLst/>
                          <a:latin typeface="Book Antiqua" pitchFamily="18" charset="0"/>
                        </a:rPr>
                        <a:t>0</a:t>
                      </a:r>
                      <a:br>
                        <a:rPr lang="az-Latn-AZ" sz="1600">
                          <a:effectLst/>
                          <a:latin typeface="Book Antiqua" pitchFamily="18" charset="0"/>
                        </a:rPr>
                      </a:br>
                      <a:r>
                        <a:rPr lang="ru-RU" sz="1600">
                          <a:effectLst/>
                          <a:latin typeface="Book Antiqua" pitchFamily="18" charset="0"/>
                        </a:rPr>
                        <a:t>0,500</a:t>
                      </a:r>
                      <a:endParaRPr lang="ru-RU" sz="1600">
                        <a:effectLst/>
                        <a:latin typeface="Book Antiqua" pitchFamily="18" charset="0"/>
                        <a:ea typeface="MS Mincho"/>
                        <a:cs typeface="Times New Roman"/>
                      </a:endParaRPr>
                    </a:p>
                  </a:txBody>
                  <a:tcPr marL="57956" marR="57956" marT="0" marB="0" anchor="ctr">
                    <a:lnL w="6350" cap="flat" cmpd="sng" algn="ctr">
                      <a:solidFill>
                        <a:srgbClr val="C00000"/>
                      </a:solidFill>
                      <a:prstDash val="sysDot"/>
                      <a:round/>
                      <a:headEnd type="none" w="med" len="med"/>
                      <a:tailEnd type="none" w="med" len="med"/>
                    </a:lnL>
                    <a:lnR w="19050" cap="flat" cmpd="sng" algn="ctr">
                      <a:solidFill>
                        <a:srgbClr val="C00000"/>
                      </a:solidFill>
                      <a:prstDash val="solid"/>
                      <a:round/>
                      <a:headEnd type="none" w="med" len="med"/>
                      <a:tailEnd type="none" w="med" len="med"/>
                    </a:lnR>
                    <a:lnT w="19050" cap="flat" cmpd="sng" algn="ctr">
                      <a:solidFill>
                        <a:srgbClr val="C00000"/>
                      </a:solidFill>
                      <a:prstDash val="solid"/>
                      <a:round/>
                      <a:headEnd type="none" w="med" len="med"/>
                      <a:tailEnd type="none" w="med" len="med"/>
                    </a:lnT>
                    <a:lnB w="19050" cap="flat" cmpd="sng" algn="ctr">
                      <a:solidFill>
                        <a:srgbClr val="C00000"/>
                      </a:solidFill>
                      <a:prstDash val="solid"/>
                      <a:round/>
                      <a:headEnd type="none" w="med" len="med"/>
                      <a:tailEnd type="none" w="med" len="med"/>
                    </a:lnB>
                  </a:tcPr>
                </a:tc>
                <a:tc vMerge="1">
                  <a:txBody>
                    <a:bodyPr/>
                    <a:lstStyle/>
                    <a:p>
                      <a:endParaRPr lang="ru-RU"/>
                    </a:p>
                  </a:txBody>
                  <a:tcPr/>
                </a:tc>
              </a:tr>
              <a:tr h="174968">
                <a:tc rowSpan="9">
                  <a:txBody>
                    <a:bodyPr/>
                    <a:lstStyle/>
                    <a:p>
                      <a:pPr algn="ctr">
                        <a:lnSpc>
                          <a:spcPts val="2000"/>
                        </a:lnSpc>
                        <a:spcBef>
                          <a:spcPts val="0"/>
                        </a:spcBef>
                        <a:spcAft>
                          <a:spcPts val="0"/>
                        </a:spcAft>
                      </a:pPr>
                      <a:r>
                        <a:rPr lang="az-Latn-AZ" sz="1600" dirty="0" smtClean="0">
                          <a:effectLst/>
                          <a:latin typeface="Book Antiqua" pitchFamily="18" charset="0"/>
                        </a:rPr>
                        <a:t>Intervals of Real GDP Cumulative Growth (</a:t>
                      </a:r>
                      <a:r>
                        <a:rPr lang="en-US" sz="1600" dirty="0" smtClean="0">
                          <a:effectLst/>
                          <a:latin typeface="Book Antiqua" pitchFamily="18" charset="0"/>
                        </a:rPr>
                        <a:t>2012-2017, </a:t>
                      </a:r>
                      <a:r>
                        <a:rPr lang="az-Latn-AZ" sz="1600" dirty="0" smtClean="0">
                          <a:effectLst/>
                          <a:latin typeface="Book Antiqua" pitchFamily="18" charset="0"/>
                        </a:rPr>
                        <a:t>%)</a:t>
                      </a:r>
                      <a:endParaRPr lang="ru-RU" sz="1600" dirty="0">
                        <a:effectLst/>
                        <a:latin typeface="Book Antiqua" pitchFamily="18" charset="0"/>
                        <a:ea typeface="MS Mincho"/>
                        <a:cs typeface="Times New Roman"/>
                      </a:endParaRPr>
                    </a:p>
                  </a:txBody>
                  <a:tcPr marL="57956" marR="57956" marT="0" marB="0" vert="vert270" anchor="ctr">
                    <a:lnL w="19050" cap="flat" cmpd="sng" algn="ctr">
                      <a:solidFill>
                        <a:srgbClr val="C00000"/>
                      </a:solidFill>
                      <a:prstDash val="solid"/>
                      <a:round/>
                      <a:headEnd type="none" w="med" len="med"/>
                      <a:tailEnd type="none" w="med" len="med"/>
                    </a:lnL>
                    <a:lnR w="19050" cap="flat" cmpd="sng" algn="ctr">
                      <a:solidFill>
                        <a:srgbClr val="C00000"/>
                      </a:solidFill>
                      <a:prstDash val="solid"/>
                      <a:round/>
                      <a:headEnd type="none" w="med" len="med"/>
                      <a:tailEnd type="none" w="med" len="med"/>
                    </a:lnR>
                    <a:lnT w="19050" cap="flat" cmpd="sng" algn="ctr">
                      <a:solidFill>
                        <a:srgbClr val="C00000"/>
                      </a:solidFill>
                      <a:prstDash val="solid"/>
                      <a:round/>
                      <a:headEnd type="none" w="med" len="med"/>
                      <a:tailEnd type="none" w="med" len="med"/>
                    </a:lnT>
                    <a:lnB w="19050" cap="flat" cmpd="sng" algn="ctr">
                      <a:solidFill>
                        <a:srgbClr val="C00000"/>
                      </a:solidFill>
                      <a:prstDash val="solid"/>
                      <a:round/>
                      <a:headEnd type="none" w="med" len="med"/>
                      <a:tailEnd type="none" w="med" len="med"/>
                    </a:lnB>
                  </a:tcPr>
                </a:tc>
                <a:tc>
                  <a:txBody>
                    <a:bodyPr/>
                    <a:lstStyle/>
                    <a:p>
                      <a:pPr marR="43180" algn="ctr">
                        <a:lnSpc>
                          <a:spcPts val="2000"/>
                        </a:lnSpc>
                        <a:spcBef>
                          <a:spcPts val="0"/>
                        </a:spcBef>
                        <a:spcAft>
                          <a:spcPts val="0"/>
                        </a:spcAft>
                      </a:pPr>
                      <a:r>
                        <a:rPr lang="ru-RU" sz="1600" dirty="0">
                          <a:effectLst/>
                          <a:latin typeface="Book Antiqua" pitchFamily="18" charset="0"/>
                        </a:rPr>
                        <a:t>-40 - -30</a:t>
                      </a:r>
                      <a:endParaRPr lang="ru-RU" sz="1600" dirty="0">
                        <a:effectLst/>
                        <a:latin typeface="Book Antiqua" pitchFamily="18" charset="0"/>
                        <a:ea typeface="MS Mincho"/>
                        <a:cs typeface="Times New Roman"/>
                      </a:endParaRPr>
                    </a:p>
                  </a:txBody>
                  <a:tcPr marL="57956" marR="57956" marT="0" marB="0" anchor="ctr">
                    <a:lnL w="19050" cap="flat" cmpd="sng" algn="ctr">
                      <a:solidFill>
                        <a:srgbClr val="C00000"/>
                      </a:solidFill>
                      <a:prstDash val="solid"/>
                      <a:round/>
                      <a:headEnd type="none" w="med" len="med"/>
                      <a:tailEnd type="none" w="med" len="med"/>
                    </a:lnL>
                    <a:lnT w="19050" cap="flat" cmpd="sng" algn="ctr">
                      <a:solidFill>
                        <a:srgbClr val="C00000"/>
                      </a:solidFill>
                      <a:prstDash val="solid"/>
                      <a:round/>
                      <a:headEnd type="none" w="med" len="med"/>
                      <a:tailEnd type="none" w="med" len="med"/>
                    </a:lnT>
                    <a:lnB w="6350" cap="flat" cmpd="sng" algn="ctr">
                      <a:solidFill>
                        <a:srgbClr val="C00000"/>
                      </a:solidFill>
                      <a:prstDash val="sysDot"/>
                      <a:round/>
                      <a:headEnd type="none" w="med" len="med"/>
                      <a:tailEnd type="none" w="med" len="med"/>
                    </a:lnB>
                  </a:tcPr>
                </a:tc>
                <a:tc>
                  <a:txBody>
                    <a:bodyPr/>
                    <a:lstStyle/>
                    <a:p>
                      <a:pPr algn="ctr">
                        <a:lnSpc>
                          <a:spcPts val="2000"/>
                        </a:lnSpc>
                        <a:spcBef>
                          <a:spcPts val="0"/>
                        </a:spcBef>
                        <a:spcAft>
                          <a:spcPts val="0"/>
                        </a:spcAft>
                      </a:pPr>
                      <a:r>
                        <a:rPr lang="ru-RU" sz="1600">
                          <a:effectLst/>
                          <a:latin typeface="Book Antiqua" pitchFamily="18" charset="0"/>
                        </a:rPr>
                        <a:t>0</a:t>
                      </a:r>
                      <a:endParaRPr lang="ru-RU" sz="1600">
                        <a:effectLst/>
                        <a:latin typeface="Book Antiqua" pitchFamily="18" charset="0"/>
                        <a:ea typeface="MS Mincho"/>
                        <a:cs typeface="Times New Roman"/>
                      </a:endParaRPr>
                    </a:p>
                  </a:txBody>
                  <a:tcPr marL="57956" marR="57956" marT="0" marB="0" anchor="ctr">
                    <a:lnR w="6350" cap="flat" cmpd="sng" algn="ctr">
                      <a:solidFill>
                        <a:srgbClr val="C00000"/>
                      </a:solidFill>
                      <a:prstDash val="sysDot"/>
                      <a:round/>
                      <a:headEnd type="none" w="med" len="med"/>
                      <a:tailEnd type="none" w="med" len="med"/>
                    </a:lnR>
                    <a:lnT w="19050" cap="flat" cmpd="sng" algn="ctr">
                      <a:solidFill>
                        <a:srgbClr val="C00000"/>
                      </a:solidFill>
                      <a:prstDash val="solid"/>
                      <a:round/>
                      <a:headEnd type="none" w="med" len="med"/>
                      <a:tailEnd type="none" w="med" len="med"/>
                    </a:lnT>
                    <a:lnB w="6350" cap="flat" cmpd="sng" algn="ctr">
                      <a:solidFill>
                        <a:srgbClr val="C00000"/>
                      </a:solidFill>
                      <a:prstDash val="sysDot"/>
                      <a:round/>
                      <a:headEnd type="none" w="med" len="med"/>
                      <a:tailEnd type="none" w="med" len="med"/>
                    </a:lnB>
                  </a:tcPr>
                </a:tc>
                <a:tc>
                  <a:txBody>
                    <a:bodyPr/>
                    <a:lstStyle/>
                    <a:p>
                      <a:pPr algn="ctr">
                        <a:lnSpc>
                          <a:spcPts val="2000"/>
                        </a:lnSpc>
                        <a:spcBef>
                          <a:spcPts val="0"/>
                        </a:spcBef>
                        <a:spcAft>
                          <a:spcPts val="0"/>
                        </a:spcAft>
                      </a:pPr>
                      <a:r>
                        <a:rPr lang="ru-RU" sz="1600">
                          <a:effectLst/>
                          <a:latin typeface="Book Antiqua" pitchFamily="18" charset="0"/>
                        </a:rPr>
                        <a:t>0</a:t>
                      </a:r>
                      <a:endParaRPr lang="ru-RU" sz="1600">
                        <a:effectLst/>
                        <a:latin typeface="Book Antiqua" pitchFamily="18" charset="0"/>
                        <a:ea typeface="MS Mincho"/>
                        <a:cs typeface="Times New Roman"/>
                      </a:endParaRPr>
                    </a:p>
                  </a:txBody>
                  <a:tcPr marL="57956" marR="57956" marT="0" marB="0" anchor="ctr">
                    <a:lnL w="6350" cap="flat" cmpd="sng" algn="ctr">
                      <a:solidFill>
                        <a:srgbClr val="C00000"/>
                      </a:solidFill>
                      <a:prstDash val="sysDot"/>
                      <a:round/>
                      <a:headEnd type="none" w="med" len="med"/>
                      <a:tailEnd type="none" w="med" len="med"/>
                    </a:lnL>
                    <a:lnR w="6350" cap="flat" cmpd="sng" algn="ctr">
                      <a:solidFill>
                        <a:srgbClr val="C00000"/>
                      </a:solidFill>
                      <a:prstDash val="sysDot"/>
                      <a:round/>
                      <a:headEnd type="none" w="med" len="med"/>
                      <a:tailEnd type="none" w="med" len="med"/>
                    </a:lnR>
                    <a:lnT w="19050" cap="flat" cmpd="sng" algn="ctr">
                      <a:solidFill>
                        <a:srgbClr val="C00000"/>
                      </a:solidFill>
                      <a:prstDash val="solid"/>
                      <a:round/>
                      <a:headEnd type="none" w="med" len="med"/>
                      <a:tailEnd type="none" w="med" len="med"/>
                    </a:lnT>
                    <a:lnB w="6350" cap="flat" cmpd="sng" algn="ctr">
                      <a:solidFill>
                        <a:srgbClr val="C00000"/>
                      </a:solidFill>
                      <a:prstDash val="sysDot"/>
                      <a:round/>
                      <a:headEnd type="none" w="med" len="med"/>
                      <a:tailEnd type="none" w="med" len="med"/>
                    </a:lnB>
                  </a:tcPr>
                </a:tc>
                <a:tc>
                  <a:txBody>
                    <a:bodyPr/>
                    <a:lstStyle/>
                    <a:p>
                      <a:pPr algn="ctr">
                        <a:lnSpc>
                          <a:spcPts val="2000"/>
                        </a:lnSpc>
                        <a:spcBef>
                          <a:spcPts val="0"/>
                        </a:spcBef>
                        <a:spcAft>
                          <a:spcPts val="0"/>
                        </a:spcAft>
                      </a:pPr>
                      <a:r>
                        <a:rPr lang="ru-RU" sz="1600">
                          <a:effectLst/>
                          <a:latin typeface="Book Antiqua" pitchFamily="18" charset="0"/>
                        </a:rPr>
                        <a:t>0</a:t>
                      </a:r>
                      <a:endParaRPr lang="ru-RU" sz="1600">
                        <a:effectLst/>
                        <a:latin typeface="Book Antiqua" pitchFamily="18" charset="0"/>
                        <a:ea typeface="MS Mincho"/>
                        <a:cs typeface="Times New Roman"/>
                      </a:endParaRPr>
                    </a:p>
                  </a:txBody>
                  <a:tcPr marL="57956" marR="57956" marT="0" marB="0" anchor="ctr">
                    <a:lnL w="6350" cap="flat" cmpd="sng" algn="ctr">
                      <a:solidFill>
                        <a:srgbClr val="C00000"/>
                      </a:solidFill>
                      <a:prstDash val="sysDot"/>
                      <a:round/>
                      <a:headEnd type="none" w="med" len="med"/>
                      <a:tailEnd type="none" w="med" len="med"/>
                    </a:lnL>
                    <a:lnR w="6350" cap="flat" cmpd="sng" algn="ctr">
                      <a:solidFill>
                        <a:srgbClr val="C00000"/>
                      </a:solidFill>
                      <a:prstDash val="sysDot"/>
                      <a:round/>
                      <a:headEnd type="none" w="med" len="med"/>
                      <a:tailEnd type="none" w="med" len="med"/>
                    </a:lnR>
                    <a:lnT w="19050" cap="flat" cmpd="sng" algn="ctr">
                      <a:solidFill>
                        <a:srgbClr val="C00000"/>
                      </a:solidFill>
                      <a:prstDash val="solid"/>
                      <a:round/>
                      <a:headEnd type="none" w="med" len="med"/>
                      <a:tailEnd type="none" w="med" len="med"/>
                    </a:lnT>
                    <a:lnB w="6350" cap="flat" cmpd="sng" algn="ctr">
                      <a:solidFill>
                        <a:srgbClr val="C00000"/>
                      </a:solidFill>
                      <a:prstDash val="sysDot"/>
                      <a:round/>
                      <a:headEnd type="none" w="med" len="med"/>
                      <a:tailEnd type="none" w="med" len="med"/>
                    </a:lnB>
                  </a:tcPr>
                </a:tc>
                <a:tc>
                  <a:txBody>
                    <a:bodyPr/>
                    <a:lstStyle/>
                    <a:p>
                      <a:pPr algn="ctr">
                        <a:lnSpc>
                          <a:spcPts val="2000"/>
                        </a:lnSpc>
                        <a:spcBef>
                          <a:spcPts val="0"/>
                        </a:spcBef>
                        <a:spcAft>
                          <a:spcPts val="0"/>
                        </a:spcAft>
                      </a:pPr>
                      <a:r>
                        <a:rPr lang="ru-RU" sz="1600">
                          <a:effectLst/>
                          <a:latin typeface="Book Antiqua" pitchFamily="18" charset="0"/>
                        </a:rPr>
                        <a:t>0</a:t>
                      </a:r>
                      <a:endParaRPr lang="ru-RU" sz="1600">
                        <a:effectLst/>
                        <a:latin typeface="Book Antiqua" pitchFamily="18" charset="0"/>
                        <a:ea typeface="MS Mincho"/>
                        <a:cs typeface="Times New Roman"/>
                      </a:endParaRPr>
                    </a:p>
                  </a:txBody>
                  <a:tcPr marL="57956" marR="57956" marT="0" marB="0" anchor="ctr">
                    <a:lnL w="6350" cap="flat" cmpd="sng" algn="ctr">
                      <a:solidFill>
                        <a:srgbClr val="C00000"/>
                      </a:solidFill>
                      <a:prstDash val="sysDot"/>
                      <a:round/>
                      <a:headEnd type="none" w="med" len="med"/>
                      <a:tailEnd type="none" w="med" len="med"/>
                    </a:lnL>
                    <a:lnR w="6350" cap="flat" cmpd="sng" algn="ctr">
                      <a:solidFill>
                        <a:srgbClr val="C00000"/>
                      </a:solidFill>
                      <a:prstDash val="sysDot"/>
                      <a:round/>
                      <a:headEnd type="none" w="med" len="med"/>
                      <a:tailEnd type="none" w="med" len="med"/>
                    </a:lnR>
                    <a:lnT w="19050" cap="flat" cmpd="sng" algn="ctr">
                      <a:solidFill>
                        <a:srgbClr val="C00000"/>
                      </a:solidFill>
                      <a:prstDash val="solid"/>
                      <a:round/>
                      <a:headEnd type="none" w="med" len="med"/>
                      <a:tailEnd type="none" w="med" len="med"/>
                    </a:lnT>
                    <a:lnB w="6350" cap="flat" cmpd="sng" algn="ctr">
                      <a:solidFill>
                        <a:srgbClr val="C00000"/>
                      </a:solidFill>
                      <a:prstDash val="sysDot"/>
                      <a:round/>
                      <a:headEnd type="none" w="med" len="med"/>
                      <a:tailEnd type="none" w="med" len="med"/>
                    </a:lnB>
                  </a:tcPr>
                </a:tc>
                <a:tc>
                  <a:txBody>
                    <a:bodyPr/>
                    <a:lstStyle/>
                    <a:p>
                      <a:pPr algn="ctr">
                        <a:lnSpc>
                          <a:spcPts val="2000"/>
                        </a:lnSpc>
                        <a:spcBef>
                          <a:spcPts val="0"/>
                        </a:spcBef>
                        <a:spcAft>
                          <a:spcPts val="0"/>
                        </a:spcAft>
                      </a:pPr>
                      <a:r>
                        <a:rPr lang="ru-RU" sz="1600" dirty="0">
                          <a:effectLst/>
                          <a:latin typeface="Book Antiqua" pitchFamily="18" charset="0"/>
                        </a:rPr>
                        <a:t>0</a:t>
                      </a:r>
                      <a:endParaRPr lang="ru-RU" sz="1600" dirty="0">
                        <a:effectLst/>
                        <a:latin typeface="Book Antiqua" pitchFamily="18" charset="0"/>
                        <a:ea typeface="MS Mincho"/>
                        <a:cs typeface="Times New Roman"/>
                      </a:endParaRPr>
                    </a:p>
                  </a:txBody>
                  <a:tcPr marL="57956" marR="57956" marT="0" marB="0" anchor="ctr">
                    <a:lnL w="6350" cap="flat" cmpd="sng" algn="ctr">
                      <a:solidFill>
                        <a:srgbClr val="C00000"/>
                      </a:solidFill>
                      <a:prstDash val="sysDot"/>
                      <a:round/>
                      <a:headEnd type="none" w="med" len="med"/>
                      <a:tailEnd type="none" w="med" len="med"/>
                    </a:lnL>
                    <a:lnR w="6350" cap="flat" cmpd="sng" algn="ctr">
                      <a:solidFill>
                        <a:srgbClr val="C00000"/>
                      </a:solidFill>
                      <a:prstDash val="sysDot"/>
                      <a:round/>
                      <a:headEnd type="none" w="med" len="med"/>
                      <a:tailEnd type="none" w="med" len="med"/>
                    </a:lnR>
                    <a:lnT w="19050" cap="flat" cmpd="sng" algn="ctr">
                      <a:solidFill>
                        <a:srgbClr val="C00000"/>
                      </a:solidFill>
                      <a:prstDash val="solid"/>
                      <a:round/>
                      <a:headEnd type="none" w="med" len="med"/>
                      <a:tailEnd type="none" w="med" len="med"/>
                    </a:lnT>
                    <a:lnB w="6350" cap="flat" cmpd="sng" algn="ctr">
                      <a:solidFill>
                        <a:srgbClr val="C00000"/>
                      </a:solidFill>
                      <a:prstDash val="sysDot"/>
                      <a:round/>
                      <a:headEnd type="none" w="med" len="med"/>
                      <a:tailEnd type="none" w="med" len="med"/>
                    </a:lnB>
                  </a:tcPr>
                </a:tc>
                <a:tc>
                  <a:txBody>
                    <a:bodyPr/>
                    <a:lstStyle/>
                    <a:p>
                      <a:pPr algn="ctr">
                        <a:lnSpc>
                          <a:spcPts val="2000"/>
                        </a:lnSpc>
                        <a:spcBef>
                          <a:spcPts val="0"/>
                        </a:spcBef>
                        <a:spcAft>
                          <a:spcPts val="0"/>
                        </a:spcAft>
                      </a:pPr>
                      <a:r>
                        <a:rPr lang="ru-RU" sz="1600">
                          <a:effectLst/>
                          <a:latin typeface="Book Antiqua" pitchFamily="18" charset="0"/>
                        </a:rPr>
                        <a:t>0</a:t>
                      </a:r>
                      <a:endParaRPr lang="ru-RU" sz="1600">
                        <a:effectLst/>
                        <a:latin typeface="Book Antiqua" pitchFamily="18" charset="0"/>
                        <a:ea typeface="MS Mincho"/>
                        <a:cs typeface="Times New Roman"/>
                      </a:endParaRPr>
                    </a:p>
                  </a:txBody>
                  <a:tcPr marL="57956" marR="57956" marT="0" marB="0" anchor="ctr">
                    <a:lnL w="6350" cap="flat" cmpd="sng" algn="ctr">
                      <a:solidFill>
                        <a:srgbClr val="C00000"/>
                      </a:solidFill>
                      <a:prstDash val="sysDot"/>
                      <a:round/>
                      <a:headEnd type="none" w="med" len="med"/>
                      <a:tailEnd type="none" w="med" len="med"/>
                    </a:lnL>
                    <a:lnR w="6350" cap="flat" cmpd="sng" algn="ctr">
                      <a:solidFill>
                        <a:srgbClr val="C00000"/>
                      </a:solidFill>
                      <a:prstDash val="sysDot"/>
                      <a:round/>
                      <a:headEnd type="none" w="med" len="med"/>
                      <a:tailEnd type="none" w="med" len="med"/>
                    </a:lnR>
                    <a:lnT w="19050" cap="flat" cmpd="sng" algn="ctr">
                      <a:solidFill>
                        <a:srgbClr val="C00000"/>
                      </a:solidFill>
                      <a:prstDash val="solid"/>
                      <a:round/>
                      <a:headEnd type="none" w="med" len="med"/>
                      <a:tailEnd type="none" w="med" len="med"/>
                    </a:lnT>
                    <a:lnB w="6350" cap="flat" cmpd="sng" algn="ctr">
                      <a:solidFill>
                        <a:srgbClr val="C00000"/>
                      </a:solidFill>
                      <a:prstDash val="sysDot"/>
                      <a:round/>
                      <a:headEnd type="none" w="med" len="med"/>
                      <a:tailEnd type="none" w="med" len="med"/>
                    </a:lnB>
                  </a:tcPr>
                </a:tc>
                <a:tc>
                  <a:txBody>
                    <a:bodyPr/>
                    <a:lstStyle/>
                    <a:p>
                      <a:pPr algn="ctr">
                        <a:lnSpc>
                          <a:spcPts val="2000"/>
                        </a:lnSpc>
                        <a:spcBef>
                          <a:spcPts val="0"/>
                        </a:spcBef>
                        <a:spcAft>
                          <a:spcPts val="0"/>
                        </a:spcAft>
                      </a:pPr>
                      <a:r>
                        <a:rPr lang="ru-RU" sz="1600">
                          <a:effectLst/>
                          <a:latin typeface="Book Antiqua" pitchFamily="18" charset="0"/>
                        </a:rPr>
                        <a:t>1</a:t>
                      </a:r>
                      <a:endParaRPr lang="ru-RU" sz="1600">
                        <a:effectLst/>
                        <a:latin typeface="Book Antiqua" pitchFamily="18" charset="0"/>
                        <a:ea typeface="MS Mincho"/>
                        <a:cs typeface="Times New Roman"/>
                      </a:endParaRPr>
                    </a:p>
                  </a:txBody>
                  <a:tcPr marL="57956" marR="57956" marT="0" marB="0" anchor="ctr">
                    <a:lnL w="6350" cap="flat" cmpd="sng" algn="ctr">
                      <a:solidFill>
                        <a:srgbClr val="C00000"/>
                      </a:solidFill>
                      <a:prstDash val="sysDot"/>
                      <a:round/>
                      <a:headEnd type="none" w="med" len="med"/>
                      <a:tailEnd type="none" w="med" len="med"/>
                    </a:lnL>
                    <a:lnR w="6350" cap="flat" cmpd="sng" algn="ctr">
                      <a:solidFill>
                        <a:srgbClr val="C00000"/>
                      </a:solidFill>
                      <a:prstDash val="sysDot"/>
                      <a:round/>
                      <a:headEnd type="none" w="med" len="med"/>
                      <a:tailEnd type="none" w="med" len="med"/>
                    </a:lnR>
                    <a:lnT w="19050" cap="flat" cmpd="sng" algn="ctr">
                      <a:solidFill>
                        <a:srgbClr val="C00000"/>
                      </a:solidFill>
                      <a:prstDash val="solid"/>
                      <a:round/>
                      <a:headEnd type="none" w="med" len="med"/>
                      <a:tailEnd type="none" w="med" len="med"/>
                    </a:lnT>
                    <a:lnB w="6350" cap="flat" cmpd="sng" algn="ctr">
                      <a:solidFill>
                        <a:srgbClr val="C00000"/>
                      </a:solidFill>
                      <a:prstDash val="sysDot"/>
                      <a:round/>
                      <a:headEnd type="none" w="med" len="med"/>
                      <a:tailEnd type="none" w="med" len="med"/>
                    </a:lnB>
                  </a:tcPr>
                </a:tc>
                <a:tc>
                  <a:txBody>
                    <a:bodyPr/>
                    <a:lstStyle/>
                    <a:p>
                      <a:pPr algn="ctr">
                        <a:lnSpc>
                          <a:spcPts val="2000"/>
                        </a:lnSpc>
                        <a:spcBef>
                          <a:spcPts val="0"/>
                        </a:spcBef>
                        <a:spcAft>
                          <a:spcPts val="0"/>
                        </a:spcAft>
                      </a:pPr>
                      <a:r>
                        <a:rPr lang="ru-RU" sz="1600">
                          <a:effectLst/>
                          <a:latin typeface="Book Antiqua" pitchFamily="18" charset="0"/>
                        </a:rPr>
                        <a:t>0</a:t>
                      </a:r>
                      <a:endParaRPr lang="ru-RU" sz="1600">
                        <a:effectLst/>
                        <a:latin typeface="Book Antiqua" pitchFamily="18" charset="0"/>
                        <a:ea typeface="MS Mincho"/>
                        <a:cs typeface="Times New Roman"/>
                      </a:endParaRPr>
                    </a:p>
                  </a:txBody>
                  <a:tcPr marL="57956" marR="57956" marT="0" marB="0" anchor="ctr">
                    <a:lnL w="6350" cap="flat" cmpd="sng" algn="ctr">
                      <a:solidFill>
                        <a:srgbClr val="C00000"/>
                      </a:solidFill>
                      <a:prstDash val="sysDot"/>
                      <a:round/>
                      <a:headEnd type="none" w="med" len="med"/>
                      <a:tailEnd type="none" w="med" len="med"/>
                    </a:lnL>
                    <a:lnR w="19050" cap="flat" cmpd="sng" algn="ctr">
                      <a:solidFill>
                        <a:srgbClr val="C00000"/>
                      </a:solidFill>
                      <a:prstDash val="solid"/>
                      <a:round/>
                      <a:headEnd type="none" w="med" len="med"/>
                      <a:tailEnd type="none" w="med" len="med"/>
                    </a:lnR>
                    <a:lnT w="19050" cap="flat" cmpd="sng" algn="ctr">
                      <a:solidFill>
                        <a:srgbClr val="C00000"/>
                      </a:solidFill>
                      <a:prstDash val="solid"/>
                      <a:round/>
                      <a:headEnd type="none" w="med" len="med"/>
                      <a:tailEnd type="none" w="med" len="med"/>
                    </a:lnT>
                    <a:lnB w="6350" cap="flat" cmpd="sng" algn="ctr">
                      <a:solidFill>
                        <a:srgbClr val="C00000"/>
                      </a:solidFill>
                      <a:prstDash val="sysDot"/>
                      <a:round/>
                      <a:headEnd type="none" w="med" len="med"/>
                      <a:tailEnd type="none" w="med" len="med"/>
                    </a:lnB>
                  </a:tcPr>
                </a:tc>
                <a:tc>
                  <a:txBody>
                    <a:bodyPr/>
                    <a:lstStyle/>
                    <a:p>
                      <a:pPr algn="ctr">
                        <a:lnSpc>
                          <a:spcPts val="2000"/>
                        </a:lnSpc>
                        <a:spcBef>
                          <a:spcPts val="0"/>
                        </a:spcBef>
                        <a:spcAft>
                          <a:spcPts val="0"/>
                        </a:spcAft>
                      </a:pPr>
                      <a:r>
                        <a:rPr lang="ru-RU" sz="1600">
                          <a:effectLst/>
                          <a:latin typeface="Book Antiqua" pitchFamily="18" charset="0"/>
                        </a:rPr>
                        <a:t>1</a:t>
                      </a:r>
                      <a:endParaRPr lang="ru-RU" sz="1600">
                        <a:effectLst/>
                        <a:latin typeface="Book Antiqua" pitchFamily="18" charset="0"/>
                        <a:ea typeface="MS Mincho"/>
                        <a:cs typeface="Times New Roman"/>
                      </a:endParaRPr>
                    </a:p>
                  </a:txBody>
                  <a:tcPr marL="57956" marR="57956" marT="0" marB="0" anchor="ctr">
                    <a:lnL w="19050" cap="flat" cmpd="sng" algn="ctr">
                      <a:solidFill>
                        <a:srgbClr val="C00000"/>
                      </a:solidFill>
                      <a:prstDash val="solid"/>
                      <a:round/>
                      <a:headEnd type="none" w="med" len="med"/>
                      <a:tailEnd type="none" w="med" len="med"/>
                    </a:lnL>
                    <a:lnR w="19050" cap="flat" cmpd="sng" algn="ctr">
                      <a:solidFill>
                        <a:srgbClr val="C00000"/>
                      </a:solidFill>
                      <a:prstDash val="solid"/>
                      <a:round/>
                      <a:headEnd type="none" w="med" len="med"/>
                      <a:tailEnd type="none" w="med" len="med"/>
                    </a:lnR>
                    <a:lnT w="19050" cap="flat" cmpd="sng" algn="ctr">
                      <a:solidFill>
                        <a:srgbClr val="C00000"/>
                      </a:solidFill>
                      <a:prstDash val="solid"/>
                      <a:round/>
                      <a:headEnd type="none" w="med" len="med"/>
                      <a:tailEnd type="none" w="med" len="med"/>
                    </a:lnT>
                    <a:lnB w="6350" cap="flat" cmpd="sng" algn="ctr">
                      <a:solidFill>
                        <a:srgbClr val="C00000"/>
                      </a:solidFill>
                      <a:prstDash val="sysDot"/>
                      <a:round/>
                      <a:headEnd type="none" w="med" len="med"/>
                      <a:tailEnd type="none" w="med" len="med"/>
                    </a:lnB>
                  </a:tcPr>
                </a:tc>
              </a:tr>
              <a:tr h="174968">
                <a:tc vMerge="1">
                  <a:txBody>
                    <a:bodyPr/>
                    <a:lstStyle/>
                    <a:p>
                      <a:endParaRPr lang="ru-RU"/>
                    </a:p>
                  </a:txBody>
                  <a:tcPr/>
                </a:tc>
                <a:tc>
                  <a:txBody>
                    <a:bodyPr/>
                    <a:lstStyle/>
                    <a:p>
                      <a:pPr marR="43180" algn="ctr">
                        <a:lnSpc>
                          <a:spcPts val="2000"/>
                        </a:lnSpc>
                        <a:spcBef>
                          <a:spcPts val="0"/>
                        </a:spcBef>
                        <a:spcAft>
                          <a:spcPts val="0"/>
                        </a:spcAft>
                      </a:pPr>
                      <a:r>
                        <a:rPr lang="ru-RU" sz="1600" dirty="0">
                          <a:effectLst/>
                          <a:latin typeface="Book Antiqua" pitchFamily="18" charset="0"/>
                        </a:rPr>
                        <a:t>- 20 </a:t>
                      </a:r>
                      <a:r>
                        <a:rPr lang="az-Latn-AZ" sz="1600" dirty="0">
                          <a:effectLst/>
                          <a:latin typeface="Book Antiqua" pitchFamily="18" charset="0"/>
                        </a:rPr>
                        <a:t>– </a:t>
                      </a:r>
                      <a:r>
                        <a:rPr lang="az-Latn-AZ" sz="1600" dirty="0" smtClean="0">
                          <a:effectLst/>
                          <a:latin typeface="Book Antiqua" pitchFamily="18" charset="0"/>
                        </a:rPr>
                        <a:t>-</a:t>
                      </a:r>
                      <a:r>
                        <a:rPr lang="ru-RU" sz="1600" dirty="0" smtClean="0">
                          <a:effectLst/>
                          <a:latin typeface="Book Antiqua" pitchFamily="18" charset="0"/>
                        </a:rPr>
                        <a:t>10,0</a:t>
                      </a:r>
                      <a:endParaRPr lang="ru-RU" sz="1600" dirty="0">
                        <a:effectLst/>
                        <a:latin typeface="Book Antiqua" pitchFamily="18" charset="0"/>
                        <a:ea typeface="MS Mincho"/>
                        <a:cs typeface="Times New Roman"/>
                      </a:endParaRPr>
                    </a:p>
                  </a:txBody>
                  <a:tcPr marL="57956" marR="57956" marT="0" marB="0" anchor="ctr">
                    <a:lnL w="19050" cap="flat" cmpd="sng" algn="ctr">
                      <a:solidFill>
                        <a:srgbClr val="C00000"/>
                      </a:solidFill>
                      <a:prstDash val="solid"/>
                      <a:round/>
                      <a:headEnd type="none" w="med" len="med"/>
                      <a:tailEnd type="none" w="med" len="med"/>
                    </a:lnL>
                    <a:lnT w="6350" cap="flat" cmpd="sng" algn="ctr">
                      <a:solidFill>
                        <a:srgbClr val="C00000"/>
                      </a:solidFill>
                      <a:prstDash val="sysDot"/>
                      <a:round/>
                      <a:headEnd type="none" w="med" len="med"/>
                      <a:tailEnd type="none" w="med" len="med"/>
                    </a:lnT>
                    <a:lnB w="6350" cap="flat" cmpd="sng" algn="ctr">
                      <a:solidFill>
                        <a:srgbClr val="C00000"/>
                      </a:solidFill>
                      <a:prstDash val="sysDot"/>
                      <a:round/>
                      <a:headEnd type="none" w="med" len="med"/>
                      <a:tailEnd type="none" w="med" len="med"/>
                    </a:lnB>
                  </a:tcPr>
                </a:tc>
                <a:tc>
                  <a:txBody>
                    <a:bodyPr/>
                    <a:lstStyle/>
                    <a:p>
                      <a:pPr algn="ctr">
                        <a:lnSpc>
                          <a:spcPts val="2000"/>
                        </a:lnSpc>
                        <a:spcBef>
                          <a:spcPts val="0"/>
                        </a:spcBef>
                        <a:spcAft>
                          <a:spcPts val="0"/>
                        </a:spcAft>
                      </a:pPr>
                      <a:r>
                        <a:rPr lang="ru-RU" sz="1600" dirty="0">
                          <a:effectLst/>
                          <a:latin typeface="Book Antiqua" pitchFamily="18" charset="0"/>
                        </a:rPr>
                        <a:t>0</a:t>
                      </a:r>
                      <a:endParaRPr lang="ru-RU" sz="1600" dirty="0">
                        <a:effectLst/>
                        <a:latin typeface="Book Antiqua" pitchFamily="18" charset="0"/>
                        <a:ea typeface="MS Mincho"/>
                        <a:cs typeface="Times New Roman"/>
                      </a:endParaRPr>
                    </a:p>
                  </a:txBody>
                  <a:tcPr marL="57956" marR="57956" marT="0" marB="0" anchor="ctr">
                    <a:lnR w="6350" cap="flat" cmpd="sng" algn="ctr">
                      <a:solidFill>
                        <a:srgbClr val="C00000"/>
                      </a:solidFill>
                      <a:prstDash val="sysDot"/>
                      <a:round/>
                      <a:headEnd type="none" w="med" len="med"/>
                      <a:tailEnd type="none" w="med" len="med"/>
                    </a:lnR>
                    <a:lnT w="6350" cap="flat" cmpd="sng" algn="ctr">
                      <a:solidFill>
                        <a:srgbClr val="C00000"/>
                      </a:solidFill>
                      <a:prstDash val="sysDot"/>
                      <a:round/>
                      <a:headEnd type="none" w="med" len="med"/>
                      <a:tailEnd type="none" w="med" len="med"/>
                    </a:lnT>
                    <a:lnB w="6350" cap="flat" cmpd="sng" algn="ctr">
                      <a:solidFill>
                        <a:srgbClr val="C00000"/>
                      </a:solidFill>
                      <a:prstDash val="sysDot"/>
                      <a:round/>
                      <a:headEnd type="none" w="med" len="med"/>
                      <a:tailEnd type="none" w="med" len="med"/>
                    </a:lnB>
                  </a:tcPr>
                </a:tc>
                <a:tc>
                  <a:txBody>
                    <a:bodyPr/>
                    <a:lstStyle/>
                    <a:p>
                      <a:pPr algn="ctr">
                        <a:lnSpc>
                          <a:spcPts val="2000"/>
                        </a:lnSpc>
                        <a:spcBef>
                          <a:spcPts val="0"/>
                        </a:spcBef>
                        <a:spcAft>
                          <a:spcPts val="0"/>
                        </a:spcAft>
                      </a:pPr>
                      <a:r>
                        <a:rPr lang="ru-RU" sz="1600">
                          <a:effectLst/>
                          <a:latin typeface="Book Antiqua" pitchFamily="18" charset="0"/>
                        </a:rPr>
                        <a:t>0</a:t>
                      </a:r>
                      <a:endParaRPr lang="ru-RU" sz="1600">
                        <a:effectLst/>
                        <a:latin typeface="Book Antiqua" pitchFamily="18" charset="0"/>
                        <a:ea typeface="MS Mincho"/>
                        <a:cs typeface="Times New Roman"/>
                      </a:endParaRPr>
                    </a:p>
                  </a:txBody>
                  <a:tcPr marL="57956" marR="57956" marT="0" marB="0" anchor="ctr">
                    <a:lnL w="6350" cap="flat" cmpd="sng" algn="ctr">
                      <a:solidFill>
                        <a:srgbClr val="C00000"/>
                      </a:solidFill>
                      <a:prstDash val="sysDot"/>
                      <a:round/>
                      <a:headEnd type="none" w="med" len="med"/>
                      <a:tailEnd type="none" w="med" len="med"/>
                    </a:lnL>
                    <a:lnR w="6350" cap="flat" cmpd="sng" algn="ctr">
                      <a:solidFill>
                        <a:srgbClr val="C00000"/>
                      </a:solidFill>
                      <a:prstDash val="sysDot"/>
                      <a:round/>
                      <a:headEnd type="none" w="med" len="med"/>
                      <a:tailEnd type="none" w="med" len="med"/>
                    </a:lnR>
                    <a:lnT w="6350" cap="flat" cmpd="sng" algn="ctr">
                      <a:solidFill>
                        <a:srgbClr val="C00000"/>
                      </a:solidFill>
                      <a:prstDash val="sysDot"/>
                      <a:round/>
                      <a:headEnd type="none" w="med" len="med"/>
                      <a:tailEnd type="none" w="med" len="med"/>
                    </a:lnT>
                    <a:lnB w="6350" cap="flat" cmpd="sng" algn="ctr">
                      <a:solidFill>
                        <a:srgbClr val="C00000"/>
                      </a:solidFill>
                      <a:prstDash val="sysDot"/>
                      <a:round/>
                      <a:headEnd type="none" w="med" len="med"/>
                      <a:tailEnd type="none" w="med" len="med"/>
                    </a:lnB>
                  </a:tcPr>
                </a:tc>
                <a:tc>
                  <a:txBody>
                    <a:bodyPr/>
                    <a:lstStyle/>
                    <a:p>
                      <a:pPr algn="ctr">
                        <a:lnSpc>
                          <a:spcPts val="2000"/>
                        </a:lnSpc>
                        <a:spcBef>
                          <a:spcPts val="0"/>
                        </a:spcBef>
                        <a:spcAft>
                          <a:spcPts val="0"/>
                        </a:spcAft>
                      </a:pPr>
                      <a:r>
                        <a:rPr lang="ru-RU" sz="1600">
                          <a:effectLst/>
                          <a:latin typeface="Book Antiqua" pitchFamily="18" charset="0"/>
                        </a:rPr>
                        <a:t>0</a:t>
                      </a:r>
                      <a:endParaRPr lang="ru-RU" sz="1600">
                        <a:effectLst/>
                        <a:latin typeface="Book Antiqua" pitchFamily="18" charset="0"/>
                        <a:ea typeface="MS Mincho"/>
                        <a:cs typeface="Times New Roman"/>
                      </a:endParaRPr>
                    </a:p>
                  </a:txBody>
                  <a:tcPr marL="57956" marR="57956" marT="0" marB="0" anchor="ctr">
                    <a:lnL w="6350" cap="flat" cmpd="sng" algn="ctr">
                      <a:solidFill>
                        <a:srgbClr val="C00000"/>
                      </a:solidFill>
                      <a:prstDash val="sysDot"/>
                      <a:round/>
                      <a:headEnd type="none" w="med" len="med"/>
                      <a:tailEnd type="none" w="med" len="med"/>
                    </a:lnL>
                    <a:lnR w="6350" cap="flat" cmpd="sng" algn="ctr">
                      <a:solidFill>
                        <a:srgbClr val="C00000"/>
                      </a:solidFill>
                      <a:prstDash val="sysDot"/>
                      <a:round/>
                      <a:headEnd type="none" w="med" len="med"/>
                      <a:tailEnd type="none" w="med" len="med"/>
                    </a:lnR>
                    <a:lnT w="6350" cap="flat" cmpd="sng" algn="ctr">
                      <a:solidFill>
                        <a:srgbClr val="C00000"/>
                      </a:solidFill>
                      <a:prstDash val="sysDot"/>
                      <a:round/>
                      <a:headEnd type="none" w="med" len="med"/>
                      <a:tailEnd type="none" w="med" len="med"/>
                    </a:lnT>
                    <a:lnB w="6350" cap="flat" cmpd="sng" algn="ctr">
                      <a:solidFill>
                        <a:srgbClr val="C00000"/>
                      </a:solidFill>
                      <a:prstDash val="sysDot"/>
                      <a:round/>
                      <a:headEnd type="none" w="med" len="med"/>
                      <a:tailEnd type="none" w="med" len="med"/>
                    </a:lnB>
                  </a:tcPr>
                </a:tc>
                <a:tc>
                  <a:txBody>
                    <a:bodyPr/>
                    <a:lstStyle/>
                    <a:p>
                      <a:pPr algn="ctr">
                        <a:lnSpc>
                          <a:spcPts val="2000"/>
                        </a:lnSpc>
                        <a:spcBef>
                          <a:spcPts val="0"/>
                        </a:spcBef>
                        <a:spcAft>
                          <a:spcPts val="0"/>
                        </a:spcAft>
                      </a:pPr>
                      <a:r>
                        <a:rPr lang="ru-RU" sz="1600">
                          <a:effectLst/>
                          <a:latin typeface="Book Antiqua" pitchFamily="18" charset="0"/>
                        </a:rPr>
                        <a:t>0</a:t>
                      </a:r>
                      <a:endParaRPr lang="ru-RU" sz="1600">
                        <a:effectLst/>
                        <a:latin typeface="Book Antiqua" pitchFamily="18" charset="0"/>
                        <a:ea typeface="MS Mincho"/>
                        <a:cs typeface="Times New Roman"/>
                      </a:endParaRPr>
                    </a:p>
                  </a:txBody>
                  <a:tcPr marL="57956" marR="57956" marT="0" marB="0" anchor="ctr">
                    <a:lnL w="6350" cap="flat" cmpd="sng" algn="ctr">
                      <a:solidFill>
                        <a:srgbClr val="C00000"/>
                      </a:solidFill>
                      <a:prstDash val="sysDot"/>
                      <a:round/>
                      <a:headEnd type="none" w="med" len="med"/>
                      <a:tailEnd type="none" w="med" len="med"/>
                    </a:lnL>
                    <a:lnR w="6350" cap="flat" cmpd="sng" algn="ctr">
                      <a:solidFill>
                        <a:srgbClr val="C00000"/>
                      </a:solidFill>
                      <a:prstDash val="sysDot"/>
                      <a:round/>
                      <a:headEnd type="none" w="med" len="med"/>
                      <a:tailEnd type="none" w="med" len="med"/>
                    </a:lnR>
                    <a:lnT w="6350" cap="flat" cmpd="sng" algn="ctr">
                      <a:solidFill>
                        <a:srgbClr val="C00000"/>
                      </a:solidFill>
                      <a:prstDash val="sysDot"/>
                      <a:round/>
                      <a:headEnd type="none" w="med" len="med"/>
                      <a:tailEnd type="none" w="med" len="med"/>
                    </a:lnT>
                    <a:lnB w="6350" cap="flat" cmpd="sng" algn="ctr">
                      <a:solidFill>
                        <a:srgbClr val="C00000"/>
                      </a:solidFill>
                      <a:prstDash val="sysDot"/>
                      <a:round/>
                      <a:headEnd type="none" w="med" len="med"/>
                      <a:tailEnd type="none" w="med" len="med"/>
                    </a:lnB>
                  </a:tcPr>
                </a:tc>
                <a:tc>
                  <a:txBody>
                    <a:bodyPr/>
                    <a:lstStyle/>
                    <a:p>
                      <a:pPr algn="ctr">
                        <a:lnSpc>
                          <a:spcPts val="2000"/>
                        </a:lnSpc>
                        <a:spcBef>
                          <a:spcPts val="0"/>
                        </a:spcBef>
                        <a:spcAft>
                          <a:spcPts val="0"/>
                        </a:spcAft>
                      </a:pPr>
                      <a:r>
                        <a:rPr lang="ru-RU" sz="1600">
                          <a:effectLst/>
                          <a:latin typeface="Book Antiqua" pitchFamily="18" charset="0"/>
                        </a:rPr>
                        <a:t>1</a:t>
                      </a:r>
                      <a:endParaRPr lang="ru-RU" sz="1600">
                        <a:effectLst/>
                        <a:latin typeface="Book Antiqua" pitchFamily="18" charset="0"/>
                        <a:ea typeface="MS Mincho"/>
                        <a:cs typeface="Times New Roman"/>
                      </a:endParaRPr>
                    </a:p>
                  </a:txBody>
                  <a:tcPr marL="57956" marR="57956" marT="0" marB="0" anchor="ctr">
                    <a:lnL w="6350" cap="flat" cmpd="sng" algn="ctr">
                      <a:solidFill>
                        <a:srgbClr val="C00000"/>
                      </a:solidFill>
                      <a:prstDash val="sysDot"/>
                      <a:round/>
                      <a:headEnd type="none" w="med" len="med"/>
                      <a:tailEnd type="none" w="med" len="med"/>
                    </a:lnL>
                    <a:lnR w="6350" cap="flat" cmpd="sng" algn="ctr">
                      <a:solidFill>
                        <a:srgbClr val="C00000"/>
                      </a:solidFill>
                      <a:prstDash val="sysDot"/>
                      <a:round/>
                      <a:headEnd type="none" w="med" len="med"/>
                      <a:tailEnd type="none" w="med" len="med"/>
                    </a:lnR>
                    <a:lnT w="6350" cap="flat" cmpd="sng" algn="ctr">
                      <a:solidFill>
                        <a:srgbClr val="C00000"/>
                      </a:solidFill>
                      <a:prstDash val="sysDot"/>
                      <a:round/>
                      <a:headEnd type="none" w="med" len="med"/>
                      <a:tailEnd type="none" w="med" len="med"/>
                    </a:lnT>
                    <a:lnB w="6350" cap="flat" cmpd="sng" algn="ctr">
                      <a:solidFill>
                        <a:srgbClr val="C00000"/>
                      </a:solidFill>
                      <a:prstDash val="sysDot"/>
                      <a:round/>
                      <a:headEnd type="none" w="med" len="med"/>
                      <a:tailEnd type="none" w="med" len="med"/>
                    </a:lnB>
                  </a:tcPr>
                </a:tc>
                <a:tc>
                  <a:txBody>
                    <a:bodyPr/>
                    <a:lstStyle/>
                    <a:p>
                      <a:pPr algn="ctr">
                        <a:lnSpc>
                          <a:spcPts val="2000"/>
                        </a:lnSpc>
                        <a:spcBef>
                          <a:spcPts val="0"/>
                        </a:spcBef>
                        <a:spcAft>
                          <a:spcPts val="0"/>
                        </a:spcAft>
                      </a:pPr>
                      <a:r>
                        <a:rPr lang="ru-RU" sz="1600">
                          <a:effectLst/>
                          <a:latin typeface="Book Antiqua" pitchFamily="18" charset="0"/>
                        </a:rPr>
                        <a:t>0</a:t>
                      </a:r>
                      <a:endParaRPr lang="ru-RU" sz="1600">
                        <a:effectLst/>
                        <a:latin typeface="Book Antiqua" pitchFamily="18" charset="0"/>
                        <a:ea typeface="MS Mincho"/>
                        <a:cs typeface="Times New Roman"/>
                      </a:endParaRPr>
                    </a:p>
                  </a:txBody>
                  <a:tcPr marL="57956" marR="57956" marT="0" marB="0" anchor="ctr">
                    <a:lnL w="6350" cap="flat" cmpd="sng" algn="ctr">
                      <a:solidFill>
                        <a:srgbClr val="C00000"/>
                      </a:solidFill>
                      <a:prstDash val="sysDot"/>
                      <a:round/>
                      <a:headEnd type="none" w="med" len="med"/>
                      <a:tailEnd type="none" w="med" len="med"/>
                    </a:lnL>
                    <a:lnR w="6350" cap="flat" cmpd="sng" algn="ctr">
                      <a:solidFill>
                        <a:srgbClr val="C00000"/>
                      </a:solidFill>
                      <a:prstDash val="sysDot"/>
                      <a:round/>
                      <a:headEnd type="none" w="med" len="med"/>
                      <a:tailEnd type="none" w="med" len="med"/>
                    </a:lnR>
                    <a:lnT w="6350" cap="flat" cmpd="sng" algn="ctr">
                      <a:solidFill>
                        <a:srgbClr val="C00000"/>
                      </a:solidFill>
                      <a:prstDash val="sysDot"/>
                      <a:round/>
                      <a:headEnd type="none" w="med" len="med"/>
                      <a:tailEnd type="none" w="med" len="med"/>
                    </a:lnT>
                    <a:lnB w="6350" cap="flat" cmpd="sng" algn="ctr">
                      <a:solidFill>
                        <a:srgbClr val="C00000"/>
                      </a:solidFill>
                      <a:prstDash val="sysDot"/>
                      <a:round/>
                      <a:headEnd type="none" w="med" len="med"/>
                      <a:tailEnd type="none" w="med" len="med"/>
                    </a:lnB>
                  </a:tcPr>
                </a:tc>
                <a:tc>
                  <a:txBody>
                    <a:bodyPr/>
                    <a:lstStyle/>
                    <a:p>
                      <a:pPr algn="ctr">
                        <a:lnSpc>
                          <a:spcPts val="2000"/>
                        </a:lnSpc>
                        <a:spcBef>
                          <a:spcPts val="0"/>
                        </a:spcBef>
                        <a:spcAft>
                          <a:spcPts val="0"/>
                        </a:spcAft>
                      </a:pPr>
                      <a:r>
                        <a:rPr lang="ru-RU" sz="1600">
                          <a:effectLst/>
                          <a:latin typeface="Book Antiqua" pitchFamily="18" charset="0"/>
                        </a:rPr>
                        <a:t>0</a:t>
                      </a:r>
                      <a:endParaRPr lang="ru-RU" sz="1600">
                        <a:effectLst/>
                        <a:latin typeface="Book Antiqua" pitchFamily="18" charset="0"/>
                        <a:ea typeface="MS Mincho"/>
                        <a:cs typeface="Times New Roman"/>
                      </a:endParaRPr>
                    </a:p>
                  </a:txBody>
                  <a:tcPr marL="57956" marR="57956" marT="0" marB="0" anchor="ctr">
                    <a:lnL w="6350" cap="flat" cmpd="sng" algn="ctr">
                      <a:solidFill>
                        <a:srgbClr val="C00000"/>
                      </a:solidFill>
                      <a:prstDash val="sysDot"/>
                      <a:round/>
                      <a:headEnd type="none" w="med" len="med"/>
                      <a:tailEnd type="none" w="med" len="med"/>
                    </a:lnL>
                    <a:lnR w="6350" cap="flat" cmpd="sng" algn="ctr">
                      <a:solidFill>
                        <a:srgbClr val="C00000"/>
                      </a:solidFill>
                      <a:prstDash val="sysDot"/>
                      <a:round/>
                      <a:headEnd type="none" w="med" len="med"/>
                      <a:tailEnd type="none" w="med" len="med"/>
                    </a:lnR>
                    <a:lnT w="6350" cap="flat" cmpd="sng" algn="ctr">
                      <a:solidFill>
                        <a:srgbClr val="C00000"/>
                      </a:solidFill>
                      <a:prstDash val="sysDot"/>
                      <a:round/>
                      <a:headEnd type="none" w="med" len="med"/>
                      <a:tailEnd type="none" w="med" len="med"/>
                    </a:lnT>
                    <a:lnB w="6350" cap="flat" cmpd="sng" algn="ctr">
                      <a:solidFill>
                        <a:srgbClr val="C00000"/>
                      </a:solidFill>
                      <a:prstDash val="sysDot"/>
                      <a:round/>
                      <a:headEnd type="none" w="med" len="med"/>
                      <a:tailEnd type="none" w="med" len="med"/>
                    </a:lnB>
                  </a:tcPr>
                </a:tc>
                <a:tc>
                  <a:txBody>
                    <a:bodyPr/>
                    <a:lstStyle/>
                    <a:p>
                      <a:pPr algn="ctr">
                        <a:lnSpc>
                          <a:spcPts val="2000"/>
                        </a:lnSpc>
                        <a:spcBef>
                          <a:spcPts val="0"/>
                        </a:spcBef>
                        <a:spcAft>
                          <a:spcPts val="0"/>
                        </a:spcAft>
                      </a:pPr>
                      <a:r>
                        <a:rPr lang="ru-RU" sz="1600">
                          <a:effectLst/>
                          <a:latin typeface="Book Antiqua" pitchFamily="18" charset="0"/>
                        </a:rPr>
                        <a:t>0</a:t>
                      </a:r>
                      <a:endParaRPr lang="ru-RU" sz="1600">
                        <a:effectLst/>
                        <a:latin typeface="Book Antiqua" pitchFamily="18" charset="0"/>
                        <a:ea typeface="MS Mincho"/>
                        <a:cs typeface="Times New Roman"/>
                      </a:endParaRPr>
                    </a:p>
                  </a:txBody>
                  <a:tcPr marL="57956" marR="57956" marT="0" marB="0" anchor="ctr">
                    <a:lnL w="6350" cap="flat" cmpd="sng" algn="ctr">
                      <a:solidFill>
                        <a:srgbClr val="C00000"/>
                      </a:solidFill>
                      <a:prstDash val="sysDot"/>
                      <a:round/>
                      <a:headEnd type="none" w="med" len="med"/>
                      <a:tailEnd type="none" w="med" len="med"/>
                    </a:lnL>
                    <a:lnR w="19050" cap="flat" cmpd="sng" algn="ctr">
                      <a:solidFill>
                        <a:srgbClr val="C00000"/>
                      </a:solidFill>
                      <a:prstDash val="solid"/>
                      <a:round/>
                      <a:headEnd type="none" w="med" len="med"/>
                      <a:tailEnd type="none" w="med" len="med"/>
                    </a:lnR>
                    <a:lnT w="6350" cap="flat" cmpd="sng" algn="ctr">
                      <a:solidFill>
                        <a:srgbClr val="C00000"/>
                      </a:solidFill>
                      <a:prstDash val="sysDot"/>
                      <a:round/>
                      <a:headEnd type="none" w="med" len="med"/>
                      <a:tailEnd type="none" w="med" len="med"/>
                    </a:lnT>
                    <a:lnB w="6350" cap="flat" cmpd="sng" algn="ctr">
                      <a:solidFill>
                        <a:srgbClr val="C00000"/>
                      </a:solidFill>
                      <a:prstDash val="sysDot"/>
                      <a:round/>
                      <a:headEnd type="none" w="med" len="med"/>
                      <a:tailEnd type="none" w="med" len="med"/>
                    </a:lnB>
                  </a:tcPr>
                </a:tc>
                <a:tc>
                  <a:txBody>
                    <a:bodyPr/>
                    <a:lstStyle/>
                    <a:p>
                      <a:pPr algn="ctr">
                        <a:lnSpc>
                          <a:spcPts val="2000"/>
                        </a:lnSpc>
                        <a:spcBef>
                          <a:spcPts val="0"/>
                        </a:spcBef>
                        <a:spcAft>
                          <a:spcPts val="0"/>
                        </a:spcAft>
                      </a:pPr>
                      <a:r>
                        <a:rPr lang="ru-RU" sz="1600">
                          <a:effectLst/>
                          <a:latin typeface="Book Antiqua" pitchFamily="18" charset="0"/>
                        </a:rPr>
                        <a:t>1</a:t>
                      </a:r>
                      <a:endParaRPr lang="ru-RU" sz="1600">
                        <a:effectLst/>
                        <a:latin typeface="Book Antiqua" pitchFamily="18" charset="0"/>
                        <a:ea typeface="MS Mincho"/>
                        <a:cs typeface="Times New Roman"/>
                      </a:endParaRPr>
                    </a:p>
                  </a:txBody>
                  <a:tcPr marL="57956" marR="57956" marT="0" marB="0" anchor="ctr">
                    <a:lnL w="19050" cap="flat" cmpd="sng" algn="ctr">
                      <a:solidFill>
                        <a:srgbClr val="C00000"/>
                      </a:solidFill>
                      <a:prstDash val="solid"/>
                      <a:round/>
                      <a:headEnd type="none" w="med" len="med"/>
                      <a:tailEnd type="none" w="med" len="med"/>
                    </a:lnL>
                    <a:lnR w="19050" cap="flat" cmpd="sng" algn="ctr">
                      <a:solidFill>
                        <a:srgbClr val="C00000"/>
                      </a:solidFill>
                      <a:prstDash val="solid"/>
                      <a:round/>
                      <a:headEnd type="none" w="med" len="med"/>
                      <a:tailEnd type="none" w="med" len="med"/>
                    </a:lnR>
                    <a:lnT w="6350" cap="flat" cmpd="sng" algn="ctr">
                      <a:solidFill>
                        <a:srgbClr val="C00000"/>
                      </a:solidFill>
                      <a:prstDash val="sysDot"/>
                      <a:round/>
                      <a:headEnd type="none" w="med" len="med"/>
                      <a:tailEnd type="none" w="med" len="med"/>
                    </a:lnT>
                    <a:lnB w="6350" cap="flat" cmpd="sng" algn="ctr">
                      <a:solidFill>
                        <a:srgbClr val="C00000"/>
                      </a:solidFill>
                      <a:prstDash val="sysDot"/>
                      <a:round/>
                      <a:headEnd type="none" w="med" len="med"/>
                      <a:tailEnd type="none" w="med" len="med"/>
                    </a:lnB>
                  </a:tcPr>
                </a:tc>
              </a:tr>
              <a:tr h="174968">
                <a:tc vMerge="1">
                  <a:txBody>
                    <a:bodyPr/>
                    <a:lstStyle/>
                    <a:p>
                      <a:endParaRPr lang="ru-RU"/>
                    </a:p>
                  </a:txBody>
                  <a:tcPr/>
                </a:tc>
                <a:tc>
                  <a:txBody>
                    <a:bodyPr/>
                    <a:lstStyle/>
                    <a:p>
                      <a:pPr marR="43180" algn="ctr">
                        <a:lnSpc>
                          <a:spcPts val="2000"/>
                        </a:lnSpc>
                        <a:spcBef>
                          <a:spcPts val="0"/>
                        </a:spcBef>
                        <a:spcAft>
                          <a:spcPts val="0"/>
                        </a:spcAft>
                      </a:pPr>
                      <a:r>
                        <a:rPr lang="ru-RU" sz="1600" dirty="0" smtClean="0">
                          <a:effectLst/>
                          <a:latin typeface="Book Antiqua" pitchFamily="18" charset="0"/>
                        </a:rPr>
                        <a:t>-9,9 </a:t>
                      </a:r>
                      <a:r>
                        <a:rPr lang="az-Latn-AZ" sz="1600" dirty="0">
                          <a:effectLst/>
                          <a:latin typeface="Book Antiqua" pitchFamily="18" charset="0"/>
                        </a:rPr>
                        <a:t>–</a:t>
                      </a:r>
                      <a:r>
                        <a:rPr lang="ru-RU" sz="1600" dirty="0">
                          <a:effectLst/>
                          <a:latin typeface="Book Antiqua" pitchFamily="18" charset="0"/>
                        </a:rPr>
                        <a:t> 0</a:t>
                      </a:r>
                      <a:endParaRPr lang="ru-RU" sz="1600" dirty="0">
                        <a:effectLst/>
                        <a:latin typeface="Book Antiqua" pitchFamily="18" charset="0"/>
                        <a:ea typeface="MS Mincho"/>
                        <a:cs typeface="Times New Roman"/>
                      </a:endParaRPr>
                    </a:p>
                  </a:txBody>
                  <a:tcPr marL="57956" marR="57956" marT="0" marB="0" anchor="ctr">
                    <a:lnL w="19050" cap="flat" cmpd="sng" algn="ctr">
                      <a:solidFill>
                        <a:srgbClr val="C00000"/>
                      </a:solidFill>
                      <a:prstDash val="solid"/>
                      <a:round/>
                      <a:headEnd type="none" w="med" len="med"/>
                      <a:tailEnd type="none" w="med" len="med"/>
                    </a:lnL>
                    <a:lnT w="6350" cap="flat" cmpd="sng" algn="ctr">
                      <a:solidFill>
                        <a:srgbClr val="C00000"/>
                      </a:solidFill>
                      <a:prstDash val="sysDot"/>
                      <a:round/>
                      <a:headEnd type="none" w="med" len="med"/>
                      <a:tailEnd type="none" w="med" len="med"/>
                    </a:lnT>
                    <a:lnB w="6350" cap="flat" cmpd="sng" algn="ctr">
                      <a:solidFill>
                        <a:srgbClr val="C00000"/>
                      </a:solidFill>
                      <a:prstDash val="sysDot"/>
                      <a:round/>
                      <a:headEnd type="none" w="med" len="med"/>
                      <a:tailEnd type="none" w="med" len="med"/>
                    </a:lnB>
                  </a:tcPr>
                </a:tc>
                <a:tc>
                  <a:txBody>
                    <a:bodyPr/>
                    <a:lstStyle/>
                    <a:p>
                      <a:pPr algn="ctr">
                        <a:lnSpc>
                          <a:spcPts val="2000"/>
                        </a:lnSpc>
                        <a:spcBef>
                          <a:spcPts val="0"/>
                        </a:spcBef>
                        <a:spcAft>
                          <a:spcPts val="0"/>
                        </a:spcAft>
                      </a:pPr>
                      <a:r>
                        <a:rPr lang="ru-RU" sz="1600">
                          <a:effectLst/>
                          <a:latin typeface="Book Antiqua" pitchFamily="18" charset="0"/>
                        </a:rPr>
                        <a:t>0</a:t>
                      </a:r>
                      <a:endParaRPr lang="ru-RU" sz="1600">
                        <a:effectLst/>
                        <a:latin typeface="Book Antiqua" pitchFamily="18" charset="0"/>
                        <a:ea typeface="MS Mincho"/>
                        <a:cs typeface="Times New Roman"/>
                      </a:endParaRPr>
                    </a:p>
                  </a:txBody>
                  <a:tcPr marL="57956" marR="57956" marT="0" marB="0" anchor="ctr">
                    <a:lnR w="6350" cap="flat" cmpd="sng" algn="ctr">
                      <a:solidFill>
                        <a:srgbClr val="C00000"/>
                      </a:solidFill>
                      <a:prstDash val="sysDot"/>
                      <a:round/>
                      <a:headEnd type="none" w="med" len="med"/>
                      <a:tailEnd type="none" w="med" len="med"/>
                    </a:lnR>
                    <a:lnT w="6350" cap="flat" cmpd="sng" algn="ctr">
                      <a:solidFill>
                        <a:srgbClr val="C00000"/>
                      </a:solidFill>
                      <a:prstDash val="sysDot"/>
                      <a:round/>
                      <a:headEnd type="none" w="med" len="med"/>
                      <a:tailEnd type="none" w="med" len="med"/>
                    </a:lnT>
                    <a:lnB w="6350" cap="flat" cmpd="sng" algn="ctr">
                      <a:solidFill>
                        <a:srgbClr val="C00000"/>
                      </a:solidFill>
                      <a:prstDash val="sysDot"/>
                      <a:round/>
                      <a:headEnd type="none" w="med" len="med"/>
                      <a:tailEnd type="none" w="med" len="med"/>
                    </a:lnB>
                  </a:tcPr>
                </a:tc>
                <a:tc>
                  <a:txBody>
                    <a:bodyPr/>
                    <a:lstStyle/>
                    <a:p>
                      <a:pPr algn="ctr">
                        <a:lnSpc>
                          <a:spcPts val="2000"/>
                        </a:lnSpc>
                        <a:spcBef>
                          <a:spcPts val="0"/>
                        </a:spcBef>
                        <a:spcAft>
                          <a:spcPts val="0"/>
                        </a:spcAft>
                      </a:pPr>
                      <a:r>
                        <a:rPr lang="ru-RU" sz="1600">
                          <a:effectLst/>
                          <a:latin typeface="Book Antiqua" pitchFamily="18" charset="0"/>
                        </a:rPr>
                        <a:t>0</a:t>
                      </a:r>
                      <a:endParaRPr lang="ru-RU" sz="1600">
                        <a:effectLst/>
                        <a:latin typeface="Book Antiqua" pitchFamily="18" charset="0"/>
                        <a:ea typeface="MS Mincho"/>
                        <a:cs typeface="Times New Roman"/>
                      </a:endParaRPr>
                    </a:p>
                  </a:txBody>
                  <a:tcPr marL="57956" marR="57956" marT="0" marB="0" anchor="ctr">
                    <a:lnL w="6350" cap="flat" cmpd="sng" algn="ctr">
                      <a:solidFill>
                        <a:srgbClr val="C00000"/>
                      </a:solidFill>
                      <a:prstDash val="sysDot"/>
                      <a:round/>
                      <a:headEnd type="none" w="med" len="med"/>
                      <a:tailEnd type="none" w="med" len="med"/>
                    </a:lnL>
                    <a:lnR w="6350" cap="flat" cmpd="sng" algn="ctr">
                      <a:solidFill>
                        <a:srgbClr val="C00000"/>
                      </a:solidFill>
                      <a:prstDash val="sysDot"/>
                      <a:round/>
                      <a:headEnd type="none" w="med" len="med"/>
                      <a:tailEnd type="none" w="med" len="med"/>
                    </a:lnR>
                    <a:lnT w="6350" cap="flat" cmpd="sng" algn="ctr">
                      <a:solidFill>
                        <a:srgbClr val="C00000"/>
                      </a:solidFill>
                      <a:prstDash val="sysDot"/>
                      <a:round/>
                      <a:headEnd type="none" w="med" len="med"/>
                      <a:tailEnd type="none" w="med" len="med"/>
                    </a:lnT>
                    <a:lnB w="6350" cap="flat" cmpd="sng" algn="ctr">
                      <a:solidFill>
                        <a:srgbClr val="C00000"/>
                      </a:solidFill>
                      <a:prstDash val="sysDot"/>
                      <a:round/>
                      <a:headEnd type="none" w="med" len="med"/>
                      <a:tailEnd type="none" w="med" len="med"/>
                    </a:lnB>
                  </a:tcPr>
                </a:tc>
                <a:tc>
                  <a:txBody>
                    <a:bodyPr/>
                    <a:lstStyle/>
                    <a:p>
                      <a:pPr algn="ctr">
                        <a:lnSpc>
                          <a:spcPts val="2000"/>
                        </a:lnSpc>
                        <a:spcBef>
                          <a:spcPts val="0"/>
                        </a:spcBef>
                        <a:spcAft>
                          <a:spcPts val="0"/>
                        </a:spcAft>
                      </a:pPr>
                      <a:r>
                        <a:rPr lang="ru-RU" sz="1600">
                          <a:effectLst/>
                          <a:latin typeface="Book Antiqua" pitchFamily="18" charset="0"/>
                        </a:rPr>
                        <a:t>0</a:t>
                      </a:r>
                      <a:endParaRPr lang="ru-RU" sz="1600">
                        <a:effectLst/>
                        <a:latin typeface="Book Antiqua" pitchFamily="18" charset="0"/>
                        <a:ea typeface="MS Mincho"/>
                        <a:cs typeface="Times New Roman"/>
                      </a:endParaRPr>
                    </a:p>
                  </a:txBody>
                  <a:tcPr marL="57956" marR="57956" marT="0" marB="0" anchor="ctr">
                    <a:lnL w="6350" cap="flat" cmpd="sng" algn="ctr">
                      <a:solidFill>
                        <a:srgbClr val="C00000"/>
                      </a:solidFill>
                      <a:prstDash val="sysDot"/>
                      <a:round/>
                      <a:headEnd type="none" w="med" len="med"/>
                      <a:tailEnd type="none" w="med" len="med"/>
                    </a:lnL>
                    <a:lnR w="6350" cap="flat" cmpd="sng" algn="ctr">
                      <a:solidFill>
                        <a:srgbClr val="C00000"/>
                      </a:solidFill>
                      <a:prstDash val="sysDot"/>
                      <a:round/>
                      <a:headEnd type="none" w="med" len="med"/>
                      <a:tailEnd type="none" w="med" len="med"/>
                    </a:lnR>
                    <a:lnT w="6350" cap="flat" cmpd="sng" algn="ctr">
                      <a:solidFill>
                        <a:srgbClr val="C00000"/>
                      </a:solidFill>
                      <a:prstDash val="sysDot"/>
                      <a:round/>
                      <a:headEnd type="none" w="med" len="med"/>
                      <a:tailEnd type="none" w="med" len="med"/>
                    </a:lnT>
                    <a:lnB w="6350" cap="flat" cmpd="sng" algn="ctr">
                      <a:solidFill>
                        <a:srgbClr val="C00000"/>
                      </a:solidFill>
                      <a:prstDash val="sysDot"/>
                      <a:round/>
                      <a:headEnd type="none" w="med" len="med"/>
                      <a:tailEnd type="none" w="med" len="med"/>
                    </a:lnB>
                  </a:tcPr>
                </a:tc>
                <a:tc>
                  <a:txBody>
                    <a:bodyPr/>
                    <a:lstStyle/>
                    <a:p>
                      <a:pPr algn="ctr">
                        <a:lnSpc>
                          <a:spcPts val="2000"/>
                        </a:lnSpc>
                        <a:spcBef>
                          <a:spcPts val="0"/>
                        </a:spcBef>
                        <a:spcAft>
                          <a:spcPts val="0"/>
                        </a:spcAft>
                      </a:pPr>
                      <a:r>
                        <a:rPr lang="ru-RU" sz="1600">
                          <a:effectLst/>
                          <a:latin typeface="Book Antiqua" pitchFamily="18" charset="0"/>
                        </a:rPr>
                        <a:t>0</a:t>
                      </a:r>
                      <a:endParaRPr lang="ru-RU" sz="1600">
                        <a:effectLst/>
                        <a:latin typeface="Book Antiqua" pitchFamily="18" charset="0"/>
                        <a:ea typeface="MS Mincho"/>
                        <a:cs typeface="Times New Roman"/>
                      </a:endParaRPr>
                    </a:p>
                  </a:txBody>
                  <a:tcPr marL="57956" marR="57956" marT="0" marB="0" anchor="ctr">
                    <a:lnL w="6350" cap="flat" cmpd="sng" algn="ctr">
                      <a:solidFill>
                        <a:srgbClr val="C00000"/>
                      </a:solidFill>
                      <a:prstDash val="sysDot"/>
                      <a:round/>
                      <a:headEnd type="none" w="med" len="med"/>
                      <a:tailEnd type="none" w="med" len="med"/>
                    </a:lnL>
                    <a:lnR w="6350" cap="flat" cmpd="sng" algn="ctr">
                      <a:solidFill>
                        <a:srgbClr val="C00000"/>
                      </a:solidFill>
                      <a:prstDash val="sysDot"/>
                      <a:round/>
                      <a:headEnd type="none" w="med" len="med"/>
                      <a:tailEnd type="none" w="med" len="med"/>
                    </a:lnR>
                    <a:lnT w="6350" cap="flat" cmpd="sng" algn="ctr">
                      <a:solidFill>
                        <a:srgbClr val="C00000"/>
                      </a:solidFill>
                      <a:prstDash val="sysDot"/>
                      <a:round/>
                      <a:headEnd type="none" w="med" len="med"/>
                      <a:tailEnd type="none" w="med" len="med"/>
                    </a:lnT>
                    <a:lnB w="6350" cap="flat" cmpd="sng" algn="ctr">
                      <a:solidFill>
                        <a:srgbClr val="C00000"/>
                      </a:solidFill>
                      <a:prstDash val="sysDot"/>
                      <a:round/>
                      <a:headEnd type="none" w="med" len="med"/>
                      <a:tailEnd type="none" w="med" len="med"/>
                    </a:lnB>
                  </a:tcPr>
                </a:tc>
                <a:tc>
                  <a:txBody>
                    <a:bodyPr/>
                    <a:lstStyle/>
                    <a:p>
                      <a:pPr algn="ctr">
                        <a:lnSpc>
                          <a:spcPts val="2000"/>
                        </a:lnSpc>
                        <a:spcBef>
                          <a:spcPts val="0"/>
                        </a:spcBef>
                        <a:spcAft>
                          <a:spcPts val="0"/>
                        </a:spcAft>
                      </a:pPr>
                      <a:r>
                        <a:rPr lang="ru-RU" sz="1600">
                          <a:effectLst/>
                          <a:latin typeface="Book Antiqua" pitchFamily="18" charset="0"/>
                        </a:rPr>
                        <a:t>1</a:t>
                      </a:r>
                      <a:endParaRPr lang="ru-RU" sz="1600">
                        <a:effectLst/>
                        <a:latin typeface="Book Antiqua" pitchFamily="18" charset="0"/>
                        <a:ea typeface="MS Mincho"/>
                        <a:cs typeface="Times New Roman"/>
                      </a:endParaRPr>
                    </a:p>
                  </a:txBody>
                  <a:tcPr marL="57956" marR="57956" marT="0" marB="0" anchor="ctr">
                    <a:lnL w="6350" cap="flat" cmpd="sng" algn="ctr">
                      <a:solidFill>
                        <a:srgbClr val="C00000"/>
                      </a:solidFill>
                      <a:prstDash val="sysDot"/>
                      <a:round/>
                      <a:headEnd type="none" w="med" len="med"/>
                      <a:tailEnd type="none" w="med" len="med"/>
                    </a:lnL>
                    <a:lnR w="6350" cap="flat" cmpd="sng" algn="ctr">
                      <a:solidFill>
                        <a:srgbClr val="C00000"/>
                      </a:solidFill>
                      <a:prstDash val="sysDot"/>
                      <a:round/>
                      <a:headEnd type="none" w="med" len="med"/>
                      <a:tailEnd type="none" w="med" len="med"/>
                    </a:lnR>
                    <a:lnT w="6350" cap="flat" cmpd="sng" algn="ctr">
                      <a:solidFill>
                        <a:srgbClr val="C00000"/>
                      </a:solidFill>
                      <a:prstDash val="sysDot"/>
                      <a:round/>
                      <a:headEnd type="none" w="med" len="med"/>
                      <a:tailEnd type="none" w="med" len="med"/>
                    </a:lnT>
                    <a:lnB w="6350" cap="flat" cmpd="sng" algn="ctr">
                      <a:solidFill>
                        <a:srgbClr val="C00000"/>
                      </a:solidFill>
                      <a:prstDash val="sysDot"/>
                      <a:round/>
                      <a:headEnd type="none" w="med" len="med"/>
                      <a:tailEnd type="none" w="med" len="med"/>
                    </a:lnB>
                  </a:tcPr>
                </a:tc>
                <a:tc>
                  <a:txBody>
                    <a:bodyPr/>
                    <a:lstStyle/>
                    <a:p>
                      <a:pPr algn="ctr">
                        <a:lnSpc>
                          <a:spcPts val="2000"/>
                        </a:lnSpc>
                        <a:spcBef>
                          <a:spcPts val="0"/>
                        </a:spcBef>
                        <a:spcAft>
                          <a:spcPts val="0"/>
                        </a:spcAft>
                      </a:pPr>
                      <a:r>
                        <a:rPr lang="ru-RU" sz="1600">
                          <a:effectLst/>
                          <a:latin typeface="Book Antiqua" pitchFamily="18" charset="0"/>
                        </a:rPr>
                        <a:t>1</a:t>
                      </a:r>
                      <a:endParaRPr lang="ru-RU" sz="1600">
                        <a:effectLst/>
                        <a:latin typeface="Book Antiqua" pitchFamily="18" charset="0"/>
                        <a:ea typeface="MS Mincho"/>
                        <a:cs typeface="Times New Roman"/>
                      </a:endParaRPr>
                    </a:p>
                  </a:txBody>
                  <a:tcPr marL="57956" marR="57956" marT="0" marB="0" anchor="ctr">
                    <a:lnL w="6350" cap="flat" cmpd="sng" algn="ctr">
                      <a:solidFill>
                        <a:srgbClr val="C00000"/>
                      </a:solidFill>
                      <a:prstDash val="sysDot"/>
                      <a:round/>
                      <a:headEnd type="none" w="med" len="med"/>
                      <a:tailEnd type="none" w="med" len="med"/>
                    </a:lnL>
                    <a:lnR w="6350" cap="flat" cmpd="sng" algn="ctr">
                      <a:solidFill>
                        <a:srgbClr val="C00000"/>
                      </a:solidFill>
                      <a:prstDash val="sysDot"/>
                      <a:round/>
                      <a:headEnd type="none" w="med" len="med"/>
                      <a:tailEnd type="none" w="med" len="med"/>
                    </a:lnR>
                    <a:lnT w="6350" cap="flat" cmpd="sng" algn="ctr">
                      <a:solidFill>
                        <a:srgbClr val="C00000"/>
                      </a:solidFill>
                      <a:prstDash val="sysDot"/>
                      <a:round/>
                      <a:headEnd type="none" w="med" len="med"/>
                      <a:tailEnd type="none" w="med" len="med"/>
                    </a:lnT>
                    <a:lnB w="6350" cap="flat" cmpd="sng" algn="ctr">
                      <a:solidFill>
                        <a:srgbClr val="C00000"/>
                      </a:solidFill>
                      <a:prstDash val="sysDot"/>
                      <a:round/>
                      <a:headEnd type="none" w="med" len="med"/>
                      <a:tailEnd type="none" w="med" len="med"/>
                    </a:lnB>
                  </a:tcPr>
                </a:tc>
                <a:tc>
                  <a:txBody>
                    <a:bodyPr/>
                    <a:lstStyle/>
                    <a:p>
                      <a:pPr algn="ctr">
                        <a:lnSpc>
                          <a:spcPts val="2000"/>
                        </a:lnSpc>
                        <a:spcBef>
                          <a:spcPts val="0"/>
                        </a:spcBef>
                        <a:spcAft>
                          <a:spcPts val="0"/>
                        </a:spcAft>
                      </a:pPr>
                      <a:r>
                        <a:rPr lang="ru-RU" sz="1600">
                          <a:effectLst/>
                          <a:latin typeface="Book Antiqua" pitchFamily="18" charset="0"/>
                        </a:rPr>
                        <a:t>0</a:t>
                      </a:r>
                      <a:endParaRPr lang="ru-RU" sz="1600">
                        <a:effectLst/>
                        <a:latin typeface="Book Antiqua" pitchFamily="18" charset="0"/>
                        <a:ea typeface="MS Mincho"/>
                        <a:cs typeface="Times New Roman"/>
                      </a:endParaRPr>
                    </a:p>
                  </a:txBody>
                  <a:tcPr marL="57956" marR="57956" marT="0" marB="0" anchor="ctr">
                    <a:lnL w="6350" cap="flat" cmpd="sng" algn="ctr">
                      <a:solidFill>
                        <a:srgbClr val="C00000"/>
                      </a:solidFill>
                      <a:prstDash val="sysDot"/>
                      <a:round/>
                      <a:headEnd type="none" w="med" len="med"/>
                      <a:tailEnd type="none" w="med" len="med"/>
                    </a:lnL>
                    <a:lnR w="6350" cap="flat" cmpd="sng" algn="ctr">
                      <a:solidFill>
                        <a:srgbClr val="C00000"/>
                      </a:solidFill>
                      <a:prstDash val="sysDot"/>
                      <a:round/>
                      <a:headEnd type="none" w="med" len="med"/>
                      <a:tailEnd type="none" w="med" len="med"/>
                    </a:lnR>
                    <a:lnT w="6350" cap="flat" cmpd="sng" algn="ctr">
                      <a:solidFill>
                        <a:srgbClr val="C00000"/>
                      </a:solidFill>
                      <a:prstDash val="sysDot"/>
                      <a:round/>
                      <a:headEnd type="none" w="med" len="med"/>
                      <a:tailEnd type="none" w="med" len="med"/>
                    </a:lnT>
                    <a:lnB w="6350" cap="flat" cmpd="sng" algn="ctr">
                      <a:solidFill>
                        <a:srgbClr val="C00000"/>
                      </a:solidFill>
                      <a:prstDash val="sysDot"/>
                      <a:round/>
                      <a:headEnd type="none" w="med" len="med"/>
                      <a:tailEnd type="none" w="med" len="med"/>
                    </a:lnB>
                  </a:tcPr>
                </a:tc>
                <a:tc>
                  <a:txBody>
                    <a:bodyPr/>
                    <a:lstStyle/>
                    <a:p>
                      <a:pPr algn="ctr">
                        <a:lnSpc>
                          <a:spcPts val="2000"/>
                        </a:lnSpc>
                        <a:spcBef>
                          <a:spcPts val="0"/>
                        </a:spcBef>
                        <a:spcAft>
                          <a:spcPts val="0"/>
                        </a:spcAft>
                      </a:pPr>
                      <a:r>
                        <a:rPr lang="ru-RU" sz="1600">
                          <a:effectLst/>
                          <a:latin typeface="Book Antiqua" pitchFamily="18" charset="0"/>
                        </a:rPr>
                        <a:t>0</a:t>
                      </a:r>
                      <a:endParaRPr lang="ru-RU" sz="1600">
                        <a:effectLst/>
                        <a:latin typeface="Book Antiqua" pitchFamily="18" charset="0"/>
                        <a:ea typeface="MS Mincho"/>
                        <a:cs typeface="Times New Roman"/>
                      </a:endParaRPr>
                    </a:p>
                  </a:txBody>
                  <a:tcPr marL="57956" marR="57956" marT="0" marB="0" anchor="ctr">
                    <a:lnL w="6350" cap="flat" cmpd="sng" algn="ctr">
                      <a:solidFill>
                        <a:srgbClr val="C00000"/>
                      </a:solidFill>
                      <a:prstDash val="sysDot"/>
                      <a:round/>
                      <a:headEnd type="none" w="med" len="med"/>
                      <a:tailEnd type="none" w="med" len="med"/>
                    </a:lnL>
                    <a:lnR w="19050" cap="flat" cmpd="sng" algn="ctr">
                      <a:solidFill>
                        <a:srgbClr val="C00000"/>
                      </a:solidFill>
                      <a:prstDash val="solid"/>
                      <a:round/>
                      <a:headEnd type="none" w="med" len="med"/>
                      <a:tailEnd type="none" w="med" len="med"/>
                    </a:lnR>
                    <a:lnT w="6350" cap="flat" cmpd="sng" algn="ctr">
                      <a:solidFill>
                        <a:srgbClr val="C00000"/>
                      </a:solidFill>
                      <a:prstDash val="sysDot"/>
                      <a:round/>
                      <a:headEnd type="none" w="med" len="med"/>
                      <a:tailEnd type="none" w="med" len="med"/>
                    </a:lnT>
                    <a:lnB w="6350" cap="flat" cmpd="sng" algn="ctr">
                      <a:solidFill>
                        <a:srgbClr val="C00000"/>
                      </a:solidFill>
                      <a:prstDash val="sysDot"/>
                      <a:round/>
                      <a:headEnd type="none" w="med" len="med"/>
                      <a:tailEnd type="none" w="med" len="med"/>
                    </a:lnB>
                  </a:tcPr>
                </a:tc>
                <a:tc>
                  <a:txBody>
                    <a:bodyPr/>
                    <a:lstStyle/>
                    <a:p>
                      <a:pPr algn="ctr">
                        <a:lnSpc>
                          <a:spcPts val="2000"/>
                        </a:lnSpc>
                        <a:spcBef>
                          <a:spcPts val="0"/>
                        </a:spcBef>
                        <a:spcAft>
                          <a:spcPts val="0"/>
                        </a:spcAft>
                      </a:pPr>
                      <a:r>
                        <a:rPr lang="ru-RU" sz="1600">
                          <a:effectLst/>
                          <a:latin typeface="Book Antiqua" pitchFamily="18" charset="0"/>
                        </a:rPr>
                        <a:t>2</a:t>
                      </a:r>
                      <a:endParaRPr lang="ru-RU" sz="1600">
                        <a:effectLst/>
                        <a:latin typeface="Book Antiqua" pitchFamily="18" charset="0"/>
                        <a:ea typeface="MS Mincho"/>
                        <a:cs typeface="Times New Roman"/>
                      </a:endParaRPr>
                    </a:p>
                  </a:txBody>
                  <a:tcPr marL="57956" marR="57956" marT="0" marB="0" anchor="ctr">
                    <a:lnL w="19050" cap="flat" cmpd="sng" algn="ctr">
                      <a:solidFill>
                        <a:srgbClr val="C00000"/>
                      </a:solidFill>
                      <a:prstDash val="solid"/>
                      <a:round/>
                      <a:headEnd type="none" w="med" len="med"/>
                      <a:tailEnd type="none" w="med" len="med"/>
                    </a:lnL>
                    <a:lnR w="19050" cap="flat" cmpd="sng" algn="ctr">
                      <a:solidFill>
                        <a:srgbClr val="C00000"/>
                      </a:solidFill>
                      <a:prstDash val="solid"/>
                      <a:round/>
                      <a:headEnd type="none" w="med" len="med"/>
                      <a:tailEnd type="none" w="med" len="med"/>
                    </a:lnR>
                    <a:lnT w="6350" cap="flat" cmpd="sng" algn="ctr">
                      <a:solidFill>
                        <a:srgbClr val="C00000"/>
                      </a:solidFill>
                      <a:prstDash val="sysDot"/>
                      <a:round/>
                      <a:headEnd type="none" w="med" len="med"/>
                      <a:tailEnd type="none" w="med" len="med"/>
                    </a:lnT>
                    <a:lnB w="6350" cap="flat" cmpd="sng" algn="ctr">
                      <a:solidFill>
                        <a:srgbClr val="C00000"/>
                      </a:solidFill>
                      <a:prstDash val="sysDot"/>
                      <a:round/>
                      <a:headEnd type="none" w="med" len="med"/>
                      <a:tailEnd type="none" w="med" len="med"/>
                    </a:lnB>
                  </a:tcPr>
                </a:tc>
              </a:tr>
              <a:tr h="174968">
                <a:tc vMerge="1">
                  <a:txBody>
                    <a:bodyPr/>
                    <a:lstStyle/>
                    <a:p>
                      <a:endParaRPr lang="ru-RU"/>
                    </a:p>
                  </a:txBody>
                  <a:tcPr/>
                </a:tc>
                <a:tc>
                  <a:txBody>
                    <a:bodyPr/>
                    <a:lstStyle/>
                    <a:p>
                      <a:pPr marR="43180" algn="ctr">
                        <a:lnSpc>
                          <a:spcPts val="2000"/>
                        </a:lnSpc>
                        <a:spcBef>
                          <a:spcPts val="0"/>
                        </a:spcBef>
                        <a:spcAft>
                          <a:spcPts val="0"/>
                        </a:spcAft>
                      </a:pPr>
                      <a:r>
                        <a:rPr lang="ru-RU" sz="1600" dirty="0">
                          <a:effectLst/>
                          <a:latin typeface="Book Antiqua" pitchFamily="18" charset="0"/>
                        </a:rPr>
                        <a:t>    0 </a:t>
                      </a:r>
                      <a:r>
                        <a:rPr lang="az-Latn-AZ" sz="1600" dirty="0">
                          <a:effectLst/>
                          <a:latin typeface="Book Antiqua" pitchFamily="18" charset="0"/>
                        </a:rPr>
                        <a:t>–</a:t>
                      </a:r>
                      <a:r>
                        <a:rPr lang="ru-RU" sz="1600" dirty="0">
                          <a:effectLst/>
                          <a:latin typeface="Book Antiqua" pitchFamily="18" charset="0"/>
                        </a:rPr>
                        <a:t> </a:t>
                      </a:r>
                      <a:r>
                        <a:rPr lang="ru-RU" sz="1600" dirty="0" smtClean="0">
                          <a:effectLst/>
                          <a:latin typeface="Book Antiqua" pitchFamily="18" charset="0"/>
                        </a:rPr>
                        <a:t>9,9</a:t>
                      </a:r>
                      <a:endParaRPr lang="ru-RU" sz="1600" dirty="0">
                        <a:effectLst/>
                        <a:latin typeface="Book Antiqua" pitchFamily="18" charset="0"/>
                        <a:ea typeface="MS Mincho"/>
                        <a:cs typeface="Times New Roman"/>
                      </a:endParaRPr>
                    </a:p>
                  </a:txBody>
                  <a:tcPr marL="57956" marR="57956" marT="0" marB="0" anchor="ctr">
                    <a:lnL w="19050" cap="flat" cmpd="sng" algn="ctr">
                      <a:solidFill>
                        <a:srgbClr val="C00000"/>
                      </a:solidFill>
                      <a:prstDash val="solid"/>
                      <a:round/>
                      <a:headEnd type="none" w="med" len="med"/>
                      <a:tailEnd type="none" w="med" len="med"/>
                    </a:lnL>
                    <a:lnT w="6350" cap="flat" cmpd="sng" algn="ctr">
                      <a:solidFill>
                        <a:srgbClr val="C00000"/>
                      </a:solidFill>
                      <a:prstDash val="sysDot"/>
                      <a:round/>
                      <a:headEnd type="none" w="med" len="med"/>
                      <a:tailEnd type="none" w="med" len="med"/>
                    </a:lnT>
                    <a:lnB w="6350" cap="flat" cmpd="sng" algn="ctr">
                      <a:solidFill>
                        <a:srgbClr val="C00000"/>
                      </a:solidFill>
                      <a:prstDash val="sysDot"/>
                      <a:round/>
                      <a:headEnd type="none" w="med" len="med"/>
                      <a:tailEnd type="none" w="med" len="med"/>
                    </a:lnB>
                  </a:tcPr>
                </a:tc>
                <a:tc>
                  <a:txBody>
                    <a:bodyPr/>
                    <a:lstStyle/>
                    <a:p>
                      <a:pPr algn="ctr">
                        <a:lnSpc>
                          <a:spcPts val="2000"/>
                        </a:lnSpc>
                        <a:spcBef>
                          <a:spcPts val="0"/>
                        </a:spcBef>
                        <a:spcAft>
                          <a:spcPts val="0"/>
                        </a:spcAft>
                      </a:pPr>
                      <a:r>
                        <a:rPr lang="ru-RU" sz="1600">
                          <a:effectLst/>
                          <a:latin typeface="Book Antiqua" pitchFamily="18" charset="0"/>
                        </a:rPr>
                        <a:t>0</a:t>
                      </a:r>
                      <a:endParaRPr lang="ru-RU" sz="1600">
                        <a:effectLst/>
                        <a:latin typeface="Book Antiqua" pitchFamily="18" charset="0"/>
                        <a:ea typeface="MS Mincho"/>
                        <a:cs typeface="Times New Roman"/>
                      </a:endParaRPr>
                    </a:p>
                  </a:txBody>
                  <a:tcPr marL="57956" marR="57956" marT="0" marB="0" anchor="ctr">
                    <a:lnR w="6350" cap="flat" cmpd="sng" algn="ctr">
                      <a:solidFill>
                        <a:srgbClr val="C00000"/>
                      </a:solidFill>
                      <a:prstDash val="sysDot"/>
                      <a:round/>
                      <a:headEnd type="none" w="med" len="med"/>
                      <a:tailEnd type="none" w="med" len="med"/>
                    </a:lnR>
                    <a:lnT w="6350" cap="flat" cmpd="sng" algn="ctr">
                      <a:solidFill>
                        <a:srgbClr val="C00000"/>
                      </a:solidFill>
                      <a:prstDash val="sysDot"/>
                      <a:round/>
                      <a:headEnd type="none" w="med" len="med"/>
                      <a:tailEnd type="none" w="med" len="med"/>
                    </a:lnT>
                    <a:lnB w="6350" cap="flat" cmpd="sng" algn="ctr">
                      <a:solidFill>
                        <a:srgbClr val="C00000"/>
                      </a:solidFill>
                      <a:prstDash val="sysDot"/>
                      <a:round/>
                      <a:headEnd type="none" w="med" len="med"/>
                      <a:tailEnd type="none" w="med" len="med"/>
                    </a:lnB>
                  </a:tcPr>
                </a:tc>
                <a:tc>
                  <a:txBody>
                    <a:bodyPr/>
                    <a:lstStyle/>
                    <a:p>
                      <a:pPr algn="ctr">
                        <a:lnSpc>
                          <a:spcPts val="2000"/>
                        </a:lnSpc>
                        <a:spcBef>
                          <a:spcPts val="0"/>
                        </a:spcBef>
                        <a:spcAft>
                          <a:spcPts val="0"/>
                        </a:spcAft>
                      </a:pPr>
                      <a:r>
                        <a:rPr lang="ru-RU" sz="1600" dirty="0">
                          <a:effectLst/>
                          <a:latin typeface="Book Antiqua" pitchFamily="18" charset="0"/>
                        </a:rPr>
                        <a:t>2</a:t>
                      </a:r>
                      <a:endParaRPr lang="ru-RU" sz="1600" dirty="0">
                        <a:effectLst/>
                        <a:latin typeface="Book Antiqua" pitchFamily="18" charset="0"/>
                        <a:ea typeface="MS Mincho"/>
                        <a:cs typeface="Times New Roman"/>
                      </a:endParaRPr>
                    </a:p>
                  </a:txBody>
                  <a:tcPr marL="57956" marR="57956" marT="0" marB="0" anchor="ctr">
                    <a:lnL w="6350" cap="flat" cmpd="sng" algn="ctr">
                      <a:solidFill>
                        <a:srgbClr val="C00000"/>
                      </a:solidFill>
                      <a:prstDash val="sysDot"/>
                      <a:round/>
                      <a:headEnd type="none" w="med" len="med"/>
                      <a:tailEnd type="none" w="med" len="med"/>
                    </a:lnL>
                    <a:lnR w="6350" cap="flat" cmpd="sng" algn="ctr">
                      <a:solidFill>
                        <a:srgbClr val="C00000"/>
                      </a:solidFill>
                      <a:prstDash val="sysDot"/>
                      <a:round/>
                      <a:headEnd type="none" w="med" len="med"/>
                      <a:tailEnd type="none" w="med" len="med"/>
                    </a:lnR>
                    <a:lnT w="6350" cap="flat" cmpd="sng" algn="ctr">
                      <a:solidFill>
                        <a:srgbClr val="C00000"/>
                      </a:solidFill>
                      <a:prstDash val="sysDot"/>
                      <a:round/>
                      <a:headEnd type="none" w="med" len="med"/>
                      <a:tailEnd type="none" w="med" len="med"/>
                    </a:lnT>
                    <a:lnB w="6350" cap="flat" cmpd="sng" algn="ctr">
                      <a:solidFill>
                        <a:srgbClr val="C00000"/>
                      </a:solidFill>
                      <a:prstDash val="sysDot"/>
                      <a:round/>
                      <a:headEnd type="none" w="med" len="med"/>
                      <a:tailEnd type="none" w="med" len="med"/>
                    </a:lnB>
                  </a:tcPr>
                </a:tc>
                <a:tc>
                  <a:txBody>
                    <a:bodyPr/>
                    <a:lstStyle/>
                    <a:p>
                      <a:pPr algn="ctr">
                        <a:lnSpc>
                          <a:spcPts val="2000"/>
                        </a:lnSpc>
                        <a:spcBef>
                          <a:spcPts val="0"/>
                        </a:spcBef>
                        <a:spcAft>
                          <a:spcPts val="0"/>
                        </a:spcAft>
                      </a:pPr>
                      <a:r>
                        <a:rPr lang="ru-RU" sz="1600">
                          <a:effectLst/>
                          <a:latin typeface="Book Antiqua" pitchFamily="18" charset="0"/>
                        </a:rPr>
                        <a:t>3</a:t>
                      </a:r>
                      <a:endParaRPr lang="ru-RU" sz="1600">
                        <a:effectLst/>
                        <a:latin typeface="Book Antiqua" pitchFamily="18" charset="0"/>
                        <a:ea typeface="MS Mincho"/>
                        <a:cs typeface="Times New Roman"/>
                      </a:endParaRPr>
                    </a:p>
                  </a:txBody>
                  <a:tcPr marL="57956" marR="57956" marT="0" marB="0" anchor="ctr">
                    <a:lnL w="6350" cap="flat" cmpd="sng" algn="ctr">
                      <a:solidFill>
                        <a:srgbClr val="C00000"/>
                      </a:solidFill>
                      <a:prstDash val="sysDot"/>
                      <a:round/>
                      <a:headEnd type="none" w="med" len="med"/>
                      <a:tailEnd type="none" w="med" len="med"/>
                    </a:lnL>
                    <a:lnR w="6350" cap="flat" cmpd="sng" algn="ctr">
                      <a:solidFill>
                        <a:srgbClr val="C00000"/>
                      </a:solidFill>
                      <a:prstDash val="sysDot"/>
                      <a:round/>
                      <a:headEnd type="none" w="med" len="med"/>
                      <a:tailEnd type="none" w="med" len="med"/>
                    </a:lnR>
                    <a:lnT w="6350" cap="flat" cmpd="sng" algn="ctr">
                      <a:solidFill>
                        <a:srgbClr val="C00000"/>
                      </a:solidFill>
                      <a:prstDash val="sysDot"/>
                      <a:round/>
                      <a:headEnd type="none" w="med" len="med"/>
                      <a:tailEnd type="none" w="med" len="med"/>
                    </a:lnT>
                    <a:lnB w="6350" cap="flat" cmpd="sng" algn="ctr">
                      <a:solidFill>
                        <a:srgbClr val="C00000"/>
                      </a:solidFill>
                      <a:prstDash val="sysDot"/>
                      <a:round/>
                      <a:headEnd type="none" w="med" len="med"/>
                      <a:tailEnd type="none" w="med" len="med"/>
                    </a:lnB>
                  </a:tcPr>
                </a:tc>
                <a:tc>
                  <a:txBody>
                    <a:bodyPr/>
                    <a:lstStyle/>
                    <a:p>
                      <a:pPr algn="ctr">
                        <a:lnSpc>
                          <a:spcPts val="2000"/>
                        </a:lnSpc>
                        <a:spcBef>
                          <a:spcPts val="0"/>
                        </a:spcBef>
                        <a:spcAft>
                          <a:spcPts val="0"/>
                        </a:spcAft>
                      </a:pPr>
                      <a:r>
                        <a:rPr lang="ru-RU" sz="1600">
                          <a:effectLst/>
                          <a:latin typeface="Book Antiqua" pitchFamily="18" charset="0"/>
                        </a:rPr>
                        <a:t>8</a:t>
                      </a:r>
                      <a:endParaRPr lang="ru-RU" sz="1600">
                        <a:effectLst/>
                        <a:latin typeface="Book Antiqua" pitchFamily="18" charset="0"/>
                        <a:ea typeface="MS Mincho"/>
                        <a:cs typeface="Times New Roman"/>
                      </a:endParaRPr>
                    </a:p>
                  </a:txBody>
                  <a:tcPr marL="57956" marR="57956" marT="0" marB="0" anchor="ctr">
                    <a:lnL w="6350" cap="flat" cmpd="sng" algn="ctr">
                      <a:solidFill>
                        <a:srgbClr val="C00000"/>
                      </a:solidFill>
                      <a:prstDash val="sysDot"/>
                      <a:round/>
                      <a:headEnd type="none" w="med" len="med"/>
                      <a:tailEnd type="none" w="med" len="med"/>
                    </a:lnL>
                    <a:lnR w="6350" cap="flat" cmpd="sng" algn="ctr">
                      <a:solidFill>
                        <a:srgbClr val="C00000"/>
                      </a:solidFill>
                      <a:prstDash val="sysDot"/>
                      <a:round/>
                      <a:headEnd type="none" w="med" len="med"/>
                      <a:tailEnd type="none" w="med" len="med"/>
                    </a:lnR>
                    <a:lnT w="6350" cap="flat" cmpd="sng" algn="ctr">
                      <a:solidFill>
                        <a:srgbClr val="C00000"/>
                      </a:solidFill>
                      <a:prstDash val="sysDot"/>
                      <a:round/>
                      <a:headEnd type="none" w="med" len="med"/>
                      <a:tailEnd type="none" w="med" len="med"/>
                    </a:lnT>
                    <a:lnB w="6350" cap="flat" cmpd="sng" algn="ctr">
                      <a:solidFill>
                        <a:srgbClr val="C00000"/>
                      </a:solidFill>
                      <a:prstDash val="sysDot"/>
                      <a:round/>
                      <a:headEnd type="none" w="med" len="med"/>
                      <a:tailEnd type="none" w="med" len="med"/>
                    </a:lnB>
                  </a:tcPr>
                </a:tc>
                <a:tc>
                  <a:txBody>
                    <a:bodyPr/>
                    <a:lstStyle/>
                    <a:p>
                      <a:pPr algn="ctr">
                        <a:lnSpc>
                          <a:spcPts val="2000"/>
                        </a:lnSpc>
                        <a:spcBef>
                          <a:spcPts val="0"/>
                        </a:spcBef>
                        <a:spcAft>
                          <a:spcPts val="0"/>
                        </a:spcAft>
                      </a:pPr>
                      <a:r>
                        <a:rPr lang="ru-RU" sz="1600">
                          <a:effectLst/>
                          <a:latin typeface="Book Antiqua" pitchFamily="18" charset="0"/>
                        </a:rPr>
                        <a:t>6</a:t>
                      </a:r>
                      <a:endParaRPr lang="ru-RU" sz="1600">
                        <a:effectLst/>
                        <a:latin typeface="Book Antiqua" pitchFamily="18" charset="0"/>
                        <a:ea typeface="MS Mincho"/>
                        <a:cs typeface="Times New Roman"/>
                      </a:endParaRPr>
                    </a:p>
                  </a:txBody>
                  <a:tcPr marL="57956" marR="57956" marT="0" marB="0" anchor="ctr">
                    <a:lnL w="6350" cap="flat" cmpd="sng" algn="ctr">
                      <a:solidFill>
                        <a:srgbClr val="C00000"/>
                      </a:solidFill>
                      <a:prstDash val="sysDot"/>
                      <a:round/>
                      <a:headEnd type="none" w="med" len="med"/>
                      <a:tailEnd type="none" w="med" len="med"/>
                    </a:lnL>
                    <a:lnR w="6350" cap="flat" cmpd="sng" algn="ctr">
                      <a:solidFill>
                        <a:srgbClr val="C00000"/>
                      </a:solidFill>
                      <a:prstDash val="sysDot"/>
                      <a:round/>
                      <a:headEnd type="none" w="med" len="med"/>
                      <a:tailEnd type="none" w="med" len="med"/>
                    </a:lnR>
                    <a:lnT w="6350" cap="flat" cmpd="sng" algn="ctr">
                      <a:solidFill>
                        <a:srgbClr val="C00000"/>
                      </a:solidFill>
                      <a:prstDash val="sysDot"/>
                      <a:round/>
                      <a:headEnd type="none" w="med" len="med"/>
                      <a:tailEnd type="none" w="med" len="med"/>
                    </a:lnT>
                    <a:lnB w="6350" cap="flat" cmpd="sng" algn="ctr">
                      <a:solidFill>
                        <a:srgbClr val="C00000"/>
                      </a:solidFill>
                      <a:prstDash val="sysDot"/>
                      <a:round/>
                      <a:headEnd type="none" w="med" len="med"/>
                      <a:tailEnd type="none" w="med" len="med"/>
                    </a:lnB>
                  </a:tcPr>
                </a:tc>
                <a:tc>
                  <a:txBody>
                    <a:bodyPr/>
                    <a:lstStyle/>
                    <a:p>
                      <a:pPr algn="ctr">
                        <a:lnSpc>
                          <a:spcPts val="2000"/>
                        </a:lnSpc>
                        <a:spcBef>
                          <a:spcPts val="0"/>
                        </a:spcBef>
                        <a:spcAft>
                          <a:spcPts val="0"/>
                        </a:spcAft>
                      </a:pPr>
                      <a:r>
                        <a:rPr lang="ru-RU" sz="1600">
                          <a:effectLst/>
                          <a:latin typeface="Book Antiqua" pitchFamily="18" charset="0"/>
                        </a:rPr>
                        <a:t>2</a:t>
                      </a:r>
                      <a:endParaRPr lang="ru-RU" sz="1600">
                        <a:effectLst/>
                        <a:latin typeface="Book Antiqua" pitchFamily="18" charset="0"/>
                        <a:ea typeface="MS Mincho"/>
                        <a:cs typeface="Times New Roman"/>
                      </a:endParaRPr>
                    </a:p>
                  </a:txBody>
                  <a:tcPr marL="57956" marR="57956" marT="0" marB="0" anchor="ctr">
                    <a:lnL w="6350" cap="flat" cmpd="sng" algn="ctr">
                      <a:solidFill>
                        <a:srgbClr val="C00000"/>
                      </a:solidFill>
                      <a:prstDash val="sysDot"/>
                      <a:round/>
                      <a:headEnd type="none" w="med" len="med"/>
                      <a:tailEnd type="none" w="med" len="med"/>
                    </a:lnL>
                    <a:lnR w="6350" cap="flat" cmpd="sng" algn="ctr">
                      <a:solidFill>
                        <a:srgbClr val="C00000"/>
                      </a:solidFill>
                      <a:prstDash val="sysDot"/>
                      <a:round/>
                      <a:headEnd type="none" w="med" len="med"/>
                      <a:tailEnd type="none" w="med" len="med"/>
                    </a:lnR>
                    <a:lnT w="6350" cap="flat" cmpd="sng" algn="ctr">
                      <a:solidFill>
                        <a:srgbClr val="C00000"/>
                      </a:solidFill>
                      <a:prstDash val="sysDot"/>
                      <a:round/>
                      <a:headEnd type="none" w="med" len="med"/>
                      <a:tailEnd type="none" w="med" len="med"/>
                    </a:lnT>
                    <a:lnB w="6350" cap="flat" cmpd="sng" algn="ctr">
                      <a:solidFill>
                        <a:srgbClr val="C00000"/>
                      </a:solidFill>
                      <a:prstDash val="sysDot"/>
                      <a:round/>
                      <a:headEnd type="none" w="med" len="med"/>
                      <a:tailEnd type="none" w="med" len="med"/>
                    </a:lnB>
                  </a:tcPr>
                </a:tc>
                <a:tc>
                  <a:txBody>
                    <a:bodyPr/>
                    <a:lstStyle/>
                    <a:p>
                      <a:pPr algn="ctr">
                        <a:lnSpc>
                          <a:spcPts val="2000"/>
                        </a:lnSpc>
                        <a:spcBef>
                          <a:spcPts val="0"/>
                        </a:spcBef>
                        <a:spcAft>
                          <a:spcPts val="0"/>
                        </a:spcAft>
                      </a:pPr>
                      <a:r>
                        <a:rPr lang="ru-RU" sz="1600">
                          <a:effectLst/>
                          <a:latin typeface="Book Antiqua" pitchFamily="18" charset="0"/>
                        </a:rPr>
                        <a:t>0</a:t>
                      </a:r>
                      <a:endParaRPr lang="ru-RU" sz="1600">
                        <a:effectLst/>
                        <a:latin typeface="Book Antiqua" pitchFamily="18" charset="0"/>
                        <a:ea typeface="MS Mincho"/>
                        <a:cs typeface="Times New Roman"/>
                      </a:endParaRPr>
                    </a:p>
                  </a:txBody>
                  <a:tcPr marL="57956" marR="57956" marT="0" marB="0" anchor="ctr">
                    <a:lnL w="6350" cap="flat" cmpd="sng" algn="ctr">
                      <a:solidFill>
                        <a:srgbClr val="C00000"/>
                      </a:solidFill>
                      <a:prstDash val="sysDot"/>
                      <a:round/>
                      <a:headEnd type="none" w="med" len="med"/>
                      <a:tailEnd type="none" w="med" len="med"/>
                    </a:lnL>
                    <a:lnR w="6350" cap="flat" cmpd="sng" algn="ctr">
                      <a:solidFill>
                        <a:srgbClr val="C00000"/>
                      </a:solidFill>
                      <a:prstDash val="sysDot"/>
                      <a:round/>
                      <a:headEnd type="none" w="med" len="med"/>
                      <a:tailEnd type="none" w="med" len="med"/>
                    </a:lnR>
                    <a:lnT w="6350" cap="flat" cmpd="sng" algn="ctr">
                      <a:solidFill>
                        <a:srgbClr val="C00000"/>
                      </a:solidFill>
                      <a:prstDash val="sysDot"/>
                      <a:round/>
                      <a:headEnd type="none" w="med" len="med"/>
                      <a:tailEnd type="none" w="med" len="med"/>
                    </a:lnT>
                    <a:lnB w="6350" cap="flat" cmpd="sng" algn="ctr">
                      <a:solidFill>
                        <a:srgbClr val="C00000"/>
                      </a:solidFill>
                      <a:prstDash val="sysDot"/>
                      <a:round/>
                      <a:headEnd type="none" w="med" len="med"/>
                      <a:tailEnd type="none" w="med" len="med"/>
                    </a:lnB>
                  </a:tcPr>
                </a:tc>
                <a:tc>
                  <a:txBody>
                    <a:bodyPr/>
                    <a:lstStyle/>
                    <a:p>
                      <a:pPr algn="ctr">
                        <a:lnSpc>
                          <a:spcPts val="2000"/>
                        </a:lnSpc>
                        <a:spcBef>
                          <a:spcPts val="0"/>
                        </a:spcBef>
                        <a:spcAft>
                          <a:spcPts val="0"/>
                        </a:spcAft>
                      </a:pPr>
                      <a:r>
                        <a:rPr lang="ru-RU" sz="1600">
                          <a:effectLst/>
                          <a:latin typeface="Book Antiqua" pitchFamily="18" charset="0"/>
                        </a:rPr>
                        <a:t>1</a:t>
                      </a:r>
                      <a:endParaRPr lang="ru-RU" sz="1600">
                        <a:effectLst/>
                        <a:latin typeface="Book Antiqua" pitchFamily="18" charset="0"/>
                        <a:ea typeface="MS Mincho"/>
                        <a:cs typeface="Times New Roman"/>
                      </a:endParaRPr>
                    </a:p>
                  </a:txBody>
                  <a:tcPr marL="57956" marR="57956" marT="0" marB="0" anchor="ctr">
                    <a:lnL w="6350" cap="flat" cmpd="sng" algn="ctr">
                      <a:solidFill>
                        <a:srgbClr val="C00000"/>
                      </a:solidFill>
                      <a:prstDash val="sysDot"/>
                      <a:round/>
                      <a:headEnd type="none" w="med" len="med"/>
                      <a:tailEnd type="none" w="med" len="med"/>
                    </a:lnL>
                    <a:lnR w="19050" cap="flat" cmpd="sng" algn="ctr">
                      <a:solidFill>
                        <a:srgbClr val="C00000"/>
                      </a:solidFill>
                      <a:prstDash val="solid"/>
                      <a:round/>
                      <a:headEnd type="none" w="med" len="med"/>
                      <a:tailEnd type="none" w="med" len="med"/>
                    </a:lnR>
                    <a:lnT w="6350" cap="flat" cmpd="sng" algn="ctr">
                      <a:solidFill>
                        <a:srgbClr val="C00000"/>
                      </a:solidFill>
                      <a:prstDash val="sysDot"/>
                      <a:round/>
                      <a:headEnd type="none" w="med" len="med"/>
                      <a:tailEnd type="none" w="med" len="med"/>
                    </a:lnT>
                    <a:lnB w="6350" cap="flat" cmpd="sng" algn="ctr">
                      <a:solidFill>
                        <a:srgbClr val="C00000"/>
                      </a:solidFill>
                      <a:prstDash val="sysDot"/>
                      <a:round/>
                      <a:headEnd type="none" w="med" len="med"/>
                      <a:tailEnd type="none" w="med" len="med"/>
                    </a:lnB>
                  </a:tcPr>
                </a:tc>
                <a:tc>
                  <a:txBody>
                    <a:bodyPr/>
                    <a:lstStyle/>
                    <a:p>
                      <a:pPr algn="ctr">
                        <a:lnSpc>
                          <a:spcPts val="2000"/>
                        </a:lnSpc>
                        <a:spcBef>
                          <a:spcPts val="0"/>
                        </a:spcBef>
                        <a:spcAft>
                          <a:spcPts val="0"/>
                        </a:spcAft>
                      </a:pPr>
                      <a:r>
                        <a:rPr lang="ru-RU" sz="1600">
                          <a:effectLst/>
                          <a:latin typeface="Book Antiqua" pitchFamily="18" charset="0"/>
                        </a:rPr>
                        <a:t>22</a:t>
                      </a:r>
                      <a:endParaRPr lang="ru-RU" sz="1600">
                        <a:effectLst/>
                        <a:latin typeface="Book Antiqua" pitchFamily="18" charset="0"/>
                        <a:ea typeface="MS Mincho"/>
                        <a:cs typeface="Times New Roman"/>
                      </a:endParaRPr>
                    </a:p>
                  </a:txBody>
                  <a:tcPr marL="57956" marR="57956" marT="0" marB="0" anchor="ctr">
                    <a:lnL w="19050" cap="flat" cmpd="sng" algn="ctr">
                      <a:solidFill>
                        <a:srgbClr val="C00000"/>
                      </a:solidFill>
                      <a:prstDash val="solid"/>
                      <a:round/>
                      <a:headEnd type="none" w="med" len="med"/>
                      <a:tailEnd type="none" w="med" len="med"/>
                    </a:lnL>
                    <a:lnR w="19050" cap="flat" cmpd="sng" algn="ctr">
                      <a:solidFill>
                        <a:srgbClr val="C00000"/>
                      </a:solidFill>
                      <a:prstDash val="solid"/>
                      <a:round/>
                      <a:headEnd type="none" w="med" len="med"/>
                      <a:tailEnd type="none" w="med" len="med"/>
                    </a:lnR>
                    <a:lnT w="6350" cap="flat" cmpd="sng" algn="ctr">
                      <a:solidFill>
                        <a:srgbClr val="C00000"/>
                      </a:solidFill>
                      <a:prstDash val="sysDot"/>
                      <a:round/>
                      <a:headEnd type="none" w="med" len="med"/>
                      <a:tailEnd type="none" w="med" len="med"/>
                    </a:lnT>
                    <a:lnB w="6350" cap="flat" cmpd="sng" algn="ctr">
                      <a:solidFill>
                        <a:srgbClr val="C00000"/>
                      </a:solidFill>
                      <a:prstDash val="sysDot"/>
                      <a:round/>
                      <a:headEnd type="none" w="med" len="med"/>
                      <a:tailEnd type="none" w="med" len="med"/>
                    </a:lnB>
                  </a:tcPr>
                </a:tc>
              </a:tr>
              <a:tr h="174968">
                <a:tc vMerge="1">
                  <a:txBody>
                    <a:bodyPr/>
                    <a:lstStyle/>
                    <a:p>
                      <a:endParaRPr lang="ru-RU"/>
                    </a:p>
                  </a:txBody>
                  <a:tcPr/>
                </a:tc>
                <a:tc>
                  <a:txBody>
                    <a:bodyPr/>
                    <a:lstStyle/>
                    <a:p>
                      <a:pPr marR="43180" algn="ctr">
                        <a:lnSpc>
                          <a:spcPts val="2000"/>
                        </a:lnSpc>
                        <a:spcBef>
                          <a:spcPts val="0"/>
                        </a:spcBef>
                        <a:spcAft>
                          <a:spcPts val="0"/>
                        </a:spcAft>
                      </a:pPr>
                      <a:r>
                        <a:rPr lang="ru-RU" sz="1600" dirty="0">
                          <a:effectLst/>
                          <a:latin typeface="Book Antiqua" pitchFamily="18" charset="0"/>
                        </a:rPr>
                        <a:t>10 </a:t>
                      </a:r>
                      <a:r>
                        <a:rPr lang="az-Latn-AZ" sz="1600" dirty="0">
                          <a:effectLst/>
                          <a:latin typeface="Book Antiqua" pitchFamily="18" charset="0"/>
                        </a:rPr>
                        <a:t>–</a:t>
                      </a:r>
                      <a:r>
                        <a:rPr lang="ru-RU" sz="1600" dirty="0">
                          <a:effectLst/>
                          <a:latin typeface="Book Antiqua" pitchFamily="18" charset="0"/>
                        </a:rPr>
                        <a:t> </a:t>
                      </a:r>
                      <a:r>
                        <a:rPr lang="ru-RU" sz="1600" dirty="0" smtClean="0">
                          <a:effectLst/>
                          <a:latin typeface="Book Antiqua" pitchFamily="18" charset="0"/>
                        </a:rPr>
                        <a:t>19,9</a:t>
                      </a:r>
                      <a:endParaRPr lang="ru-RU" sz="1600" dirty="0">
                        <a:effectLst/>
                        <a:latin typeface="Book Antiqua" pitchFamily="18" charset="0"/>
                        <a:ea typeface="MS Mincho"/>
                        <a:cs typeface="Times New Roman"/>
                      </a:endParaRPr>
                    </a:p>
                  </a:txBody>
                  <a:tcPr marL="57956" marR="57956" marT="0" marB="0" anchor="ctr">
                    <a:lnL w="19050" cap="flat" cmpd="sng" algn="ctr">
                      <a:solidFill>
                        <a:srgbClr val="C00000"/>
                      </a:solidFill>
                      <a:prstDash val="solid"/>
                      <a:round/>
                      <a:headEnd type="none" w="med" len="med"/>
                      <a:tailEnd type="none" w="med" len="med"/>
                    </a:lnL>
                    <a:lnT w="6350" cap="flat" cmpd="sng" algn="ctr">
                      <a:solidFill>
                        <a:srgbClr val="C00000"/>
                      </a:solidFill>
                      <a:prstDash val="sysDot"/>
                      <a:round/>
                      <a:headEnd type="none" w="med" len="med"/>
                      <a:tailEnd type="none" w="med" len="med"/>
                    </a:lnT>
                    <a:lnB w="6350" cap="flat" cmpd="sng" algn="ctr">
                      <a:solidFill>
                        <a:srgbClr val="C00000"/>
                      </a:solidFill>
                      <a:prstDash val="sysDot"/>
                      <a:round/>
                      <a:headEnd type="none" w="med" len="med"/>
                      <a:tailEnd type="none" w="med" len="med"/>
                    </a:lnB>
                  </a:tcPr>
                </a:tc>
                <a:tc>
                  <a:txBody>
                    <a:bodyPr/>
                    <a:lstStyle/>
                    <a:p>
                      <a:pPr algn="ctr">
                        <a:lnSpc>
                          <a:spcPts val="2000"/>
                        </a:lnSpc>
                        <a:spcBef>
                          <a:spcPts val="0"/>
                        </a:spcBef>
                        <a:spcAft>
                          <a:spcPts val="0"/>
                        </a:spcAft>
                      </a:pPr>
                      <a:r>
                        <a:rPr lang="ru-RU" sz="1600">
                          <a:effectLst/>
                          <a:latin typeface="Book Antiqua" pitchFamily="18" charset="0"/>
                        </a:rPr>
                        <a:t>2</a:t>
                      </a:r>
                      <a:endParaRPr lang="ru-RU" sz="1600">
                        <a:effectLst/>
                        <a:latin typeface="Book Antiqua" pitchFamily="18" charset="0"/>
                        <a:ea typeface="MS Mincho"/>
                        <a:cs typeface="Times New Roman"/>
                      </a:endParaRPr>
                    </a:p>
                  </a:txBody>
                  <a:tcPr marL="57956" marR="57956" marT="0" marB="0" anchor="ctr">
                    <a:lnR w="6350" cap="flat" cmpd="sng" algn="ctr">
                      <a:solidFill>
                        <a:srgbClr val="C00000"/>
                      </a:solidFill>
                      <a:prstDash val="sysDot"/>
                      <a:round/>
                      <a:headEnd type="none" w="med" len="med"/>
                      <a:tailEnd type="none" w="med" len="med"/>
                    </a:lnR>
                    <a:lnT w="6350" cap="flat" cmpd="sng" algn="ctr">
                      <a:solidFill>
                        <a:srgbClr val="C00000"/>
                      </a:solidFill>
                      <a:prstDash val="sysDot"/>
                      <a:round/>
                      <a:headEnd type="none" w="med" len="med"/>
                      <a:tailEnd type="none" w="med" len="med"/>
                    </a:lnT>
                    <a:lnB w="6350" cap="flat" cmpd="sng" algn="ctr">
                      <a:solidFill>
                        <a:srgbClr val="C00000"/>
                      </a:solidFill>
                      <a:prstDash val="sysDot"/>
                      <a:round/>
                      <a:headEnd type="none" w="med" len="med"/>
                      <a:tailEnd type="none" w="med" len="med"/>
                    </a:lnB>
                  </a:tcPr>
                </a:tc>
                <a:tc>
                  <a:txBody>
                    <a:bodyPr/>
                    <a:lstStyle/>
                    <a:p>
                      <a:pPr algn="ctr">
                        <a:lnSpc>
                          <a:spcPts val="2000"/>
                        </a:lnSpc>
                        <a:spcBef>
                          <a:spcPts val="0"/>
                        </a:spcBef>
                        <a:spcAft>
                          <a:spcPts val="0"/>
                        </a:spcAft>
                      </a:pPr>
                      <a:r>
                        <a:rPr lang="ru-RU" sz="1600">
                          <a:effectLst/>
                          <a:latin typeface="Book Antiqua" pitchFamily="18" charset="0"/>
                        </a:rPr>
                        <a:t>1</a:t>
                      </a:r>
                      <a:endParaRPr lang="ru-RU" sz="1600">
                        <a:effectLst/>
                        <a:latin typeface="Book Antiqua" pitchFamily="18" charset="0"/>
                        <a:ea typeface="MS Mincho"/>
                        <a:cs typeface="Times New Roman"/>
                      </a:endParaRPr>
                    </a:p>
                  </a:txBody>
                  <a:tcPr marL="57956" marR="57956" marT="0" marB="0" anchor="ctr">
                    <a:lnL w="6350" cap="flat" cmpd="sng" algn="ctr">
                      <a:solidFill>
                        <a:srgbClr val="C00000"/>
                      </a:solidFill>
                      <a:prstDash val="sysDot"/>
                      <a:round/>
                      <a:headEnd type="none" w="med" len="med"/>
                      <a:tailEnd type="none" w="med" len="med"/>
                    </a:lnL>
                    <a:lnR w="6350" cap="flat" cmpd="sng" algn="ctr">
                      <a:solidFill>
                        <a:srgbClr val="C00000"/>
                      </a:solidFill>
                      <a:prstDash val="sysDot"/>
                      <a:round/>
                      <a:headEnd type="none" w="med" len="med"/>
                      <a:tailEnd type="none" w="med" len="med"/>
                    </a:lnR>
                    <a:lnT w="6350" cap="flat" cmpd="sng" algn="ctr">
                      <a:solidFill>
                        <a:srgbClr val="C00000"/>
                      </a:solidFill>
                      <a:prstDash val="sysDot"/>
                      <a:round/>
                      <a:headEnd type="none" w="med" len="med"/>
                      <a:tailEnd type="none" w="med" len="med"/>
                    </a:lnT>
                    <a:lnB w="6350" cap="flat" cmpd="sng" algn="ctr">
                      <a:solidFill>
                        <a:srgbClr val="C00000"/>
                      </a:solidFill>
                      <a:prstDash val="sysDot"/>
                      <a:round/>
                      <a:headEnd type="none" w="med" len="med"/>
                      <a:tailEnd type="none" w="med" len="med"/>
                    </a:lnB>
                  </a:tcPr>
                </a:tc>
                <a:tc>
                  <a:txBody>
                    <a:bodyPr/>
                    <a:lstStyle/>
                    <a:p>
                      <a:pPr algn="ctr">
                        <a:lnSpc>
                          <a:spcPts val="2000"/>
                        </a:lnSpc>
                        <a:spcBef>
                          <a:spcPts val="0"/>
                        </a:spcBef>
                        <a:spcAft>
                          <a:spcPts val="0"/>
                        </a:spcAft>
                      </a:pPr>
                      <a:r>
                        <a:rPr lang="ru-RU" sz="1600">
                          <a:effectLst/>
                          <a:latin typeface="Book Antiqua" pitchFamily="18" charset="0"/>
                        </a:rPr>
                        <a:t>9</a:t>
                      </a:r>
                      <a:endParaRPr lang="ru-RU" sz="1600">
                        <a:effectLst/>
                        <a:latin typeface="Book Antiqua" pitchFamily="18" charset="0"/>
                        <a:ea typeface="MS Mincho"/>
                        <a:cs typeface="Times New Roman"/>
                      </a:endParaRPr>
                    </a:p>
                  </a:txBody>
                  <a:tcPr marL="57956" marR="57956" marT="0" marB="0" anchor="ctr">
                    <a:lnL w="6350" cap="flat" cmpd="sng" algn="ctr">
                      <a:solidFill>
                        <a:srgbClr val="C00000"/>
                      </a:solidFill>
                      <a:prstDash val="sysDot"/>
                      <a:round/>
                      <a:headEnd type="none" w="med" len="med"/>
                      <a:tailEnd type="none" w="med" len="med"/>
                    </a:lnL>
                    <a:lnR w="6350" cap="flat" cmpd="sng" algn="ctr">
                      <a:solidFill>
                        <a:srgbClr val="C00000"/>
                      </a:solidFill>
                      <a:prstDash val="sysDot"/>
                      <a:round/>
                      <a:headEnd type="none" w="med" len="med"/>
                      <a:tailEnd type="none" w="med" len="med"/>
                    </a:lnR>
                    <a:lnT w="6350" cap="flat" cmpd="sng" algn="ctr">
                      <a:solidFill>
                        <a:srgbClr val="C00000"/>
                      </a:solidFill>
                      <a:prstDash val="sysDot"/>
                      <a:round/>
                      <a:headEnd type="none" w="med" len="med"/>
                      <a:tailEnd type="none" w="med" len="med"/>
                    </a:lnT>
                    <a:lnB w="6350" cap="flat" cmpd="sng" algn="ctr">
                      <a:solidFill>
                        <a:srgbClr val="C00000"/>
                      </a:solidFill>
                      <a:prstDash val="sysDot"/>
                      <a:round/>
                      <a:headEnd type="none" w="med" len="med"/>
                      <a:tailEnd type="none" w="med" len="med"/>
                    </a:lnB>
                  </a:tcPr>
                </a:tc>
                <a:tc>
                  <a:txBody>
                    <a:bodyPr/>
                    <a:lstStyle/>
                    <a:p>
                      <a:pPr algn="ctr">
                        <a:lnSpc>
                          <a:spcPts val="2000"/>
                        </a:lnSpc>
                        <a:spcBef>
                          <a:spcPts val="0"/>
                        </a:spcBef>
                        <a:spcAft>
                          <a:spcPts val="0"/>
                        </a:spcAft>
                      </a:pPr>
                      <a:r>
                        <a:rPr lang="ru-RU" sz="1600">
                          <a:effectLst/>
                          <a:latin typeface="Book Antiqua" pitchFamily="18" charset="0"/>
                        </a:rPr>
                        <a:t>19</a:t>
                      </a:r>
                      <a:endParaRPr lang="ru-RU" sz="1600">
                        <a:effectLst/>
                        <a:latin typeface="Book Antiqua" pitchFamily="18" charset="0"/>
                        <a:ea typeface="MS Mincho"/>
                        <a:cs typeface="Times New Roman"/>
                      </a:endParaRPr>
                    </a:p>
                  </a:txBody>
                  <a:tcPr marL="57956" marR="57956" marT="0" marB="0" anchor="ctr">
                    <a:lnL w="6350" cap="flat" cmpd="sng" algn="ctr">
                      <a:solidFill>
                        <a:srgbClr val="C00000"/>
                      </a:solidFill>
                      <a:prstDash val="sysDot"/>
                      <a:round/>
                      <a:headEnd type="none" w="med" len="med"/>
                      <a:tailEnd type="none" w="med" len="med"/>
                    </a:lnL>
                    <a:lnR w="6350" cap="flat" cmpd="sng" algn="ctr">
                      <a:solidFill>
                        <a:srgbClr val="C00000"/>
                      </a:solidFill>
                      <a:prstDash val="sysDot"/>
                      <a:round/>
                      <a:headEnd type="none" w="med" len="med"/>
                      <a:tailEnd type="none" w="med" len="med"/>
                    </a:lnR>
                    <a:lnT w="6350" cap="flat" cmpd="sng" algn="ctr">
                      <a:solidFill>
                        <a:srgbClr val="C00000"/>
                      </a:solidFill>
                      <a:prstDash val="sysDot"/>
                      <a:round/>
                      <a:headEnd type="none" w="med" len="med"/>
                      <a:tailEnd type="none" w="med" len="med"/>
                    </a:lnT>
                    <a:lnB w="6350" cap="flat" cmpd="sng" algn="ctr">
                      <a:solidFill>
                        <a:srgbClr val="C00000"/>
                      </a:solidFill>
                      <a:prstDash val="sysDot"/>
                      <a:round/>
                      <a:headEnd type="none" w="med" len="med"/>
                      <a:tailEnd type="none" w="med" len="med"/>
                    </a:lnB>
                  </a:tcPr>
                </a:tc>
                <a:tc>
                  <a:txBody>
                    <a:bodyPr/>
                    <a:lstStyle/>
                    <a:p>
                      <a:pPr algn="ctr">
                        <a:lnSpc>
                          <a:spcPts val="2000"/>
                        </a:lnSpc>
                        <a:spcBef>
                          <a:spcPts val="0"/>
                        </a:spcBef>
                        <a:spcAft>
                          <a:spcPts val="0"/>
                        </a:spcAft>
                      </a:pPr>
                      <a:r>
                        <a:rPr lang="ru-RU" sz="1600">
                          <a:effectLst/>
                          <a:latin typeface="Book Antiqua" pitchFamily="18" charset="0"/>
                        </a:rPr>
                        <a:t>8</a:t>
                      </a:r>
                      <a:endParaRPr lang="ru-RU" sz="1600">
                        <a:effectLst/>
                        <a:latin typeface="Book Antiqua" pitchFamily="18" charset="0"/>
                        <a:ea typeface="MS Mincho"/>
                        <a:cs typeface="Times New Roman"/>
                      </a:endParaRPr>
                    </a:p>
                  </a:txBody>
                  <a:tcPr marL="57956" marR="57956" marT="0" marB="0" anchor="ctr">
                    <a:lnL w="6350" cap="flat" cmpd="sng" algn="ctr">
                      <a:solidFill>
                        <a:srgbClr val="C00000"/>
                      </a:solidFill>
                      <a:prstDash val="sysDot"/>
                      <a:round/>
                      <a:headEnd type="none" w="med" len="med"/>
                      <a:tailEnd type="none" w="med" len="med"/>
                    </a:lnL>
                    <a:lnR w="6350" cap="flat" cmpd="sng" algn="ctr">
                      <a:solidFill>
                        <a:srgbClr val="C00000"/>
                      </a:solidFill>
                      <a:prstDash val="sysDot"/>
                      <a:round/>
                      <a:headEnd type="none" w="med" len="med"/>
                      <a:tailEnd type="none" w="med" len="med"/>
                    </a:lnR>
                    <a:lnT w="6350" cap="flat" cmpd="sng" algn="ctr">
                      <a:solidFill>
                        <a:srgbClr val="C00000"/>
                      </a:solidFill>
                      <a:prstDash val="sysDot"/>
                      <a:round/>
                      <a:headEnd type="none" w="med" len="med"/>
                      <a:tailEnd type="none" w="med" len="med"/>
                    </a:lnT>
                    <a:lnB w="6350" cap="flat" cmpd="sng" algn="ctr">
                      <a:solidFill>
                        <a:srgbClr val="C00000"/>
                      </a:solidFill>
                      <a:prstDash val="sysDot"/>
                      <a:round/>
                      <a:headEnd type="none" w="med" len="med"/>
                      <a:tailEnd type="none" w="med" len="med"/>
                    </a:lnB>
                  </a:tcPr>
                </a:tc>
                <a:tc>
                  <a:txBody>
                    <a:bodyPr/>
                    <a:lstStyle/>
                    <a:p>
                      <a:pPr algn="ctr">
                        <a:lnSpc>
                          <a:spcPts val="2000"/>
                        </a:lnSpc>
                        <a:spcBef>
                          <a:spcPts val="0"/>
                        </a:spcBef>
                        <a:spcAft>
                          <a:spcPts val="0"/>
                        </a:spcAft>
                      </a:pPr>
                      <a:r>
                        <a:rPr lang="ru-RU" sz="1600">
                          <a:effectLst/>
                          <a:latin typeface="Book Antiqua" pitchFamily="18" charset="0"/>
                        </a:rPr>
                        <a:t>3</a:t>
                      </a:r>
                      <a:endParaRPr lang="ru-RU" sz="1600">
                        <a:effectLst/>
                        <a:latin typeface="Book Antiqua" pitchFamily="18" charset="0"/>
                        <a:ea typeface="MS Mincho"/>
                        <a:cs typeface="Times New Roman"/>
                      </a:endParaRPr>
                    </a:p>
                  </a:txBody>
                  <a:tcPr marL="57956" marR="57956" marT="0" marB="0" anchor="ctr">
                    <a:lnL w="6350" cap="flat" cmpd="sng" algn="ctr">
                      <a:solidFill>
                        <a:srgbClr val="C00000"/>
                      </a:solidFill>
                      <a:prstDash val="sysDot"/>
                      <a:round/>
                      <a:headEnd type="none" w="med" len="med"/>
                      <a:tailEnd type="none" w="med" len="med"/>
                    </a:lnL>
                    <a:lnR w="6350" cap="flat" cmpd="sng" algn="ctr">
                      <a:solidFill>
                        <a:srgbClr val="C00000"/>
                      </a:solidFill>
                      <a:prstDash val="sysDot"/>
                      <a:round/>
                      <a:headEnd type="none" w="med" len="med"/>
                      <a:tailEnd type="none" w="med" len="med"/>
                    </a:lnR>
                    <a:lnT w="6350" cap="flat" cmpd="sng" algn="ctr">
                      <a:solidFill>
                        <a:srgbClr val="C00000"/>
                      </a:solidFill>
                      <a:prstDash val="sysDot"/>
                      <a:round/>
                      <a:headEnd type="none" w="med" len="med"/>
                      <a:tailEnd type="none" w="med" len="med"/>
                    </a:lnT>
                    <a:lnB w="6350" cap="flat" cmpd="sng" algn="ctr">
                      <a:solidFill>
                        <a:srgbClr val="C00000"/>
                      </a:solidFill>
                      <a:prstDash val="sysDot"/>
                      <a:round/>
                      <a:headEnd type="none" w="med" len="med"/>
                      <a:tailEnd type="none" w="med" len="med"/>
                    </a:lnB>
                  </a:tcPr>
                </a:tc>
                <a:tc>
                  <a:txBody>
                    <a:bodyPr/>
                    <a:lstStyle/>
                    <a:p>
                      <a:pPr algn="ctr">
                        <a:lnSpc>
                          <a:spcPts val="2000"/>
                        </a:lnSpc>
                        <a:spcBef>
                          <a:spcPts val="0"/>
                        </a:spcBef>
                        <a:spcAft>
                          <a:spcPts val="0"/>
                        </a:spcAft>
                      </a:pPr>
                      <a:r>
                        <a:rPr lang="ru-RU" sz="1600">
                          <a:effectLst/>
                          <a:latin typeface="Book Antiqua" pitchFamily="18" charset="0"/>
                        </a:rPr>
                        <a:t>0</a:t>
                      </a:r>
                      <a:endParaRPr lang="ru-RU" sz="1600">
                        <a:effectLst/>
                        <a:latin typeface="Book Antiqua" pitchFamily="18" charset="0"/>
                        <a:ea typeface="MS Mincho"/>
                        <a:cs typeface="Times New Roman"/>
                      </a:endParaRPr>
                    </a:p>
                  </a:txBody>
                  <a:tcPr marL="57956" marR="57956" marT="0" marB="0" anchor="ctr">
                    <a:lnL w="6350" cap="flat" cmpd="sng" algn="ctr">
                      <a:solidFill>
                        <a:srgbClr val="C00000"/>
                      </a:solidFill>
                      <a:prstDash val="sysDot"/>
                      <a:round/>
                      <a:headEnd type="none" w="med" len="med"/>
                      <a:tailEnd type="none" w="med" len="med"/>
                    </a:lnL>
                    <a:lnR w="6350" cap="flat" cmpd="sng" algn="ctr">
                      <a:solidFill>
                        <a:srgbClr val="C00000"/>
                      </a:solidFill>
                      <a:prstDash val="sysDot"/>
                      <a:round/>
                      <a:headEnd type="none" w="med" len="med"/>
                      <a:tailEnd type="none" w="med" len="med"/>
                    </a:lnR>
                    <a:lnT w="6350" cap="flat" cmpd="sng" algn="ctr">
                      <a:solidFill>
                        <a:srgbClr val="C00000"/>
                      </a:solidFill>
                      <a:prstDash val="sysDot"/>
                      <a:round/>
                      <a:headEnd type="none" w="med" len="med"/>
                      <a:tailEnd type="none" w="med" len="med"/>
                    </a:lnT>
                    <a:lnB w="6350" cap="flat" cmpd="sng" algn="ctr">
                      <a:solidFill>
                        <a:srgbClr val="C00000"/>
                      </a:solidFill>
                      <a:prstDash val="sysDot"/>
                      <a:round/>
                      <a:headEnd type="none" w="med" len="med"/>
                      <a:tailEnd type="none" w="med" len="med"/>
                    </a:lnB>
                  </a:tcPr>
                </a:tc>
                <a:tc>
                  <a:txBody>
                    <a:bodyPr/>
                    <a:lstStyle/>
                    <a:p>
                      <a:pPr algn="ctr">
                        <a:lnSpc>
                          <a:spcPts val="2000"/>
                        </a:lnSpc>
                        <a:spcBef>
                          <a:spcPts val="0"/>
                        </a:spcBef>
                        <a:spcAft>
                          <a:spcPts val="0"/>
                        </a:spcAft>
                      </a:pPr>
                      <a:r>
                        <a:rPr lang="ru-RU" sz="1600">
                          <a:effectLst/>
                          <a:latin typeface="Book Antiqua" pitchFamily="18" charset="0"/>
                        </a:rPr>
                        <a:t>0</a:t>
                      </a:r>
                      <a:endParaRPr lang="ru-RU" sz="1600">
                        <a:effectLst/>
                        <a:latin typeface="Book Antiqua" pitchFamily="18" charset="0"/>
                        <a:ea typeface="MS Mincho"/>
                        <a:cs typeface="Times New Roman"/>
                      </a:endParaRPr>
                    </a:p>
                  </a:txBody>
                  <a:tcPr marL="57956" marR="57956" marT="0" marB="0" anchor="ctr">
                    <a:lnL w="6350" cap="flat" cmpd="sng" algn="ctr">
                      <a:solidFill>
                        <a:srgbClr val="C00000"/>
                      </a:solidFill>
                      <a:prstDash val="sysDot"/>
                      <a:round/>
                      <a:headEnd type="none" w="med" len="med"/>
                      <a:tailEnd type="none" w="med" len="med"/>
                    </a:lnL>
                    <a:lnR w="19050" cap="flat" cmpd="sng" algn="ctr">
                      <a:solidFill>
                        <a:srgbClr val="C00000"/>
                      </a:solidFill>
                      <a:prstDash val="solid"/>
                      <a:round/>
                      <a:headEnd type="none" w="med" len="med"/>
                      <a:tailEnd type="none" w="med" len="med"/>
                    </a:lnR>
                    <a:lnT w="6350" cap="flat" cmpd="sng" algn="ctr">
                      <a:solidFill>
                        <a:srgbClr val="C00000"/>
                      </a:solidFill>
                      <a:prstDash val="sysDot"/>
                      <a:round/>
                      <a:headEnd type="none" w="med" len="med"/>
                      <a:tailEnd type="none" w="med" len="med"/>
                    </a:lnT>
                    <a:lnB w="6350" cap="flat" cmpd="sng" algn="ctr">
                      <a:solidFill>
                        <a:srgbClr val="C00000"/>
                      </a:solidFill>
                      <a:prstDash val="sysDot"/>
                      <a:round/>
                      <a:headEnd type="none" w="med" len="med"/>
                      <a:tailEnd type="none" w="med" len="med"/>
                    </a:lnB>
                  </a:tcPr>
                </a:tc>
                <a:tc>
                  <a:txBody>
                    <a:bodyPr/>
                    <a:lstStyle/>
                    <a:p>
                      <a:pPr algn="ctr">
                        <a:lnSpc>
                          <a:spcPts val="2000"/>
                        </a:lnSpc>
                        <a:spcBef>
                          <a:spcPts val="0"/>
                        </a:spcBef>
                        <a:spcAft>
                          <a:spcPts val="0"/>
                        </a:spcAft>
                      </a:pPr>
                      <a:r>
                        <a:rPr lang="ru-RU" sz="1600">
                          <a:effectLst/>
                          <a:latin typeface="Book Antiqua" pitchFamily="18" charset="0"/>
                        </a:rPr>
                        <a:t>42</a:t>
                      </a:r>
                      <a:endParaRPr lang="ru-RU" sz="1600">
                        <a:effectLst/>
                        <a:latin typeface="Book Antiqua" pitchFamily="18" charset="0"/>
                        <a:ea typeface="MS Mincho"/>
                        <a:cs typeface="Times New Roman"/>
                      </a:endParaRPr>
                    </a:p>
                  </a:txBody>
                  <a:tcPr marL="57956" marR="57956" marT="0" marB="0" anchor="ctr">
                    <a:lnL w="19050" cap="flat" cmpd="sng" algn="ctr">
                      <a:solidFill>
                        <a:srgbClr val="C00000"/>
                      </a:solidFill>
                      <a:prstDash val="solid"/>
                      <a:round/>
                      <a:headEnd type="none" w="med" len="med"/>
                      <a:tailEnd type="none" w="med" len="med"/>
                    </a:lnL>
                    <a:lnR w="19050" cap="flat" cmpd="sng" algn="ctr">
                      <a:solidFill>
                        <a:srgbClr val="C00000"/>
                      </a:solidFill>
                      <a:prstDash val="solid"/>
                      <a:round/>
                      <a:headEnd type="none" w="med" len="med"/>
                      <a:tailEnd type="none" w="med" len="med"/>
                    </a:lnR>
                    <a:lnT w="6350" cap="flat" cmpd="sng" algn="ctr">
                      <a:solidFill>
                        <a:srgbClr val="C00000"/>
                      </a:solidFill>
                      <a:prstDash val="sysDot"/>
                      <a:round/>
                      <a:headEnd type="none" w="med" len="med"/>
                      <a:tailEnd type="none" w="med" len="med"/>
                    </a:lnT>
                    <a:lnB w="6350" cap="flat" cmpd="sng" algn="ctr">
                      <a:solidFill>
                        <a:srgbClr val="C00000"/>
                      </a:solidFill>
                      <a:prstDash val="sysDot"/>
                      <a:round/>
                      <a:headEnd type="none" w="med" len="med"/>
                      <a:tailEnd type="none" w="med" len="med"/>
                    </a:lnB>
                  </a:tcPr>
                </a:tc>
              </a:tr>
              <a:tr h="174968">
                <a:tc vMerge="1">
                  <a:txBody>
                    <a:bodyPr/>
                    <a:lstStyle/>
                    <a:p>
                      <a:endParaRPr lang="ru-RU"/>
                    </a:p>
                  </a:txBody>
                  <a:tcPr/>
                </a:tc>
                <a:tc>
                  <a:txBody>
                    <a:bodyPr/>
                    <a:lstStyle/>
                    <a:p>
                      <a:pPr marR="43180" algn="ctr">
                        <a:lnSpc>
                          <a:spcPts val="2000"/>
                        </a:lnSpc>
                        <a:spcBef>
                          <a:spcPts val="0"/>
                        </a:spcBef>
                        <a:spcAft>
                          <a:spcPts val="0"/>
                        </a:spcAft>
                      </a:pPr>
                      <a:r>
                        <a:rPr lang="ru-RU" sz="1600" dirty="0">
                          <a:effectLst/>
                          <a:latin typeface="Book Antiqua" pitchFamily="18" charset="0"/>
                        </a:rPr>
                        <a:t>20 </a:t>
                      </a:r>
                      <a:r>
                        <a:rPr lang="az-Latn-AZ" sz="1600" dirty="0">
                          <a:effectLst/>
                          <a:latin typeface="Book Antiqua" pitchFamily="18" charset="0"/>
                        </a:rPr>
                        <a:t>–</a:t>
                      </a:r>
                      <a:r>
                        <a:rPr lang="ru-RU" sz="1600" dirty="0">
                          <a:effectLst/>
                          <a:latin typeface="Book Antiqua" pitchFamily="18" charset="0"/>
                        </a:rPr>
                        <a:t> </a:t>
                      </a:r>
                      <a:r>
                        <a:rPr lang="ru-RU" sz="1600" dirty="0" smtClean="0">
                          <a:effectLst/>
                          <a:latin typeface="Book Antiqua" pitchFamily="18" charset="0"/>
                        </a:rPr>
                        <a:t>29,9</a:t>
                      </a:r>
                      <a:endParaRPr lang="ru-RU" sz="1600" dirty="0">
                        <a:effectLst/>
                        <a:latin typeface="Book Antiqua" pitchFamily="18" charset="0"/>
                        <a:ea typeface="MS Mincho"/>
                        <a:cs typeface="Times New Roman"/>
                      </a:endParaRPr>
                    </a:p>
                  </a:txBody>
                  <a:tcPr marL="57956" marR="57956" marT="0" marB="0" anchor="ctr">
                    <a:lnL w="19050" cap="flat" cmpd="sng" algn="ctr">
                      <a:solidFill>
                        <a:srgbClr val="C00000"/>
                      </a:solidFill>
                      <a:prstDash val="solid"/>
                      <a:round/>
                      <a:headEnd type="none" w="med" len="med"/>
                      <a:tailEnd type="none" w="med" len="med"/>
                    </a:lnL>
                    <a:lnT w="6350" cap="flat" cmpd="sng" algn="ctr">
                      <a:solidFill>
                        <a:srgbClr val="C00000"/>
                      </a:solidFill>
                      <a:prstDash val="sysDot"/>
                      <a:round/>
                      <a:headEnd type="none" w="med" len="med"/>
                      <a:tailEnd type="none" w="med" len="med"/>
                    </a:lnT>
                    <a:lnB w="6350" cap="flat" cmpd="sng" algn="ctr">
                      <a:solidFill>
                        <a:srgbClr val="C00000"/>
                      </a:solidFill>
                      <a:prstDash val="sysDot"/>
                      <a:round/>
                      <a:headEnd type="none" w="med" len="med"/>
                      <a:tailEnd type="none" w="med" len="med"/>
                    </a:lnB>
                  </a:tcPr>
                </a:tc>
                <a:tc>
                  <a:txBody>
                    <a:bodyPr/>
                    <a:lstStyle/>
                    <a:p>
                      <a:pPr algn="ctr">
                        <a:lnSpc>
                          <a:spcPts val="2000"/>
                        </a:lnSpc>
                        <a:spcBef>
                          <a:spcPts val="0"/>
                        </a:spcBef>
                        <a:spcAft>
                          <a:spcPts val="0"/>
                        </a:spcAft>
                      </a:pPr>
                      <a:r>
                        <a:rPr lang="ru-RU" sz="1600">
                          <a:effectLst/>
                          <a:latin typeface="Book Antiqua" pitchFamily="18" charset="0"/>
                        </a:rPr>
                        <a:t>0</a:t>
                      </a:r>
                      <a:endParaRPr lang="ru-RU" sz="1600">
                        <a:effectLst/>
                        <a:latin typeface="Book Antiqua" pitchFamily="18" charset="0"/>
                        <a:ea typeface="MS Mincho"/>
                        <a:cs typeface="Times New Roman"/>
                      </a:endParaRPr>
                    </a:p>
                  </a:txBody>
                  <a:tcPr marL="57956" marR="57956" marT="0" marB="0" anchor="ctr">
                    <a:lnR w="6350" cap="flat" cmpd="sng" algn="ctr">
                      <a:solidFill>
                        <a:srgbClr val="C00000"/>
                      </a:solidFill>
                      <a:prstDash val="sysDot"/>
                      <a:round/>
                      <a:headEnd type="none" w="med" len="med"/>
                      <a:tailEnd type="none" w="med" len="med"/>
                    </a:lnR>
                    <a:lnT w="6350" cap="flat" cmpd="sng" algn="ctr">
                      <a:solidFill>
                        <a:srgbClr val="C00000"/>
                      </a:solidFill>
                      <a:prstDash val="sysDot"/>
                      <a:round/>
                      <a:headEnd type="none" w="med" len="med"/>
                      <a:tailEnd type="none" w="med" len="med"/>
                    </a:lnT>
                    <a:lnB w="6350" cap="flat" cmpd="sng" algn="ctr">
                      <a:solidFill>
                        <a:srgbClr val="C00000"/>
                      </a:solidFill>
                      <a:prstDash val="sysDot"/>
                      <a:round/>
                      <a:headEnd type="none" w="med" len="med"/>
                      <a:tailEnd type="none" w="med" len="med"/>
                    </a:lnB>
                  </a:tcPr>
                </a:tc>
                <a:tc>
                  <a:txBody>
                    <a:bodyPr/>
                    <a:lstStyle/>
                    <a:p>
                      <a:pPr algn="ctr">
                        <a:lnSpc>
                          <a:spcPts val="2000"/>
                        </a:lnSpc>
                        <a:spcBef>
                          <a:spcPts val="0"/>
                        </a:spcBef>
                        <a:spcAft>
                          <a:spcPts val="0"/>
                        </a:spcAft>
                      </a:pPr>
                      <a:r>
                        <a:rPr lang="ru-RU" sz="1600">
                          <a:effectLst/>
                          <a:latin typeface="Book Antiqua" pitchFamily="18" charset="0"/>
                        </a:rPr>
                        <a:t>3</a:t>
                      </a:r>
                      <a:endParaRPr lang="ru-RU" sz="1600">
                        <a:effectLst/>
                        <a:latin typeface="Book Antiqua" pitchFamily="18" charset="0"/>
                        <a:ea typeface="MS Mincho"/>
                        <a:cs typeface="Times New Roman"/>
                      </a:endParaRPr>
                    </a:p>
                  </a:txBody>
                  <a:tcPr marL="57956" marR="57956" marT="0" marB="0" anchor="ctr">
                    <a:lnL w="6350" cap="flat" cmpd="sng" algn="ctr">
                      <a:solidFill>
                        <a:srgbClr val="C00000"/>
                      </a:solidFill>
                      <a:prstDash val="sysDot"/>
                      <a:round/>
                      <a:headEnd type="none" w="med" len="med"/>
                      <a:tailEnd type="none" w="med" len="med"/>
                    </a:lnL>
                    <a:lnR w="6350" cap="flat" cmpd="sng" algn="ctr">
                      <a:solidFill>
                        <a:srgbClr val="C00000"/>
                      </a:solidFill>
                      <a:prstDash val="sysDot"/>
                      <a:round/>
                      <a:headEnd type="none" w="med" len="med"/>
                      <a:tailEnd type="none" w="med" len="med"/>
                    </a:lnR>
                    <a:lnT w="6350" cap="flat" cmpd="sng" algn="ctr">
                      <a:solidFill>
                        <a:srgbClr val="C00000"/>
                      </a:solidFill>
                      <a:prstDash val="sysDot"/>
                      <a:round/>
                      <a:headEnd type="none" w="med" len="med"/>
                      <a:tailEnd type="none" w="med" len="med"/>
                    </a:lnT>
                    <a:lnB w="6350" cap="flat" cmpd="sng" algn="ctr">
                      <a:solidFill>
                        <a:srgbClr val="C00000"/>
                      </a:solidFill>
                      <a:prstDash val="sysDot"/>
                      <a:round/>
                      <a:headEnd type="none" w="med" len="med"/>
                      <a:tailEnd type="none" w="med" len="med"/>
                    </a:lnB>
                  </a:tcPr>
                </a:tc>
                <a:tc>
                  <a:txBody>
                    <a:bodyPr/>
                    <a:lstStyle/>
                    <a:p>
                      <a:pPr algn="ctr">
                        <a:lnSpc>
                          <a:spcPts val="2000"/>
                        </a:lnSpc>
                        <a:spcBef>
                          <a:spcPts val="0"/>
                        </a:spcBef>
                        <a:spcAft>
                          <a:spcPts val="0"/>
                        </a:spcAft>
                      </a:pPr>
                      <a:r>
                        <a:rPr lang="ru-RU" sz="1600">
                          <a:effectLst/>
                          <a:latin typeface="Book Antiqua" pitchFamily="18" charset="0"/>
                        </a:rPr>
                        <a:t>1</a:t>
                      </a:r>
                      <a:endParaRPr lang="ru-RU" sz="1600">
                        <a:effectLst/>
                        <a:latin typeface="Book Antiqua" pitchFamily="18" charset="0"/>
                        <a:ea typeface="MS Mincho"/>
                        <a:cs typeface="Times New Roman"/>
                      </a:endParaRPr>
                    </a:p>
                  </a:txBody>
                  <a:tcPr marL="57956" marR="57956" marT="0" marB="0" anchor="ctr">
                    <a:lnL w="6350" cap="flat" cmpd="sng" algn="ctr">
                      <a:solidFill>
                        <a:srgbClr val="C00000"/>
                      </a:solidFill>
                      <a:prstDash val="sysDot"/>
                      <a:round/>
                      <a:headEnd type="none" w="med" len="med"/>
                      <a:tailEnd type="none" w="med" len="med"/>
                    </a:lnL>
                    <a:lnR w="6350" cap="flat" cmpd="sng" algn="ctr">
                      <a:solidFill>
                        <a:srgbClr val="C00000"/>
                      </a:solidFill>
                      <a:prstDash val="sysDot"/>
                      <a:round/>
                      <a:headEnd type="none" w="med" len="med"/>
                      <a:tailEnd type="none" w="med" len="med"/>
                    </a:lnR>
                    <a:lnT w="6350" cap="flat" cmpd="sng" algn="ctr">
                      <a:solidFill>
                        <a:srgbClr val="C00000"/>
                      </a:solidFill>
                      <a:prstDash val="sysDot"/>
                      <a:round/>
                      <a:headEnd type="none" w="med" len="med"/>
                      <a:tailEnd type="none" w="med" len="med"/>
                    </a:lnT>
                    <a:lnB w="6350" cap="flat" cmpd="sng" algn="ctr">
                      <a:solidFill>
                        <a:srgbClr val="C00000"/>
                      </a:solidFill>
                      <a:prstDash val="sysDot"/>
                      <a:round/>
                      <a:headEnd type="none" w="med" len="med"/>
                      <a:tailEnd type="none" w="med" len="med"/>
                    </a:lnB>
                  </a:tcPr>
                </a:tc>
                <a:tc>
                  <a:txBody>
                    <a:bodyPr/>
                    <a:lstStyle/>
                    <a:p>
                      <a:pPr algn="ctr">
                        <a:lnSpc>
                          <a:spcPts val="2000"/>
                        </a:lnSpc>
                        <a:spcBef>
                          <a:spcPts val="0"/>
                        </a:spcBef>
                        <a:spcAft>
                          <a:spcPts val="0"/>
                        </a:spcAft>
                      </a:pPr>
                      <a:r>
                        <a:rPr lang="ru-RU" sz="1600">
                          <a:effectLst/>
                          <a:latin typeface="Book Antiqua" pitchFamily="18" charset="0"/>
                        </a:rPr>
                        <a:t>3</a:t>
                      </a:r>
                      <a:endParaRPr lang="ru-RU" sz="1600">
                        <a:effectLst/>
                        <a:latin typeface="Book Antiqua" pitchFamily="18" charset="0"/>
                        <a:ea typeface="MS Mincho"/>
                        <a:cs typeface="Times New Roman"/>
                      </a:endParaRPr>
                    </a:p>
                  </a:txBody>
                  <a:tcPr marL="57956" marR="57956" marT="0" marB="0" anchor="ctr">
                    <a:lnL w="6350" cap="flat" cmpd="sng" algn="ctr">
                      <a:solidFill>
                        <a:srgbClr val="C00000"/>
                      </a:solidFill>
                      <a:prstDash val="sysDot"/>
                      <a:round/>
                      <a:headEnd type="none" w="med" len="med"/>
                      <a:tailEnd type="none" w="med" len="med"/>
                    </a:lnL>
                    <a:lnR w="6350" cap="flat" cmpd="sng" algn="ctr">
                      <a:solidFill>
                        <a:srgbClr val="C00000"/>
                      </a:solidFill>
                      <a:prstDash val="sysDot"/>
                      <a:round/>
                      <a:headEnd type="none" w="med" len="med"/>
                      <a:tailEnd type="none" w="med" len="med"/>
                    </a:lnR>
                    <a:lnT w="6350" cap="flat" cmpd="sng" algn="ctr">
                      <a:solidFill>
                        <a:srgbClr val="C00000"/>
                      </a:solidFill>
                      <a:prstDash val="sysDot"/>
                      <a:round/>
                      <a:headEnd type="none" w="med" len="med"/>
                      <a:tailEnd type="none" w="med" len="med"/>
                    </a:lnT>
                    <a:lnB w="6350" cap="flat" cmpd="sng" algn="ctr">
                      <a:solidFill>
                        <a:srgbClr val="C00000"/>
                      </a:solidFill>
                      <a:prstDash val="sysDot"/>
                      <a:round/>
                      <a:headEnd type="none" w="med" len="med"/>
                      <a:tailEnd type="none" w="med" len="med"/>
                    </a:lnB>
                  </a:tcPr>
                </a:tc>
                <a:tc>
                  <a:txBody>
                    <a:bodyPr/>
                    <a:lstStyle/>
                    <a:p>
                      <a:pPr algn="ctr">
                        <a:lnSpc>
                          <a:spcPts val="2000"/>
                        </a:lnSpc>
                        <a:spcBef>
                          <a:spcPts val="0"/>
                        </a:spcBef>
                        <a:spcAft>
                          <a:spcPts val="0"/>
                        </a:spcAft>
                      </a:pPr>
                      <a:r>
                        <a:rPr lang="ru-RU" sz="1600">
                          <a:effectLst/>
                          <a:latin typeface="Book Antiqua" pitchFamily="18" charset="0"/>
                        </a:rPr>
                        <a:t>4</a:t>
                      </a:r>
                      <a:endParaRPr lang="ru-RU" sz="1600">
                        <a:effectLst/>
                        <a:latin typeface="Book Antiqua" pitchFamily="18" charset="0"/>
                        <a:ea typeface="MS Mincho"/>
                        <a:cs typeface="Times New Roman"/>
                      </a:endParaRPr>
                    </a:p>
                  </a:txBody>
                  <a:tcPr marL="57956" marR="57956" marT="0" marB="0" anchor="ctr">
                    <a:lnL w="6350" cap="flat" cmpd="sng" algn="ctr">
                      <a:solidFill>
                        <a:srgbClr val="C00000"/>
                      </a:solidFill>
                      <a:prstDash val="sysDot"/>
                      <a:round/>
                      <a:headEnd type="none" w="med" len="med"/>
                      <a:tailEnd type="none" w="med" len="med"/>
                    </a:lnL>
                    <a:lnR w="6350" cap="flat" cmpd="sng" algn="ctr">
                      <a:solidFill>
                        <a:srgbClr val="C00000"/>
                      </a:solidFill>
                      <a:prstDash val="sysDot"/>
                      <a:round/>
                      <a:headEnd type="none" w="med" len="med"/>
                      <a:tailEnd type="none" w="med" len="med"/>
                    </a:lnR>
                    <a:lnT w="6350" cap="flat" cmpd="sng" algn="ctr">
                      <a:solidFill>
                        <a:srgbClr val="C00000"/>
                      </a:solidFill>
                      <a:prstDash val="sysDot"/>
                      <a:round/>
                      <a:headEnd type="none" w="med" len="med"/>
                      <a:tailEnd type="none" w="med" len="med"/>
                    </a:lnT>
                    <a:lnB w="6350" cap="flat" cmpd="sng" algn="ctr">
                      <a:solidFill>
                        <a:srgbClr val="C00000"/>
                      </a:solidFill>
                      <a:prstDash val="sysDot"/>
                      <a:round/>
                      <a:headEnd type="none" w="med" len="med"/>
                      <a:tailEnd type="none" w="med" len="med"/>
                    </a:lnB>
                  </a:tcPr>
                </a:tc>
                <a:tc>
                  <a:txBody>
                    <a:bodyPr/>
                    <a:lstStyle/>
                    <a:p>
                      <a:pPr algn="ctr">
                        <a:lnSpc>
                          <a:spcPts val="2000"/>
                        </a:lnSpc>
                        <a:spcBef>
                          <a:spcPts val="0"/>
                        </a:spcBef>
                        <a:spcAft>
                          <a:spcPts val="0"/>
                        </a:spcAft>
                      </a:pPr>
                      <a:r>
                        <a:rPr lang="ru-RU" sz="1600">
                          <a:effectLst/>
                          <a:latin typeface="Book Antiqua" pitchFamily="18" charset="0"/>
                        </a:rPr>
                        <a:t>1</a:t>
                      </a:r>
                      <a:endParaRPr lang="ru-RU" sz="1600">
                        <a:effectLst/>
                        <a:latin typeface="Book Antiqua" pitchFamily="18" charset="0"/>
                        <a:ea typeface="MS Mincho"/>
                        <a:cs typeface="Times New Roman"/>
                      </a:endParaRPr>
                    </a:p>
                  </a:txBody>
                  <a:tcPr marL="57956" marR="57956" marT="0" marB="0" anchor="ctr">
                    <a:lnL w="6350" cap="flat" cmpd="sng" algn="ctr">
                      <a:solidFill>
                        <a:srgbClr val="C00000"/>
                      </a:solidFill>
                      <a:prstDash val="sysDot"/>
                      <a:round/>
                      <a:headEnd type="none" w="med" len="med"/>
                      <a:tailEnd type="none" w="med" len="med"/>
                    </a:lnL>
                    <a:lnR w="6350" cap="flat" cmpd="sng" algn="ctr">
                      <a:solidFill>
                        <a:srgbClr val="C00000"/>
                      </a:solidFill>
                      <a:prstDash val="sysDot"/>
                      <a:round/>
                      <a:headEnd type="none" w="med" len="med"/>
                      <a:tailEnd type="none" w="med" len="med"/>
                    </a:lnR>
                    <a:lnT w="6350" cap="flat" cmpd="sng" algn="ctr">
                      <a:solidFill>
                        <a:srgbClr val="C00000"/>
                      </a:solidFill>
                      <a:prstDash val="sysDot"/>
                      <a:round/>
                      <a:headEnd type="none" w="med" len="med"/>
                      <a:tailEnd type="none" w="med" len="med"/>
                    </a:lnT>
                    <a:lnB w="6350" cap="flat" cmpd="sng" algn="ctr">
                      <a:solidFill>
                        <a:srgbClr val="C00000"/>
                      </a:solidFill>
                      <a:prstDash val="sysDot"/>
                      <a:round/>
                      <a:headEnd type="none" w="med" len="med"/>
                      <a:tailEnd type="none" w="med" len="med"/>
                    </a:lnB>
                  </a:tcPr>
                </a:tc>
                <a:tc>
                  <a:txBody>
                    <a:bodyPr/>
                    <a:lstStyle/>
                    <a:p>
                      <a:pPr algn="ctr">
                        <a:lnSpc>
                          <a:spcPts val="2000"/>
                        </a:lnSpc>
                        <a:spcBef>
                          <a:spcPts val="0"/>
                        </a:spcBef>
                        <a:spcAft>
                          <a:spcPts val="0"/>
                        </a:spcAft>
                      </a:pPr>
                      <a:r>
                        <a:rPr lang="ru-RU" sz="1600">
                          <a:effectLst/>
                          <a:latin typeface="Book Antiqua" pitchFamily="18" charset="0"/>
                        </a:rPr>
                        <a:t>0</a:t>
                      </a:r>
                      <a:endParaRPr lang="ru-RU" sz="1600">
                        <a:effectLst/>
                        <a:latin typeface="Book Antiqua" pitchFamily="18" charset="0"/>
                        <a:ea typeface="MS Mincho"/>
                        <a:cs typeface="Times New Roman"/>
                      </a:endParaRPr>
                    </a:p>
                  </a:txBody>
                  <a:tcPr marL="57956" marR="57956" marT="0" marB="0" anchor="ctr">
                    <a:lnL w="6350" cap="flat" cmpd="sng" algn="ctr">
                      <a:solidFill>
                        <a:srgbClr val="C00000"/>
                      </a:solidFill>
                      <a:prstDash val="sysDot"/>
                      <a:round/>
                      <a:headEnd type="none" w="med" len="med"/>
                      <a:tailEnd type="none" w="med" len="med"/>
                    </a:lnL>
                    <a:lnR w="6350" cap="flat" cmpd="sng" algn="ctr">
                      <a:solidFill>
                        <a:srgbClr val="C00000"/>
                      </a:solidFill>
                      <a:prstDash val="sysDot"/>
                      <a:round/>
                      <a:headEnd type="none" w="med" len="med"/>
                      <a:tailEnd type="none" w="med" len="med"/>
                    </a:lnR>
                    <a:lnT w="6350" cap="flat" cmpd="sng" algn="ctr">
                      <a:solidFill>
                        <a:srgbClr val="C00000"/>
                      </a:solidFill>
                      <a:prstDash val="sysDot"/>
                      <a:round/>
                      <a:headEnd type="none" w="med" len="med"/>
                      <a:tailEnd type="none" w="med" len="med"/>
                    </a:lnT>
                    <a:lnB w="6350" cap="flat" cmpd="sng" algn="ctr">
                      <a:solidFill>
                        <a:srgbClr val="C00000"/>
                      </a:solidFill>
                      <a:prstDash val="sysDot"/>
                      <a:round/>
                      <a:headEnd type="none" w="med" len="med"/>
                      <a:tailEnd type="none" w="med" len="med"/>
                    </a:lnB>
                  </a:tcPr>
                </a:tc>
                <a:tc>
                  <a:txBody>
                    <a:bodyPr/>
                    <a:lstStyle/>
                    <a:p>
                      <a:pPr algn="ctr">
                        <a:lnSpc>
                          <a:spcPts val="2000"/>
                        </a:lnSpc>
                        <a:spcBef>
                          <a:spcPts val="0"/>
                        </a:spcBef>
                        <a:spcAft>
                          <a:spcPts val="0"/>
                        </a:spcAft>
                      </a:pPr>
                      <a:r>
                        <a:rPr lang="ru-RU" sz="1600">
                          <a:effectLst/>
                          <a:latin typeface="Book Antiqua" pitchFamily="18" charset="0"/>
                        </a:rPr>
                        <a:t>0</a:t>
                      </a:r>
                      <a:endParaRPr lang="ru-RU" sz="1600">
                        <a:effectLst/>
                        <a:latin typeface="Book Antiqua" pitchFamily="18" charset="0"/>
                        <a:ea typeface="MS Mincho"/>
                        <a:cs typeface="Times New Roman"/>
                      </a:endParaRPr>
                    </a:p>
                  </a:txBody>
                  <a:tcPr marL="57956" marR="57956" marT="0" marB="0" anchor="ctr">
                    <a:lnL w="6350" cap="flat" cmpd="sng" algn="ctr">
                      <a:solidFill>
                        <a:srgbClr val="C00000"/>
                      </a:solidFill>
                      <a:prstDash val="sysDot"/>
                      <a:round/>
                      <a:headEnd type="none" w="med" len="med"/>
                      <a:tailEnd type="none" w="med" len="med"/>
                    </a:lnL>
                    <a:lnR w="19050" cap="flat" cmpd="sng" algn="ctr">
                      <a:solidFill>
                        <a:srgbClr val="C00000"/>
                      </a:solidFill>
                      <a:prstDash val="solid"/>
                      <a:round/>
                      <a:headEnd type="none" w="med" len="med"/>
                      <a:tailEnd type="none" w="med" len="med"/>
                    </a:lnR>
                    <a:lnT w="6350" cap="flat" cmpd="sng" algn="ctr">
                      <a:solidFill>
                        <a:srgbClr val="C00000"/>
                      </a:solidFill>
                      <a:prstDash val="sysDot"/>
                      <a:round/>
                      <a:headEnd type="none" w="med" len="med"/>
                      <a:tailEnd type="none" w="med" len="med"/>
                    </a:lnT>
                    <a:lnB w="6350" cap="flat" cmpd="sng" algn="ctr">
                      <a:solidFill>
                        <a:srgbClr val="C00000"/>
                      </a:solidFill>
                      <a:prstDash val="sysDot"/>
                      <a:round/>
                      <a:headEnd type="none" w="med" len="med"/>
                      <a:tailEnd type="none" w="med" len="med"/>
                    </a:lnB>
                  </a:tcPr>
                </a:tc>
                <a:tc>
                  <a:txBody>
                    <a:bodyPr/>
                    <a:lstStyle/>
                    <a:p>
                      <a:pPr algn="ctr">
                        <a:lnSpc>
                          <a:spcPts val="2000"/>
                        </a:lnSpc>
                        <a:spcBef>
                          <a:spcPts val="0"/>
                        </a:spcBef>
                        <a:spcAft>
                          <a:spcPts val="0"/>
                        </a:spcAft>
                      </a:pPr>
                      <a:r>
                        <a:rPr lang="ru-RU" sz="1600">
                          <a:effectLst/>
                          <a:latin typeface="Book Antiqua" pitchFamily="18" charset="0"/>
                        </a:rPr>
                        <a:t>12</a:t>
                      </a:r>
                      <a:endParaRPr lang="ru-RU" sz="1600">
                        <a:effectLst/>
                        <a:latin typeface="Book Antiqua" pitchFamily="18" charset="0"/>
                        <a:ea typeface="MS Mincho"/>
                        <a:cs typeface="Times New Roman"/>
                      </a:endParaRPr>
                    </a:p>
                  </a:txBody>
                  <a:tcPr marL="57956" marR="57956" marT="0" marB="0" anchor="ctr">
                    <a:lnL w="19050" cap="flat" cmpd="sng" algn="ctr">
                      <a:solidFill>
                        <a:srgbClr val="C00000"/>
                      </a:solidFill>
                      <a:prstDash val="solid"/>
                      <a:round/>
                      <a:headEnd type="none" w="med" len="med"/>
                      <a:tailEnd type="none" w="med" len="med"/>
                    </a:lnL>
                    <a:lnR w="19050" cap="flat" cmpd="sng" algn="ctr">
                      <a:solidFill>
                        <a:srgbClr val="C00000"/>
                      </a:solidFill>
                      <a:prstDash val="solid"/>
                      <a:round/>
                      <a:headEnd type="none" w="med" len="med"/>
                      <a:tailEnd type="none" w="med" len="med"/>
                    </a:lnR>
                    <a:lnT w="6350" cap="flat" cmpd="sng" algn="ctr">
                      <a:solidFill>
                        <a:srgbClr val="C00000"/>
                      </a:solidFill>
                      <a:prstDash val="sysDot"/>
                      <a:round/>
                      <a:headEnd type="none" w="med" len="med"/>
                      <a:tailEnd type="none" w="med" len="med"/>
                    </a:lnT>
                    <a:lnB w="6350" cap="flat" cmpd="sng" algn="ctr">
                      <a:solidFill>
                        <a:srgbClr val="C00000"/>
                      </a:solidFill>
                      <a:prstDash val="sysDot"/>
                      <a:round/>
                      <a:headEnd type="none" w="med" len="med"/>
                      <a:tailEnd type="none" w="med" len="med"/>
                    </a:lnB>
                  </a:tcPr>
                </a:tc>
              </a:tr>
              <a:tr h="174968">
                <a:tc vMerge="1">
                  <a:txBody>
                    <a:bodyPr/>
                    <a:lstStyle/>
                    <a:p>
                      <a:endParaRPr lang="ru-RU"/>
                    </a:p>
                  </a:txBody>
                  <a:tcPr/>
                </a:tc>
                <a:tc>
                  <a:txBody>
                    <a:bodyPr/>
                    <a:lstStyle/>
                    <a:p>
                      <a:pPr marR="43180" algn="ctr">
                        <a:lnSpc>
                          <a:spcPts val="2000"/>
                        </a:lnSpc>
                        <a:spcBef>
                          <a:spcPts val="0"/>
                        </a:spcBef>
                        <a:spcAft>
                          <a:spcPts val="0"/>
                        </a:spcAft>
                      </a:pPr>
                      <a:r>
                        <a:rPr lang="ru-RU" sz="1600" dirty="0">
                          <a:effectLst/>
                          <a:latin typeface="Book Antiqua" pitchFamily="18" charset="0"/>
                        </a:rPr>
                        <a:t>30 </a:t>
                      </a:r>
                      <a:r>
                        <a:rPr lang="az-Latn-AZ" sz="1600" dirty="0">
                          <a:effectLst/>
                          <a:latin typeface="Book Antiqua" pitchFamily="18" charset="0"/>
                        </a:rPr>
                        <a:t>–</a:t>
                      </a:r>
                      <a:r>
                        <a:rPr lang="ru-RU" sz="1600" dirty="0">
                          <a:effectLst/>
                          <a:latin typeface="Book Antiqua" pitchFamily="18" charset="0"/>
                        </a:rPr>
                        <a:t> </a:t>
                      </a:r>
                      <a:r>
                        <a:rPr lang="ru-RU" sz="1600" dirty="0" smtClean="0">
                          <a:effectLst/>
                          <a:latin typeface="Book Antiqua" pitchFamily="18" charset="0"/>
                        </a:rPr>
                        <a:t>39,9</a:t>
                      </a:r>
                      <a:endParaRPr lang="ru-RU" sz="1600" dirty="0">
                        <a:effectLst/>
                        <a:latin typeface="Book Antiqua" pitchFamily="18" charset="0"/>
                        <a:ea typeface="MS Mincho"/>
                        <a:cs typeface="Times New Roman"/>
                      </a:endParaRPr>
                    </a:p>
                  </a:txBody>
                  <a:tcPr marL="57956" marR="57956" marT="0" marB="0" anchor="ctr">
                    <a:lnL w="19050" cap="flat" cmpd="sng" algn="ctr">
                      <a:solidFill>
                        <a:srgbClr val="C00000"/>
                      </a:solidFill>
                      <a:prstDash val="solid"/>
                      <a:round/>
                      <a:headEnd type="none" w="med" len="med"/>
                      <a:tailEnd type="none" w="med" len="med"/>
                    </a:lnL>
                    <a:lnT w="6350" cap="flat" cmpd="sng" algn="ctr">
                      <a:solidFill>
                        <a:srgbClr val="C00000"/>
                      </a:solidFill>
                      <a:prstDash val="sysDot"/>
                      <a:round/>
                      <a:headEnd type="none" w="med" len="med"/>
                      <a:tailEnd type="none" w="med" len="med"/>
                    </a:lnT>
                    <a:lnB w="6350" cap="flat" cmpd="sng" algn="ctr">
                      <a:solidFill>
                        <a:srgbClr val="C00000"/>
                      </a:solidFill>
                      <a:prstDash val="sysDot"/>
                      <a:round/>
                      <a:headEnd type="none" w="med" len="med"/>
                      <a:tailEnd type="none" w="med" len="med"/>
                    </a:lnB>
                  </a:tcPr>
                </a:tc>
                <a:tc>
                  <a:txBody>
                    <a:bodyPr/>
                    <a:lstStyle/>
                    <a:p>
                      <a:pPr algn="ctr">
                        <a:lnSpc>
                          <a:spcPts val="2000"/>
                        </a:lnSpc>
                        <a:spcBef>
                          <a:spcPts val="0"/>
                        </a:spcBef>
                        <a:spcAft>
                          <a:spcPts val="0"/>
                        </a:spcAft>
                      </a:pPr>
                      <a:r>
                        <a:rPr lang="ru-RU" sz="1600">
                          <a:effectLst/>
                          <a:latin typeface="Book Antiqua" pitchFamily="18" charset="0"/>
                        </a:rPr>
                        <a:t>0</a:t>
                      </a:r>
                      <a:endParaRPr lang="ru-RU" sz="1600">
                        <a:effectLst/>
                        <a:latin typeface="Book Antiqua" pitchFamily="18" charset="0"/>
                        <a:ea typeface="MS Mincho"/>
                        <a:cs typeface="Times New Roman"/>
                      </a:endParaRPr>
                    </a:p>
                  </a:txBody>
                  <a:tcPr marL="57956" marR="57956" marT="0" marB="0" anchor="ctr">
                    <a:lnR w="6350" cap="flat" cmpd="sng" algn="ctr">
                      <a:solidFill>
                        <a:srgbClr val="C00000"/>
                      </a:solidFill>
                      <a:prstDash val="sysDot"/>
                      <a:round/>
                      <a:headEnd type="none" w="med" len="med"/>
                      <a:tailEnd type="none" w="med" len="med"/>
                    </a:lnR>
                    <a:lnT w="6350" cap="flat" cmpd="sng" algn="ctr">
                      <a:solidFill>
                        <a:srgbClr val="C00000"/>
                      </a:solidFill>
                      <a:prstDash val="sysDot"/>
                      <a:round/>
                      <a:headEnd type="none" w="med" len="med"/>
                      <a:tailEnd type="none" w="med" len="med"/>
                    </a:lnT>
                    <a:lnB w="6350" cap="flat" cmpd="sng" algn="ctr">
                      <a:solidFill>
                        <a:srgbClr val="C00000"/>
                      </a:solidFill>
                      <a:prstDash val="sysDot"/>
                      <a:round/>
                      <a:headEnd type="none" w="med" len="med"/>
                      <a:tailEnd type="none" w="med" len="med"/>
                    </a:lnB>
                  </a:tcPr>
                </a:tc>
                <a:tc>
                  <a:txBody>
                    <a:bodyPr/>
                    <a:lstStyle/>
                    <a:p>
                      <a:pPr algn="ctr">
                        <a:lnSpc>
                          <a:spcPts val="2000"/>
                        </a:lnSpc>
                        <a:spcBef>
                          <a:spcPts val="0"/>
                        </a:spcBef>
                        <a:spcAft>
                          <a:spcPts val="0"/>
                        </a:spcAft>
                      </a:pPr>
                      <a:r>
                        <a:rPr lang="ru-RU" sz="1600">
                          <a:effectLst/>
                          <a:latin typeface="Book Antiqua" pitchFamily="18" charset="0"/>
                        </a:rPr>
                        <a:t>0</a:t>
                      </a:r>
                      <a:endParaRPr lang="ru-RU" sz="1600">
                        <a:effectLst/>
                        <a:latin typeface="Book Antiqua" pitchFamily="18" charset="0"/>
                        <a:ea typeface="MS Mincho"/>
                        <a:cs typeface="Times New Roman"/>
                      </a:endParaRPr>
                    </a:p>
                  </a:txBody>
                  <a:tcPr marL="57956" marR="57956" marT="0" marB="0" anchor="ctr">
                    <a:lnL w="6350" cap="flat" cmpd="sng" algn="ctr">
                      <a:solidFill>
                        <a:srgbClr val="C00000"/>
                      </a:solidFill>
                      <a:prstDash val="sysDot"/>
                      <a:round/>
                      <a:headEnd type="none" w="med" len="med"/>
                      <a:tailEnd type="none" w="med" len="med"/>
                    </a:lnL>
                    <a:lnR w="6350" cap="flat" cmpd="sng" algn="ctr">
                      <a:solidFill>
                        <a:srgbClr val="C00000"/>
                      </a:solidFill>
                      <a:prstDash val="sysDot"/>
                      <a:round/>
                      <a:headEnd type="none" w="med" len="med"/>
                      <a:tailEnd type="none" w="med" len="med"/>
                    </a:lnR>
                    <a:lnT w="6350" cap="flat" cmpd="sng" algn="ctr">
                      <a:solidFill>
                        <a:srgbClr val="C00000"/>
                      </a:solidFill>
                      <a:prstDash val="sysDot"/>
                      <a:round/>
                      <a:headEnd type="none" w="med" len="med"/>
                      <a:tailEnd type="none" w="med" len="med"/>
                    </a:lnT>
                    <a:lnB w="6350" cap="flat" cmpd="sng" algn="ctr">
                      <a:solidFill>
                        <a:srgbClr val="C00000"/>
                      </a:solidFill>
                      <a:prstDash val="sysDot"/>
                      <a:round/>
                      <a:headEnd type="none" w="med" len="med"/>
                      <a:tailEnd type="none" w="med" len="med"/>
                    </a:lnB>
                  </a:tcPr>
                </a:tc>
                <a:tc>
                  <a:txBody>
                    <a:bodyPr/>
                    <a:lstStyle/>
                    <a:p>
                      <a:pPr algn="ctr">
                        <a:lnSpc>
                          <a:spcPts val="2000"/>
                        </a:lnSpc>
                        <a:spcBef>
                          <a:spcPts val="0"/>
                        </a:spcBef>
                        <a:spcAft>
                          <a:spcPts val="0"/>
                        </a:spcAft>
                      </a:pPr>
                      <a:r>
                        <a:rPr lang="ru-RU" sz="1600">
                          <a:effectLst/>
                          <a:latin typeface="Book Antiqua" pitchFamily="18" charset="0"/>
                        </a:rPr>
                        <a:t>2</a:t>
                      </a:r>
                      <a:endParaRPr lang="ru-RU" sz="1600">
                        <a:effectLst/>
                        <a:latin typeface="Book Antiqua" pitchFamily="18" charset="0"/>
                        <a:ea typeface="MS Mincho"/>
                        <a:cs typeface="Times New Roman"/>
                      </a:endParaRPr>
                    </a:p>
                  </a:txBody>
                  <a:tcPr marL="57956" marR="57956" marT="0" marB="0" anchor="ctr">
                    <a:lnL w="6350" cap="flat" cmpd="sng" algn="ctr">
                      <a:solidFill>
                        <a:srgbClr val="C00000"/>
                      </a:solidFill>
                      <a:prstDash val="sysDot"/>
                      <a:round/>
                      <a:headEnd type="none" w="med" len="med"/>
                      <a:tailEnd type="none" w="med" len="med"/>
                    </a:lnL>
                    <a:lnR w="6350" cap="flat" cmpd="sng" algn="ctr">
                      <a:solidFill>
                        <a:srgbClr val="C00000"/>
                      </a:solidFill>
                      <a:prstDash val="sysDot"/>
                      <a:round/>
                      <a:headEnd type="none" w="med" len="med"/>
                      <a:tailEnd type="none" w="med" len="med"/>
                    </a:lnR>
                    <a:lnT w="6350" cap="flat" cmpd="sng" algn="ctr">
                      <a:solidFill>
                        <a:srgbClr val="C00000"/>
                      </a:solidFill>
                      <a:prstDash val="sysDot"/>
                      <a:round/>
                      <a:headEnd type="none" w="med" len="med"/>
                      <a:tailEnd type="none" w="med" len="med"/>
                    </a:lnT>
                    <a:lnB w="6350" cap="flat" cmpd="sng" algn="ctr">
                      <a:solidFill>
                        <a:srgbClr val="C00000"/>
                      </a:solidFill>
                      <a:prstDash val="sysDot"/>
                      <a:round/>
                      <a:headEnd type="none" w="med" len="med"/>
                      <a:tailEnd type="none" w="med" len="med"/>
                    </a:lnB>
                  </a:tcPr>
                </a:tc>
                <a:tc>
                  <a:txBody>
                    <a:bodyPr/>
                    <a:lstStyle/>
                    <a:p>
                      <a:pPr algn="ctr">
                        <a:lnSpc>
                          <a:spcPts val="2000"/>
                        </a:lnSpc>
                        <a:spcBef>
                          <a:spcPts val="0"/>
                        </a:spcBef>
                        <a:spcAft>
                          <a:spcPts val="0"/>
                        </a:spcAft>
                      </a:pPr>
                      <a:r>
                        <a:rPr lang="ru-RU" sz="1600">
                          <a:effectLst/>
                          <a:latin typeface="Book Antiqua" pitchFamily="18" charset="0"/>
                        </a:rPr>
                        <a:t>5</a:t>
                      </a:r>
                      <a:endParaRPr lang="ru-RU" sz="1600">
                        <a:effectLst/>
                        <a:latin typeface="Book Antiqua" pitchFamily="18" charset="0"/>
                        <a:ea typeface="MS Mincho"/>
                        <a:cs typeface="Times New Roman"/>
                      </a:endParaRPr>
                    </a:p>
                  </a:txBody>
                  <a:tcPr marL="57956" marR="57956" marT="0" marB="0" anchor="ctr">
                    <a:lnL w="6350" cap="flat" cmpd="sng" algn="ctr">
                      <a:solidFill>
                        <a:srgbClr val="C00000"/>
                      </a:solidFill>
                      <a:prstDash val="sysDot"/>
                      <a:round/>
                      <a:headEnd type="none" w="med" len="med"/>
                      <a:tailEnd type="none" w="med" len="med"/>
                    </a:lnL>
                    <a:lnR w="6350" cap="flat" cmpd="sng" algn="ctr">
                      <a:solidFill>
                        <a:srgbClr val="C00000"/>
                      </a:solidFill>
                      <a:prstDash val="sysDot"/>
                      <a:round/>
                      <a:headEnd type="none" w="med" len="med"/>
                      <a:tailEnd type="none" w="med" len="med"/>
                    </a:lnR>
                    <a:lnT w="6350" cap="flat" cmpd="sng" algn="ctr">
                      <a:solidFill>
                        <a:srgbClr val="C00000"/>
                      </a:solidFill>
                      <a:prstDash val="sysDot"/>
                      <a:round/>
                      <a:headEnd type="none" w="med" len="med"/>
                      <a:tailEnd type="none" w="med" len="med"/>
                    </a:lnT>
                    <a:lnB w="6350" cap="flat" cmpd="sng" algn="ctr">
                      <a:solidFill>
                        <a:srgbClr val="C00000"/>
                      </a:solidFill>
                      <a:prstDash val="sysDot"/>
                      <a:round/>
                      <a:headEnd type="none" w="med" len="med"/>
                      <a:tailEnd type="none" w="med" len="med"/>
                    </a:lnB>
                  </a:tcPr>
                </a:tc>
                <a:tc>
                  <a:txBody>
                    <a:bodyPr/>
                    <a:lstStyle/>
                    <a:p>
                      <a:pPr algn="ctr">
                        <a:lnSpc>
                          <a:spcPts val="2000"/>
                        </a:lnSpc>
                        <a:spcBef>
                          <a:spcPts val="0"/>
                        </a:spcBef>
                        <a:spcAft>
                          <a:spcPts val="0"/>
                        </a:spcAft>
                      </a:pPr>
                      <a:r>
                        <a:rPr lang="ru-RU" sz="1600">
                          <a:effectLst/>
                          <a:latin typeface="Book Antiqua" pitchFamily="18" charset="0"/>
                        </a:rPr>
                        <a:t>2</a:t>
                      </a:r>
                      <a:endParaRPr lang="ru-RU" sz="1600">
                        <a:effectLst/>
                        <a:latin typeface="Book Antiqua" pitchFamily="18" charset="0"/>
                        <a:ea typeface="MS Mincho"/>
                        <a:cs typeface="Times New Roman"/>
                      </a:endParaRPr>
                    </a:p>
                  </a:txBody>
                  <a:tcPr marL="57956" marR="57956" marT="0" marB="0" anchor="ctr">
                    <a:lnL w="6350" cap="flat" cmpd="sng" algn="ctr">
                      <a:solidFill>
                        <a:srgbClr val="C00000"/>
                      </a:solidFill>
                      <a:prstDash val="sysDot"/>
                      <a:round/>
                      <a:headEnd type="none" w="med" len="med"/>
                      <a:tailEnd type="none" w="med" len="med"/>
                    </a:lnL>
                    <a:lnR w="6350" cap="flat" cmpd="sng" algn="ctr">
                      <a:solidFill>
                        <a:srgbClr val="C00000"/>
                      </a:solidFill>
                      <a:prstDash val="sysDot"/>
                      <a:round/>
                      <a:headEnd type="none" w="med" len="med"/>
                      <a:tailEnd type="none" w="med" len="med"/>
                    </a:lnR>
                    <a:lnT w="6350" cap="flat" cmpd="sng" algn="ctr">
                      <a:solidFill>
                        <a:srgbClr val="C00000"/>
                      </a:solidFill>
                      <a:prstDash val="sysDot"/>
                      <a:round/>
                      <a:headEnd type="none" w="med" len="med"/>
                      <a:tailEnd type="none" w="med" len="med"/>
                    </a:lnT>
                    <a:lnB w="6350" cap="flat" cmpd="sng" algn="ctr">
                      <a:solidFill>
                        <a:srgbClr val="C00000"/>
                      </a:solidFill>
                      <a:prstDash val="sysDot"/>
                      <a:round/>
                      <a:headEnd type="none" w="med" len="med"/>
                      <a:tailEnd type="none" w="med" len="med"/>
                    </a:lnB>
                  </a:tcPr>
                </a:tc>
                <a:tc>
                  <a:txBody>
                    <a:bodyPr/>
                    <a:lstStyle/>
                    <a:p>
                      <a:pPr algn="ctr">
                        <a:lnSpc>
                          <a:spcPts val="2000"/>
                        </a:lnSpc>
                        <a:spcBef>
                          <a:spcPts val="0"/>
                        </a:spcBef>
                        <a:spcAft>
                          <a:spcPts val="0"/>
                        </a:spcAft>
                      </a:pPr>
                      <a:r>
                        <a:rPr lang="ru-RU" sz="1600">
                          <a:effectLst/>
                          <a:latin typeface="Book Antiqua" pitchFamily="18" charset="0"/>
                        </a:rPr>
                        <a:t>1</a:t>
                      </a:r>
                      <a:endParaRPr lang="ru-RU" sz="1600">
                        <a:effectLst/>
                        <a:latin typeface="Book Antiqua" pitchFamily="18" charset="0"/>
                        <a:ea typeface="MS Mincho"/>
                        <a:cs typeface="Times New Roman"/>
                      </a:endParaRPr>
                    </a:p>
                  </a:txBody>
                  <a:tcPr marL="57956" marR="57956" marT="0" marB="0" anchor="ctr">
                    <a:lnL w="6350" cap="flat" cmpd="sng" algn="ctr">
                      <a:solidFill>
                        <a:srgbClr val="C00000"/>
                      </a:solidFill>
                      <a:prstDash val="sysDot"/>
                      <a:round/>
                      <a:headEnd type="none" w="med" len="med"/>
                      <a:tailEnd type="none" w="med" len="med"/>
                    </a:lnL>
                    <a:lnR w="6350" cap="flat" cmpd="sng" algn="ctr">
                      <a:solidFill>
                        <a:srgbClr val="C00000"/>
                      </a:solidFill>
                      <a:prstDash val="sysDot"/>
                      <a:round/>
                      <a:headEnd type="none" w="med" len="med"/>
                      <a:tailEnd type="none" w="med" len="med"/>
                    </a:lnR>
                    <a:lnT w="6350" cap="flat" cmpd="sng" algn="ctr">
                      <a:solidFill>
                        <a:srgbClr val="C00000"/>
                      </a:solidFill>
                      <a:prstDash val="sysDot"/>
                      <a:round/>
                      <a:headEnd type="none" w="med" len="med"/>
                      <a:tailEnd type="none" w="med" len="med"/>
                    </a:lnT>
                    <a:lnB w="6350" cap="flat" cmpd="sng" algn="ctr">
                      <a:solidFill>
                        <a:srgbClr val="C00000"/>
                      </a:solidFill>
                      <a:prstDash val="sysDot"/>
                      <a:round/>
                      <a:headEnd type="none" w="med" len="med"/>
                      <a:tailEnd type="none" w="med" len="med"/>
                    </a:lnB>
                  </a:tcPr>
                </a:tc>
                <a:tc>
                  <a:txBody>
                    <a:bodyPr/>
                    <a:lstStyle/>
                    <a:p>
                      <a:pPr algn="ctr">
                        <a:lnSpc>
                          <a:spcPts val="2000"/>
                        </a:lnSpc>
                        <a:spcBef>
                          <a:spcPts val="0"/>
                        </a:spcBef>
                        <a:spcAft>
                          <a:spcPts val="0"/>
                        </a:spcAft>
                      </a:pPr>
                      <a:r>
                        <a:rPr lang="ru-RU" sz="1600">
                          <a:effectLst/>
                          <a:latin typeface="Book Antiqua" pitchFamily="18" charset="0"/>
                        </a:rPr>
                        <a:t>0</a:t>
                      </a:r>
                      <a:endParaRPr lang="ru-RU" sz="1600">
                        <a:effectLst/>
                        <a:latin typeface="Book Antiqua" pitchFamily="18" charset="0"/>
                        <a:ea typeface="MS Mincho"/>
                        <a:cs typeface="Times New Roman"/>
                      </a:endParaRPr>
                    </a:p>
                  </a:txBody>
                  <a:tcPr marL="57956" marR="57956" marT="0" marB="0" anchor="ctr">
                    <a:lnL w="6350" cap="flat" cmpd="sng" algn="ctr">
                      <a:solidFill>
                        <a:srgbClr val="C00000"/>
                      </a:solidFill>
                      <a:prstDash val="sysDot"/>
                      <a:round/>
                      <a:headEnd type="none" w="med" len="med"/>
                      <a:tailEnd type="none" w="med" len="med"/>
                    </a:lnL>
                    <a:lnR w="6350" cap="flat" cmpd="sng" algn="ctr">
                      <a:solidFill>
                        <a:srgbClr val="C00000"/>
                      </a:solidFill>
                      <a:prstDash val="sysDot"/>
                      <a:round/>
                      <a:headEnd type="none" w="med" len="med"/>
                      <a:tailEnd type="none" w="med" len="med"/>
                    </a:lnR>
                    <a:lnT w="6350" cap="flat" cmpd="sng" algn="ctr">
                      <a:solidFill>
                        <a:srgbClr val="C00000"/>
                      </a:solidFill>
                      <a:prstDash val="sysDot"/>
                      <a:round/>
                      <a:headEnd type="none" w="med" len="med"/>
                      <a:tailEnd type="none" w="med" len="med"/>
                    </a:lnT>
                    <a:lnB w="6350" cap="flat" cmpd="sng" algn="ctr">
                      <a:solidFill>
                        <a:srgbClr val="C00000"/>
                      </a:solidFill>
                      <a:prstDash val="sysDot"/>
                      <a:round/>
                      <a:headEnd type="none" w="med" len="med"/>
                      <a:tailEnd type="none" w="med" len="med"/>
                    </a:lnB>
                  </a:tcPr>
                </a:tc>
                <a:tc>
                  <a:txBody>
                    <a:bodyPr/>
                    <a:lstStyle/>
                    <a:p>
                      <a:pPr algn="ctr">
                        <a:lnSpc>
                          <a:spcPts val="2000"/>
                        </a:lnSpc>
                        <a:spcBef>
                          <a:spcPts val="0"/>
                        </a:spcBef>
                        <a:spcAft>
                          <a:spcPts val="0"/>
                        </a:spcAft>
                      </a:pPr>
                      <a:r>
                        <a:rPr lang="ru-RU" sz="1600">
                          <a:effectLst/>
                          <a:latin typeface="Book Antiqua" pitchFamily="18" charset="0"/>
                        </a:rPr>
                        <a:t>0</a:t>
                      </a:r>
                      <a:endParaRPr lang="ru-RU" sz="1600">
                        <a:effectLst/>
                        <a:latin typeface="Book Antiqua" pitchFamily="18" charset="0"/>
                        <a:ea typeface="MS Mincho"/>
                        <a:cs typeface="Times New Roman"/>
                      </a:endParaRPr>
                    </a:p>
                  </a:txBody>
                  <a:tcPr marL="57956" marR="57956" marT="0" marB="0" anchor="ctr">
                    <a:lnL w="6350" cap="flat" cmpd="sng" algn="ctr">
                      <a:solidFill>
                        <a:srgbClr val="C00000"/>
                      </a:solidFill>
                      <a:prstDash val="sysDot"/>
                      <a:round/>
                      <a:headEnd type="none" w="med" len="med"/>
                      <a:tailEnd type="none" w="med" len="med"/>
                    </a:lnL>
                    <a:lnR w="19050" cap="flat" cmpd="sng" algn="ctr">
                      <a:solidFill>
                        <a:srgbClr val="C00000"/>
                      </a:solidFill>
                      <a:prstDash val="solid"/>
                      <a:round/>
                      <a:headEnd type="none" w="med" len="med"/>
                      <a:tailEnd type="none" w="med" len="med"/>
                    </a:lnR>
                    <a:lnT w="6350" cap="flat" cmpd="sng" algn="ctr">
                      <a:solidFill>
                        <a:srgbClr val="C00000"/>
                      </a:solidFill>
                      <a:prstDash val="sysDot"/>
                      <a:round/>
                      <a:headEnd type="none" w="med" len="med"/>
                      <a:tailEnd type="none" w="med" len="med"/>
                    </a:lnT>
                    <a:lnB w="6350" cap="flat" cmpd="sng" algn="ctr">
                      <a:solidFill>
                        <a:srgbClr val="C00000"/>
                      </a:solidFill>
                      <a:prstDash val="sysDot"/>
                      <a:round/>
                      <a:headEnd type="none" w="med" len="med"/>
                      <a:tailEnd type="none" w="med" len="med"/>
                    </a:lnB>
                  </a:tcPr>
                </a:tc>
                <a:tc>
                  <a:txBody>
                    <a:bodyPr/>
                    <a:lstStyle/>
                    <a:p>
                      <a:pPr algn="ctr">
                        <a:lnSpc>
                          <a:spcPts val="2000"/>
                        </a:lnSpc>
                        <a:spcBef>
                          <a:spcPts val="0"/>
                        </a:spcBef>
                        <a:spcAft>
                          <a:spcPts val="0"/>
                        </a:spcAft>
                      </a:pPr>
                      <a:r>
                        <a:rPr lang="ru-RU" sz="1600">
                          <a:effectLst/>
                          <a:latin typeface="Book Antiqua" pitchFamily="18" charset="0"/>
                        </a:rPr>
                        <a:t>10</a:t>
                      </a:r>
                      <a:endParaRPr lang="ru-RU" sz="1600">
                        <a:effectLst/>
                        <a:latin typeface="Book Antiqua" pitchFamily="18" charset="0"/>
                        <a:ea typeface="MS Mincho"/>
                        <a:cs typeface="Times New Roman"/>
                      </a:endParaRPr>
                    </a:p>
                  </a:txBody>
                  <a:tcPr marL="57956" marR="57956" marT="0" marB="0" anchor="ctr">
                    <a:lnL w="19050" cap="flat" cmpd="sng" algn="ctr">
                      <a:solidFill>
                        <a:srgbClr val="C00000"/>
                      </a:solidFill>
                      <a:prstDash val="solid"/>
                      <a:round/>
                      <a:headEnd type="none" w="med" len="med"/>
                      <a:tailEnd type="none" w="med" len="med"/>
                    </a:lnL>
                    <a:lnR w="19050" cap="flat" cmpd="sng" algn="ctr">
                      <a:solidFill>
                        <a:srgbClr val="C00000"/>
                      </a:solidFill>
                      <a:prstDash val="solid"/>
                      <a:round/>
                      <a:headEnd type="none" w="med" len="med"/>
                      <a:tailEnd type="none" w="med" len="med"/>
                    </a:lnR>
                    <a:lnT w="6350" cap="flat" cmpd="sng" algn="ctr">
                      <a:solidFill>
                        <a:srgbClr val="C00000"/>
                      </a:solidFill>
                      <a:prstDash val="sysDot"/>
                      <a:round/>
                      <a:headEnd type="none" w="med" len="med"/>
                      <a:tailEnd type="none" w="med" len="med"/>
                    </a:lnT>
                    <a:lnB w="6350" cap="flat" cmpd="sng" algn="ctr">
                      <a:solidFill>
                        <a:srgbClr val="C00000"/>
                      </a:solidFill>
                      <a:prstDash val="sysDot"/>
                      <a:round/>
                      <a:headEnd type="none" w="med" len="med"/>
                      <a:tailEnd type="none" w="med" len="med"/>
                    </a:lnB>
                  </a:tcPr>
                </a:tc>
              </a:tr>
              <a:tr h="174968">
                <a:tc vMerge="1">
                  <a:txBody>
                    <a:bodyPr/>
                    <a:lstStyle/>
                    <a:p>
                      <a:endParaRPr lang="ru-RU"/>
                    </a:p>
                  </a:txBody>
                  <a:tcPr/>
                </a:tc>
                <a:tc>
                  <a:txBody>
                    <a:bodyPr/>
                    <a:lstStyle/>
                    <a:p>
                      <a:pPr marR="43180" algn="ctr">
                        <a:lnSpc>
                          <a:spcPts val="2000"/>
                        </a:lnSpc>
                        <a:spcBef>
                          <a:spcPts val="0"/>
                        </a:spcBef>
                        <a:spcAft>
                          <a:spcPts val="0"/>
                        </a:spcAft>
                      </a:pPr>
                      <a:r>
                        <a:rPr lang="ru-RU" sz="1600" dirty="0">
                          <a:effectLst/>
                          <a:latin typeface="Book Antiqua" pitchFamily="18" charset="0"/>
                        </a:rPr>
                        <a:t>40 </a:t>
                      </a:r>
                      <a:r>
                        <a:rPr lang="az-Latn-AZ" sz="1600" dirty="0">
                          <a:effectLst/>
                          <a:latin typeface="Book Antiqua" pitchFamily="18" charset="0"/>
                        </a:rPr>
                        <a:t>–</a:t>
                      </a:r>
                      <a:r>
                        <a:rPr lang="ru-RU" sz="1600" dirty="0">
                          <a:effectLst/>
                          <a:latin typeface="Book Antiqua" pitchFamily="18" charset="0"/>
                        </a:rPr>
                        <a:t> </a:t>
                      </a:r>
                      <a:r>
                        <a:rPr lang="ru-RU" sz="1600" dirty="0" smtClean="0">
                          <a:effectLst/>
                          <a:latin typeface="Book Antiqua" pitchFamily="18" charset="0"/>
                        </a:rPr>
                        <a:t>49,9</a:t>
                      </a:r>
                      <a:endParaRPr lang="ru-RU" sz="1600" dirty="0">
                        <a:effectLst/>
                        <a:latin typeface="Book Antiqua" pitchFamily="18" charset="0"/>
                        <a:ea typeface="MS Mincho"/>
                        <a:cs typeface="Times New Roman"/>
                      </a:endParaRPr>
                    </a:p>
                  </a:txBody>
                  <a:tcPr marL="57956" marR="57956" marT="0" marB="0" anchor="ctr">
                    <a:lnL w="19050" cap="flat" cmpd="sng" algn="ctr">
                      <a:solidFill>
                        <a:srgbClr val="C00000"/>
                      </a:solidFill>
                      <a:prstDash val="solid"/>
                      <a:round/>
                      <a:headEnd type="none" w="med" len="med"/>
                      <a:tailEnd type="none" w="med" len="med"/>
                    </a:lnL>
                    <a:lnT w="6350" cap="flat" cmpd="sng" algn="ctr">
                      <a:solidFill>
                        <a:srgbClr val="C00000"/>
                      </a:solidFill>
                      <a:prstDash val="sysDot"/>
                      <a:round/>
                      <a:headEnd type="none" w="med" len="med"/>
                      <a:tailEnd type="none" w="med" len="med"/>
                    </a:lnT>
                    <a:lnB w="6350" cap="flat" cmpd="sng" algn="ctr">
                      <a:solidFill>
                        <a:srgbClr val="C00000"/>
                      </a:solidFill>
                      <a:prstDash val="sysDot"/>
                      <a:round/>
                      <a:headEnd type="none" w="med" len="med"/>
                      <a:tailEnd type="none" w="med" len="med"/>
                    </a:lnB>
                  </a:tcPr>
                </a:tc>
                <a:tc>
                  <a:txBody>
                    <a:bodyPr/>
                    <a:lstStyle/>
                    <a:p>
                      <a:pPr algn="ctr">
                        <a:lnSpc>
                          <a:spcPts val="2000"/>
                        </a:lnSpc>
                        <a:spcBef>
                          <a:spcPts val="0"/>
                        </a:spcBef>
                        <a:spcAft>
                          <a:spcPts val="0"/>
                        </a:spcAft>
                      </a:pPr>
                      <a:r>
                        <a:rPr lang="ru-RU" sz="1600">
                          <a:effectLst/>
                          <a:latin typeface="Book Antiqua" pitchFamily="18" charset="0"/>
                        </a:rPr>
                        <a:t>0</a:t>
                      </a:r>
                      <a:endParaRPr lang="ru-RU" sz="1600">
                        <a:effectLst/>
                        <a:latin typeface="Book Antiqua" pitchFamily="18" charset="0"/>
                        <a:ea typeface="MS Mincho"/>
                        <a:cs typeface="Times New Roman"/>
                      </a:endParaRPr>
                    </a:p>
                  </a:txBody>
                  <a:tcPr marL="57956" marR="57956" marT="0" marB="0" anchor="ctr">
                    <a:lnR w="6350" cap="flat" cmpd="sng" algn="ctr">
                      <a:solidFill>
                        <a:srgbClr val="C00000"/>
                      </a:solidFill>
                      <a:prstDash val="sysDot"/>
                      <a:round/>
                      <a:headEnd type="none" w="med" len="med"/>
                      <a:tailEnd type="none" w="med" len="med"/>
                    </a:lnR>
                    <a:lnT w="6350" cap="flat" cmpd="sng" algn="ctr">
                      <a:solidFill>
                        <a:srgbClr val="C00000"/>
                      </a:solidFill>
                      <a:prstDash val="sysDot"/>
                      <a:round/>
                      <a:headEnd type="none" w="med" len="med"/>
                      <a:tailEnd type="none" w="med" len="med"/>
                    </a:lnT>
                    <a:lnB w="6350" cap="flat" cmpd="sng" algn="ctr">
                      <a:solidFill>
                        <a:srgbClr val="C00000"/>
                      </a:solidFill>
                      <a:prstDash val="sysDot"/>
                      <a:round/>
                      <a:headEnd type="none" w="med" len="med"/>
                      <a:tailEnd type="none" w="med" len="med"/>
                    </a:lnB>
                  </a:tcPr>
                </a:tc>
                <a:tc>
                  <a:txBody>
                    <a:bodyPr/>
                    <a:lstStyle/>
                    <a:p>
                      <a:pPr algn="ctr">
                        <a:lnSpc>
                          <a:spcPts val="2000"/>
                        </a:lnSpc>
                        <a:spcBef>
                          <a:spcPts val="0"/>
                        </a:spcBef>
                        <a:spcAft>
                          <a:spcPts val="0"/>
                        </a:spcAft>
                      </a:pPr>
                      <a:r>
                        <a:rPr lang="ru-RU" sz="1600">
                          <a:effectLst/>
                          <a:latin typeface="Book Antiqua" pitchFamily="18" charset="0"/>
                        </a:rPr>
                        <a:t>0</a:t>
                      </a:r>
                      <a:endParaRPr lang="ru-RU" sz="1600">
                        <a:effectLst/>
                        <a:latin typeface="Book Antiqua" pitchFamily="18" charset="0"/>
                        <a:ea typeface="MS Mincho"/>
                        <a:cs typeface="Times New Roman"/>
                      </a:endParaRPr>
                    </a:p>
                  </a:txBody>
                  <a:tcPr marL="57956" marR="57956" marT="0" marB="0" anchor="ctr">
                    <a:lnL w="6350" cap="flat" cmpd="sng" algn="ctr">
                      <a:solidFill>
                        <a:srgbClr val="C00000"/>
                      </a:solidFill>
                      <a:prstDash val="sysDot"/>
                      <a:round/>
                      <a:headEnd type="none" w="med" len="med"/>
                      <a:tailEnd type="none" w="med" len="med"/>
                    </a:lnL>
                    <a:lnR w="6350" cap="flat" cmpd="sng" algn="ctr">
                      <a:solidFill>
                        <a:srgbClr val="C00000"/>
                      </a:solidFill>
                      <a:prstDash val="sysDot"/>
                      <a:round/>
                      <a:headEnd type="none" w="med" len="med"/>
                      <a:tailEnd type="none" w="med" len="med"/>
                    </a:lnR>
                    <a:lnT w="6350" cap="flat" cmpd="sng" algn="ctr">
                      <a:solidFill>
                        <a:srgbClr val="C00000"/>
                      </a:solidFill>
                      <a:prstDash val="sysDot"/>
                      <a:round/>
                      <a:headEnd type="none" w="med" len="med"/>
                      <a:tailEnd type="none" w="med" len="med"/>
                    </a:lnT>
                    <a:lnB w="6350" cap="flat" cmpd="sng" algn="ctr">
                      <a:solidFill>
                        <a:srgbClr val="C00000"/>
                      </a:solidFill>
                      <a:prstDash val="sysDot"/>
                      <a:round/>
                      <a:headEnd type="none" w="med" len="med"/>
                      <a:tailEnd type="none" w="med" len="med"/>
                    </a:lnB>
                  </a:tcPr>
                </a:tc>
                <a:tc>
                  <a:txBody>
                    <a:bodyPr/>
                    <a:lstStyle/>
                    <a:p>
                      <a:pPr algn="ctr">
                        <a:lnSpc>
                          <a:spcPts val="2000"/>
                        </a:lnSpc>
                        <a:spcBef>
                          <a:spcPts val="0"/>
                        </a:spcBef>
                        <a:spcAft>
                          <a:spcPts val="0"/>
                        </a:spcAft>
                      </a:pPr>
                      <a:r>
                        <a:rPr lang="ru-RU" sz="1600">
                          <a:effectLst/>
                          <a:latin typeface="Book Antiqua" pitchFamily="18" charset="0"/>
                        </a:rPr>
                        <a:t>1</a:t>
                      </a:r>
                      <a:endParaRPr lang="ru-RU" sz="1600">
                        <a:effectLst/>
                        <a:latin typeface="Book Antiqua" pitchFamily="18" charset="0"/>
                        <a:ea typeface="MS Mincho"/>
                        <a:cs typeface="Times New Roman"/>
                      </a:endParaRPr>
                    </a:p>
                  </a:txBody>
                  <a:tcPr marL="57956" marR="57956" marT="0" marB="0" anchor="ctr">
                    <a:lnL w="6350" cap="flat" cmpd="sng" algn="ctr">
                      <a:solidFill>
                        <a:srgbClr val="C00000"/>
                      </a:solidFill>
                      <a:prstDash val="sysDot"/>
                      <a:round/>
                      <a:headEnd type="none" w="med" len="med"/>
                      <a:tailEnd type="none" w="med" len="med"/>
                    </a:lnL>
                    <a:lnR w="6350" cap="flat" cmpd="sng" algn="ctr">
                      <a:solidFill>
                        <a:srgbClr val="C00000"/>
                      </a:solidFill>
                      <a:prstDash val="sysDot"/>
                      <a:round/>
                      <a:headEnd type="none" w="med" len="med"/>
                      <a:tailEnd type="none" w="med" len="med"/>
                    </a:lnR>
                    <a:lnT w="6350" cap="flat" cmpd="sng" algn="ctr">
                      <a:solidFill>
                        <a:srgbClr val="C00000"/>
                      </a:solidFill>
                      <a:prstDash val="sysDot"/>
                      <a:round/>
                      <a:headEnd type="none" w="med" len="med"/>
                      <a:tailEnd type="none" w="med" len="med"/>
                    </a:lnT>
                    <a:lnB w="6350" cap="flat" cmpd="sng" algn="ctr">
                      <a:solidFill>
                        <a:srgbClr val="C00000"/>
                      </a:solidFill>
                      <a:prstDash val="sysDot"/>
                      <a:round/>
                      <a:headEnd type="none" w="med" len="med"/>
                      <a:tailEnd type="none" w="med" len="med"/>
                    </a:lnB>
                  </a:tcPr>
                </a:tc>
                <a:tc>
                  <a:txBody>
                    <a:bodyPr/>
                    <a:lstStyle/>
                    <a:p>
                      <a:pPr algn="ctr">
                        <a:lnSpc>
                          <a:spcPts val="2000"/>
                        </a:lnSpc>
                        <a:spcBef>
                          <a:spcPts val="0"/>
                        </a:spcBef>
                        <a:spcAft>
                          <a:spcPts val="0"/>
                        </a:spcAft>
                      </a:pPr>
                      <a:r>
                        <a:rPr lang="ru-RU" sz="1600">
                          <a:effectLst/>
                          <a:latin typeface="Book Antiqua" pitchFamily="18" charset="0"/>
                        </a:rPr>
                        <a:t>1</a:t>
                      </a:r>
                      <a:endParaRPr lang="ru-RU" sz="1600">
                        <a:effectLst/>
                        <a:latin typeface="Book Antiqua" pitchFamily="18" charset="0"/>
                        <a:ea typeface="MS Mincho"/>
                        <a:cs typeface="Times New Roman"/>
                      </a:endParaRPr>
                    </a:p>
                  </a:txBody>
                  <a:tcPr marL="57956" marR="57956" marT="0" marB="0" anchor="ctr">
                    <a:lnL w="6350" cap="flat" cmpd="sng" algn="ctr">
                      <a:solidFill>
                        <a:srgbClr val="C00000"/>
                      </a:solidFill>
                      <a:prstDash val="sysDot"/>
                      <a:round/>
                      <a:headEnd type="none" w="med" len="med"/>
                      <a:tailEnd type="none" w="med" len="med"/>
                    </a:lnL>
                    <a:lnR w="6350" cap="flat" cmpd="sng" algn="ctr">
                      <a:solidFill>
                        <a:srgbClr val="C00000"/>
                      </a:solidFill>
                      <a:prstDash val="sysDot"/>
                      <a:round/>
                      <a:headEnd type="none" w="med" len="med"/>
                      <a:tailEnd type="none" w="med" len="med"/>
                    </a:lnR>
                    <a:lnT w="6350" cap="flat" cmpd="sng" algn="ctr">
                      <a:solidFill>
                        <a:srgbClr val="C00000"/>
                      </a:solidFill>
                      <a:prstDash val="sysDot"/>
                      <a:round/>
                      <a:headEnd type="none" w="med" len="med"/>
                      <a:tailEnd type="none" w="med" len="med"/>
                    </a:lnT>
                    <a:lnB w="6350" cap="flat" cmpd="sng" algn="ctr">
                      <a:solidFill>
                        <a:srgbClr val="C00000"/>
                      </a:solidFill>
                      <a:prstDash val="sysDot"/>
                      <a:round/>
                      <a:headEnd type="none" w="med" len="med"/>
                      <a:tailEnd type="none" w="med" len="med"/>
                    </a:lnB>
                  </a:tcPr>
                </a:tc>
                <a:tc>
                  <a:txBody>
                    <a:bodyPr/>
                    <a:lstStyle/>
                    <a:p>
                      <a:pPr algn="ctr">
                        <a:lnSpc>
                          <a:spcPts val="2000"/>
                        </a:lnSpc>
                        <a:spcBef>
                          <a:spcPts val="0"/>
                        </a:spcBef>
                        <a:spcAft>
                          <a:spcPts val="0"/>
                        </a:spcAft>
                      </a:pPr>
                      <a:r>
                        <a:rPr lang="ru-RU" sz="1600">
                          <a:effectLst/>
                          <a:latin typeface="Book Antiqua" pitchFamily="18" charset="0"/>
                        </a:rPr>
                        <a:t>0</a:t>
                      </a:r>
                      <a:endParaRPr lang="ru-RU" sz="1600">
                        <a:effectLst/>
                        <a:latin typeface="Book Antiqua" pitchFamily="18" charset="0"/>
                        <a:ea typeface="MS Mincho"/>
                        <a:cs typeface="Times New Roman"/>
                      </a:endParaRPr>
                    </a:p>
                  </a:txBody>
                  <a:tcPr marL="57956" marR="57956" marT="0" marB="0" anchor="ctr">
                    <a:lnL w="6350" cap="flat" cmpd="sng" algn="ctr">
                      <a:solidFill>
                        <a:srgbClr val="C00000"/>
                      </a:solidFill>
                      <a:prstDash val="sysDot"/>
                      <a:round/>
                      <a:headEnd type="none" w="med" len="med"/>
                      <a:tailEnd type="none" w="med" len="med"/>
                    </a:lnL>
                    <a:lnR w="6350" cap="flat" cmpd="sng" algn="ctr">
                      <a:solidFill>
                        <a:srgbClr val="C00000"/>
                      </a:solidFill>
                      <a:prstDash val="sysDot"/>
                      <a:round/>
                      <a:headEnd type="none" w="med" len="med"/>
                      <a:tailEnd type="none" w="med" len="med"/>
                    </a:lnR>
                    <a:lnT w="6350" cap="flat" cmpd="sng" algn="ctr">
                      <a:solidFill>
                        <a:srgbClr val="C00000"/>
                      </a:solidFill>
                      <a:prstDash val="sysDot"/>
                      <a:round/>
                      <a:headEnd type="none" w="med" len="med"/>
                      <a:tailEnd type="none" w="med" len="med"/>
                    </a:lnT>
                    <a:lnB w="6350" cap="flat" cmpd="sng" algn="ctr">
                      <a:solidFill>
                        <a:srgbClr val="C00000"/>
                      </a:solidFill>
                      <a:prstDash val="sysDot"/>
                      <a:round/>
                      <a:headEnd type="none" w="med" len="med"/>
                      <a:tailEnd type="none" w="med" len="med"/>
                    </a:lnB>
                  </a:tcPr>
                </a:tc>
                <a:tc>
                  <a:txBody>
                    <a:bodyPr/>
                    <a:lstStyle/>
                    <a:p>
                      <a:pPr algn="ctr">
                        <a:lnSpc>
                          <a:spcPts val="2000"/>
                        </a:lnSpc>
                        <a:spcBef>
                          <a:spcPts val="0"/>
                        </a:spcBef>
                        <a:spcAft>
                          <a:spcPts val="0"/>
                        </a:spcAft>
                      </a:pPr>
                      <a:r>
                        <a:rPr lang="ru-RU" sz="1600">
                          <a:effectLst/>
                          <a:latin typeface="Book Antiqua" pitchFamily="18" charset="0"/>
                        </a:rPr>
                        <a:t>2</a:t>
                      </a:r>
                      <a:endParaRPr lang="ru-RU" sz="1600">
                        <a:effectLst/>
                        <a:latin typeface="Book Antiqua" pitchFamily="18" charset="0"/>
                        <a:ea typeface="MS Mincho"/>
                        <a:cs typeface="Times New Roman"/>
                      </a:endParaRPr>
                    </a:p>
                  </a:txBody>
                  <a:tcPr marL="57956" marR="57956" marT="0" marB="0" anchor="ctr">
                    <a:lnL w="6350" cap="flat" cmpd="sng" algn="ctr">
                      <a:solidFill>
                        <a:srgbClr val="C00000"/>
                      </a:solidFill>
                      <a:prstDash val="sysDot"/>
                      <a:round/>
                      <a:headEnd type="none" w="med" len="med"/>
                      <a:tailEnd type="none" w="med" len="med"/>
                    </a:lnL>
                    <a:lnR w="6350" cap="flat" cmpd="sng" algn="ctr">
                      <a:solidFill>
                        <a:srgbClr val="C00000"/>
                      </a:solidFill>
                      <a:prstDash val="sysDot"/>
                      <a:round/>
                      <a:headEnd type="none" w="med" len="med"/>
                      <a:tailEnd type="none" w="med" len="med"/>
                    </a:lnR>
                    <a:lnT w="6350" cap="flat" cmpd="sng" algn="ctr">
                      <a:solidFill>
                        <a:srgbClr val="C00000"/>
                      </a:solidFill>
                      <a:prstDash val="sysDot"/>
                      <a:round/>
                      <a:headEnd type="none" w="med" len="med"/>
                      <a:tailEnd type="none" w="med" len="med"/>
                    </a:lnT>
                    <a:lnB w="6350" cap="flat" cmpd="sng" algn="ctr">
                      <a:solidFill>
                        <a:srgbClr val="C00000"/>
                      </a:solidFill>
                      <a:prstDash val="sysDot"/>
                      <a:round/>
                      <a:headEnd type="none" w="med" len="med"/>
                      <a:tailEnd type="none" w="med" len="med"/>
                    </a:lnB>
                  </a:tcPr>
                </a:tc>
                <a:tc>
                  <a:txBody>
                    <a:bodyPr/>
                    <a:lstStyle/>
                    <a:p>
                      <a:pPr algn="ctr">
                        <a:lnSpc>
                          <a:spcPts val="2000"/>
                        </a:lnSpc>
                        <a:spcBef>
                          <a:spcPts val="0"/>
                        </a:spcBef>
                        <a:spcAft>
                          <a:spcPts val="0"/>
                        </a:spcAft>
                      </a:pPr>
                      <a:r>
                        <a:rPr lang="ru-RU" sz="1600">
                          <a:effectLst/>
                          <a:latin typeface="Book Antiqua" pitchFamily="18" charset="0"/>
                        </a:rPr>
                        <a:t>0</a:t>
                      </a:r>
                      <a:endParaRPr lang="ru-RU" sz="1600">
                        <a:effectLst/>
                        <a:latin typeface="Book Antiqua" pitchFamily="18" charset="0"/>
                        <a:ea typeface="MS Mincho"/>
                        <a:cs typeface="Times New Roman"/>
                      </a:endParaRPr>
                    </a:p>
                  </a:txBody>
                  <a:tcPr marL="57956" marR="57956" marT="0" marB="0" anchor="ctr">
                    <a:lnL w="6350" cap="flat" cmpd="sng" algn="ctr">
                      <a:solidFill>
                        <a:srgbClr val="C00000"/>
                      </a:solidFill>
                      <a:prstDash val="sysDot"/>
                      <a:round/>
                      <a:headEnd type="none" w="med" len="med"/>
                      <a:tailEnd type="none" w="med" len="med"/>
                    </a:lnL>
                    <a:lnR w="6350" cap="flat" cmpd="sng" algn="ctr">
                      <a:solidFill>
                        <a:srgbClr val="C00000"/>
                      </a:solidFill>
                      <a:prstDash val="sysDot"/>
                      <a:round/>
                      <a:headEnd type="none" w="med" len="med"/>
                      <a:tailEnd type="none" w="med" len="med"/>
                    </a:lnR>
                    <a:lnT w="6350" cap="flat" cmpd="sng" algn="ctr">
                      <a:solidFill>
                        <a:srgbClr val="C00000"/>
                      </a:solidFill>
                      <a:prstDash val="sysDot"/>
                      <a:round/>
                      <a:headEnd type="none" w="med" len="med"/>
                      <a:tailEnd type="none" w="med" len="med"/>
                    </a:lnT>
                    <a:lnB w="6350" cap="flat" cmpd="sng" algn="ctr">
                      <a:solidFill>
                        <a:srgbClr val="C00000"/>
                      </a:solidFill>
                      <a:prstDash val="sysDot"/>
                      <a:round/>
                      <a:headEnd type="none" w="med" len="med"/>
                      <a:tailEnd type="none" w="med" len="med"/>
                    </a:lnB>
                  </a:tcPr>
                </a:tc>
                <a:tc>
                  <a:txBody>
                    <a:bodyPr/>
                    <a:lstStyle/>
                    <a:p>
                      <a:pPr algn="ctr">
                        <a:lnSpc>
                          <a:spcPts val="2000"/>
                        </a:lnSpc>
                        <a:spcBef>
                          <a:spcPts val="0"/>
                        </a:spcBef>
                        <a:spcAft>
                          <a:spcPts val="0"/>
                        </a:spcAft>
                      </a:pPr>
                      <a:r>
                        <a:rPr lang="ru-RU" sz="1600">
                          <a:effectLst/>
                          <a:latin typeface="Book Antiqua" pitchFamily="18" charset="0"/>
                        </a:rPr>
                        <a:t>0</a:t>
                      </a:r>
                      <a:endParaRPr lang="ru-RU" sz="1600">
                        <a:effectLst/>
                        <a:latin typeface="Book Antiqua" pitchFamily="18" charset="0"/>
                        <a:ea typeface="MS Mincho"/>
                        <a:cs typeface="Times New Roman"/>
                      </a:endParaRPr>
                    </a:p>
                  </a:txBody>
                  <a:tcPr marL="57956" marR="57956" marT="0" marB="0" anchor="ctr">
                    <a:lnL w="6350" cap="flat" cmpd="sng" algn="ctr">
                      <a:solidFill>
                        <a:srgbClr val="C00000"/>
                      </a:solidFill>
                      <a:prstDash val="sysDot"/>
                      <a:round/>
                      <a:headEnd type="none" w="med" len="med"/>
                      <a:tailEnd type="none" w="med" len="med"/>
                    </a:lnL>
                    <a:lnR w="19050" cap="flat" cmpd="sng" algn="ctr">
                      <a:solidFill>
                        <a:srgbClr val="C00000"/>
                      </a:solidFill>
                      <a:prstDash val="solid"/>
                      <a:round/>
                      <a:headEnd type="none" w="med" len="med"/>
                      <a:tailEnd type="none" w="med" len="med"/>
                    </a:lnR>
                    <a:lnT w="6350" cap="flat" cmpd="sng" algn="ctr">
                      <a:solidFill>
                        <a:srgbClr val="C00000"/>
                      </a:solidFill>
                      <a:prstDash val="sysDot"/>
                      <a:round/>
                      <a:headEnd type="none" w="med" len="med"/>
                      <a:tailEnd type="none" w="med" len="med"/>
                    </a:lnT>
                    <a:lnB w="6350" cap="flat" cmpd="sng" algn="ctr">
                      <a:solidFill>
                        <a:srgbClr val="C00000"/>
                      </a:solidFill>
                      <a:prstDash val="sysDot"/>
                      <a:round/>
                      <a:headEnd type="none" w="med" len="med"/>
                      <a:tailEnd type="none" w="med" len="med"/>
                    </a:lnB>
                  </a:tcPr>
                </a:tc>
                <a:tc>
                  <a:txBody>
                    <a:bodyPr/>
                    <a:lstStyle/>
                    <a:p>
                      <a:pPr algn="ctr">
                        <a:lnSpc>
                          <a:spcPts val="2000"/>
                        </a:lnSpc>
                        <a:spcBef>
                          <a:spcPts val="0"/>
                        </a:spcBef>
                        <a:spcAft>
                          <a:spcPts val="0"/>
                        </a:spcAft>
                      </a:pPr>
                      <a:r>
                        <a:rPr lang="ru-RU" sz="1600">
                          <a:effectLst/>
                          <a:latin typeface="Book Antiqua" pitchFamily="18" charset="0"/>
                        </a:rPr>
                        <a:t>4</a:t>
                      </a:r>
                      <a:endParaRPr lang="ru-RU" sz="1600">
                        <a:effectLst/>
                        <a:latin typeface="Book Antiqua" pitchFamily="18" charset="0"/>
                        <a:ea typeface="MS Mincho"/>
                        <a:cs typeface="Times New Roman"/>
                      </a:endParaRPr>
                    </a:p>
                  </a:txBody>
                  <a:tcPr marL="57956" marR="57956" marT="0" marB="0" anchor="ctr">
                    <a:lnL w="19050" cap="flat" cmpd="sng" algn="ctr">
                      <a:solidFill>
                        <a:srgbClr val="C00000"/>
                      </a:solidFill>
                      <a:prstDash val="solid"/>
                      <a:round/>
                      <a:headEnd type="none" w="med" len="med"/>
                      <a:tailEnd type="none" w="med" len="med"/>
                    </a:lnL>
                    <a:lnR w="19050" cap="flat" cmpd="sng" algn="ctr">
                      <a:solidFill>
                        <a:srgbClr val="C00000"/>
                      </a:solidFill>
                      <a:prstDash val="solid"/>
                      <a:round/>
                      <a:headEnd type="none" w="med" len="med"/>
                      <a:tailEnd type="none" w="med" len="med"/>
                    </a:lnR>
                    <a:lnT w="6350" cap="flat" cmpd="sng" algn="ctr">
                      <a:solidFill>
                        <a:srgbClr val="C00000"/>
                      </a:solidFill>
                      <a:prstDash val="sysDot"/>
                      <a:round/>
                      <a:headEnd type="none" w="med" len="med"/>
                      <a:tailEnd type="none" w="med" len="med"/>
                    </a:lnT>
                    <a:lnB w="6350" cap="flat" cmpd="sng" algn="ctr">
                      <a:solidFill>
                        <a:srgbClr val="C00000"/>
                      </a:solidFill>
                      <a:prstDash val="sysDot"/>
                      <a:round/>
                      <a:headEnd type="none" w="med" len="med"/>
                      <a:tailEnd type="none" w="med" len="med"/>
                    </a:lnB>
                  </a:tcPr>
                </a:tc>
              </a:tr>
              <a:tr h="174968">
                <a:tc vMerge="1">
                  <a:txBody>
                    <a:bodyPr/>
                    <a:lstStyle/>
                    <a:p>
                      <a:endParaRPr lang="ru-RU"/>
                    </a:p>
                  </a:txBody>
                  <a:tcPr/>
                </a:tc>
                <a:tc>
                  <a:txBody>
                    <a:bodyPr/>
                    <a:lstStyle/>
                    <a:p>
                      <a:pPr marR="43180" algn="ctr">
                        <a:lnSpc>
                          <a:spcPts val="2000"/>
                        </a:lnSpc>
                        <a:spcBef>
                          <a:spcPts val="0"/>
                        </a:spcBef>
                        <a:spcAft>
                          <a:spcPts val="0"/>
                        </a:spcAft>
                      </a:pPr>
                      <a:r>
                        <a:rPr lang="ru-RU" sz="1600">
                          <a:effectLst/>
                          <a:latin typeface="Book Antiqua" pitchFamily="18" charset="0"/>
                        </a:rPr>
                        <a:t>50 - 60</a:t>
                      </a:r>
                      <a:endParaRPr lang="ru-RU" sz="1600">
                        <a:effectLst/>
                        <a:latin typeface="Book Antiqua" pitchFamily="18" charset="0"/>
                        <a:ea typeface="MS Mincho"/>
                        <a:cs typeface="Times New Roman"/>
                      </a:endParaRPr>
                    </a:p>
                  </a:txBody>
                  <a:tcPr marL="57956" marR="57956" marT="0" marB="0" anchor="ctr">
                    <a:lnL w="19050" cap="flat" cmpd="sng" algn="ctr">
                      <a:solidFill>
                        <a:srgbClr val="C00000"/>
                      </a:solidFill>
                      <a:prstDash val="solid"/>
                      <a:round/>
                      <a:headEnd type="none" w="med" len="med"/>
                      <a:tailEnd type="none" w="med" len="med"/>
                    </a:lnL>
                    <a:lnT w="6350" cap="flat" cmpd="sng" algn="ctr">
                      <a:solidFill>
                        <a:srgbClr val="C00000"/>
                      </a:solidFill>
                      <a:prstDash val="sysDot"/>
                      <a:round/>
                      <a:headEnd type="none" w="med" len="med"/>
                      <a:tailEnd type="none" w="med" len="med"/>
                    </a:lnT>
                    <a:lnB w="19050" cap="flat" cmpd="sng" algn="ctr">
                      <a:solidFill>
                        <a:srgbClr val="C00000"/>
                      </a:solidFill>
                      <a:prstDash val="solid"/>
                      <a:round/>
                      <a:headEnd type="none" w="med" len="med"/>
                      <a:tailEnd type="none" w="med" len="med"/>
                    </a:lnB>
                  </a:tcPr>
                </a:tc>
                <a:tc>
                  <a:txBody>
                    <a:bodyPr/>
                    <a:lstStyle/>
                    <a:p>
                      <a:pPr algn="ctr">
                        <a:lnSpc>
                          <a:spcPts val="2000"/>
                        </a:lnSpc>
                        <a:spcBef>
                          <a:spcPts val="0"/>
                        </a:spcBef>
                        <a:spcAft>
                          <a:spcPts val="0"/>
                        </a:spcAft>
                      </a:pPr>
                      <a:r>
                        <a:rPr lang="ru-RU" sz="1600">
                          <a:effectLst/>
                          <a:latin typeface="Book Antiqua" pitchFamily="18" charset="0"/>
                        </a:rPr>
                        <a:t>0</a:t>
                      </a:r>
                      <a:endParaRPr lang="ru-RU" sz="1600">
                        <a:effectLst/>
                        <a:latin typeface="Book Antiqua" pitchFamily="18" charset="0"/>
                        <a:ea typeface="MS Mincho"/>
                        <a:cs typeface="Times New Roman"/>
                      </a:endParaRPr>
                    </a:p>
                  </a:txBody>
                  <a:tcPr marL="57956" marR="57956" marT="0" marB="0" anchor="ctr">
                    <a:lnR w="6350" cap="flat" cmpd="sng" algn="ctr">
                      <a:solidFill>
                        <a:srgbClr val="C00000"/>
                      </a:solidFill>
                      <a:prstDash val="sysDot"/>
                      <a:round/>
                      <a:headEnd type="none" w="med" len="med"/>
                      <a:tailEnd type="none" w="med" len="med"/>
                    </a:lnR>
                    <a:lnT w="6350" cap="flat" cmpd="sng" algn="ctr">
                      <a:solidFill>
                        <a:srgbClr val="C00000"/>
                      </a:solidFill>
                      <a:prstDash val="sysDot"/>
                      <a:round/>
                      <a:headEnd type="none" w="med" len="med"/>
                      <a:tailEnd type="none" w="med" len="med"/>
                    </a:lnT>
                    <a:lnB w="19050" cap="flat" cmpd="sng" algn="ctr">
                      <a:solidFill>
                        <a:srgbClr val="C00000"/>
                      </a:solidFill>
                      <a:prstDash val="solid"/>
                      <a:round/>
                      <a:headEnd type="none" w="med" len="med"/>
                      <a:tailEnd type="none" w="med" len="med"/>
                    </a:lnB>
                  </a:tcPr>
                </a:tc>
                <a:tc>
                  <a:txBody>
                    <a:bodyPr/>
                    <a:lstStyle/>
                    <a:p>
                      <a:pPr algn="ctr">
                        <a:lnSpc>
                          <a:spcPts val="2000"/>
                        </a:lnSpc>
                        <a:spcBef>
                          <a:spcPts val="0"/>
                        </a:spcBef>
                        <a:spcAft>
                          <a:spcPts val="0"/>
                        </a:spcAft>
                      </a:pPr>
                      <a:r>
                        <a:rPr lang="ru-RU" sz="1600">
                          <a:effectLst/>
                          <a:latin typeface="Book Antiqua" pitchFamily="18" charset="0"/>
                        </a:rPr>
                        <a:t>0</a:t>
                      </a:r>
                      <a:endParaRPr lang="ru-RU" sz="1600">
                        <a:effectLst/>
                        <a:latin typeface="Book Antiqua" pitchFamily="18" charset="0"/>
                        <a:ea typeface="MS Mincho"/>
                        <a:cs typeface="Times New Roman"/>
                      </a:endParaRPr>
                    </a:p>
                  </a:txBody>
                  <a:tcPr marL="57956" marR="57956" marT="0" marB="0" anchor="ctr">
                    <a:lnL w="6350" cap="flat" cmpd="sng" algn="ctr">
                      <a:solidFill>
                        <a:srgbClr val="C00000"/>
                      </a:solidFill>
                      <a:prstDash val="sysDot"/>
                      <a:round/>
                      <a:headEnd type="none" w="med" len="med"/>
                      <a:tailEnd type="none" w="med" len="med"/>
                    </a:lnL>
                    <a:lnR w="6350" cap="flat" cmpd="sng" algn="ctr">
                      <a:solidFill>
                        <a:srgbClr val="C00000"/>
                      </a:solidFill>
                      <a:prstDash val="sysDot"/>
                      <a:round/>
                      <a:headEnd type="none" w="med" len="med"/>
                      <a:tailEnd type="none" w="med" len="med"/>
                    </a:lnR>
                    <a:lnT w="6350" cap="flat" cmpd="sng" algn="ctr">
                      <a:solidFill>
                        <a:srgbClr val="C00000"/>
                      </a:solidFill>
                      <a:prstDash val="sysDot"/>
                      <a:round/>
                      <a:headEnd type="none" w="med" len="med"/>
                      <a:tailEnd type="none" w="med" len="med"/>
                    </a:lnT>
                    <a:lnB w="19050" cap="flat" cmpd="sng" algn="ctr">
                      <a:solidFill>
                        <a:srgbClr val="C00000"/>
                      </a:solidFill>
                      <a:prstDash val="solid"/>
                      <a:round/>
                      <a:headEnd type="none" w="med" len="med"/>
                      <a:tailEnd type="none" w="med" len="med"/>
                    </a:lnB>
                  </a:tcPr>
                </a:tc>
                <a:tc>
                  <a:txBody>
                    <a:bodyPr/>
                    <a:lstStyle/>
                    <a:p>
                      <a:pPr algn="ctr">
                        <a:lnSpc>
                          <a:spcPts val="2000"/>
                        </a:lnSpc>
                        <a:spcBef>
                          <a:spcPts val="0"/>
                        </a:spcBef>
                        <a:spcAft>
                          <a:spcPts val="0"/>
                        </a:spcAft>
                      </a:pPr>
                      <a:r>
                        <a:rPr lang="ru-RU" sz="1600">
                          <a:effectLst/>
                          <a:latin typeface="Book Antiqua" pitchFamily="18" charset="0"/>
                        </a:rPr>
                        <a:t>1</a:t>
                      </a:r>
                      <a:endParaRPr lang="ru-RU" sz="1600">
                        <a:effectLst/>
                        <a:latin typeface="Book Antiqua" pitchFamily="18" charset="0"/>
                        <a:ea typeface="MS Mincho"/>
                        <a:cs typeface="Times New Roman"/>
                      </a:endParaRPr>
                    </a:p>
                  </a:txBody>
                  <a:tcPr marL="57956" marR="57956" marT="0" marB="0" anchor="ctr">
                    <a:lnL w="6350" cap="flat" cmpd="sng" algn="ctr">
                      <a:solidFill>
                        <a:srgbClr val="C00000"/>
                      </a:solidFill>
                      <a:prstDash val="sysDot"/>
                      <a:round/>
                      <a:headEnd type="none" w="med" len="med"/>
                      <a:tailEnd type="none" w="med" len="med"/>
                    </a:lnL>
                    <a:lnR w="6350" cap="flat" cmpd="sng" algn="ctr">
                      <a:solidFill>
                        <a:srgbClr val="C00000"/>
                      </a:solidFill>
                      <a:prstDash val="sysDot"/>
                      <a:round/>
                      <a:headEnd type="none" w="med" len="med"/>
                      <a:tailEnd type="none" w="med" len="med"/>
                    </a:lnR>
                    <a:lnT w="6350" cap="flat" cmpd="sng" algn="ctr">
                      <a:solidFill>
                        <a:srgbClr val="C00000"/>
                      </a:solidFill>
                      <a:prstDash val="sysDot"/>
                      <a:round/>
                      <a:headEnd type="none" w="med" len="med"/>
                      <a:tailEnd type="none" w="med" len="med"/>
                    </a:lnT>
                    <a:lnB w="19050" cap="flat" cmpd="sng" algn="ctr">
                      <a:solidFill>
                        <a:srgbClr val="C00000"/>
                      </a:solidFill>
                      <a:prstDash val="solid"/>
                      <a:round/>
                      <a:headEnd type="none" w="med" len="med"/>
                      <a:tailEnd type="none" w="med" len="med"/>
                    </a:lnB>
                  </a:tcPr>
                </a:tc>
                <a:tc>
                  <a:txBody>
                    <a:bodyPr/>
                    <a:lstStyle/>
                    <a:p>
                      <a:pPr algn="ctr">
                        <a:lnSpc>
                          <a:spcPts val="2000"/>
                        </a:lnSpc>
                        <a:spcBef>
                          <a:spcPts val="0"/>
                        </a:spcBef>
                        <a:spcAft>
                          <a:spcPts val="0"/>
                        </a:spcAft>
                      </a:pPr>
                      <a:r>
                        <a:rPr lang="ru-RU" sz="1600">
                          <a:effectLst/>
                          <a:latin typeface="Book Antiqua" pitchFamily="18" charset="0"/>
                        </a:rPr>
                        <a:t>0</a:t>
                      </a:r>
                      <a:endParaRPr lang="ru-RU" sz="1600">
                        <a:effectLst/>
                        <a:latin typeface="Book Antiqua" pitchFamily="18" charset="0"/>
                        <a:ea typeface="MS Mincho"/>
                        <a:cs typeface="Times New Roman"/>
                      </a:endParaRPr>
                    </a:p>
                  </a:txBody>
                  <a:tcPr marL="57956" marR="57956" marT="0" marB="0" anchor="ctr">
                    <a:lnL w="6350" cap="flat" cmpd="sng" algn="ctr">
                      <a:solidFill>
                        <a:srgbClr val="C00000"/>
                      </a:solidFill>
                      <a:prstDash val="sysDot"/>
                      <a:round/>
                      <a:headEnd type="none" w="med" len="med"/>
                      <a:tailEnd type="none" w="med" len="med"/>
                    </a:lnL>
                    <a:lnR w="6350" cap="flat" cmpd="sng" algn="ctr">
                      <a:solidFill>
                        <a:srgbClr val="C00000"/>
                      </a:solidFill>
                      <a:prstDash val="sysDot"/>
                      <a:round/>
                      <a:headEnd type="none" w="med" len="med"/>
                      <a:tailEnd type="none" w="med" len="med"/>
                    </a:lnR>
                    <a:lnT w="6350" cap="flat" cmpd="sng" algn="ctr">
                      <a:solidFill>
                        <a:srgbClr val="C00000"/>
                      </a:solidFill>
                      <a:prstDash val="sysDot"/>
                      <a:round/>
                      <a:headEnd type="none" w="med" len="med"/>
                      <a:tailEnd type="none" w="med" len="med"/>
                    </a:lnT>
                    <a:lnB w="19050" cap="flat" cmpd="sng" algn="ctr">
                      <a:solidFill>
                        <a:srgbClr val="C00000"/>
                      </a:solidFill>
                      <a:prstDash val="solid"/>
                      <a:round/>
                      <a:headEnd type="none" w="med" len="med"/>
                      <a:tailEnd type="none" w="med" len="med"/>
                    </a:lnB>
                  </a:tcPr>
                </a:tc>
                <a:tc>
                  <a:txBody>
                    <a:bodyPr/>
                    <a:lstStyle/>
                    <a:p>
                      <a:pPr algn="ctr">
                        <a:lnSpc>
                          <a:spcPts val="2000"/>
                        </a:lnSpc>
                        <a:spcBef>
                          <a:spcPts val="0"/>
                        </a:spcBef>
                        <a:spcAft>
                          <a:spcPts val="0"/>
                        </a:spcAft>
                      </a:pPr>
                      <a:r>
                        <a:rPr lang="ru-RU" sz="1600">
                          <a:effectLst/>
                          <a:latin typeface="Book Antiqua" pitchFamily="18" charset="0"/>
                        </a:rPr>
                        <a:t>0</a:t>
                      </a:r>
                      <a:endParaRPr lang="ru-RU" sz="1600">
                        <a:effectLst/>
                        <a:latin typeface="Book Antiqua" pitchFamily="18" charset="0"/>
                        <a:ea typeface="MS Mincho"/>
                        <a:cs typeface="Times New Roman"/>
                      </a:endParaRPr>
                    </a:p>
                  </a:txBody>
                  <a:tcPr marL="57956" marR="57956" marT="0" marB="0" anchor="ctr">
                    <a:lnL w="6350" cap="flat" cmpd="sng" algn="ctr">
                      <a:solidFill>
                        <a:srgbClr val="C00000"/>
                      </a:solidFill>
                      <a:prstDash val="sysDot"/>
                      <a:round/>
                      <a:headEnd type="none" w="med" len="med"/>
                      <a:tailEnd type="none" w="med" len="med"/>
                    </a:lnL>
                    <a:lnR w="6350" cap="flat" cmpd="sng" algn="ctr">
                      <a:solidFill>
                        <a:srgbClr val="C00000"/>
                      </a:solidFill>
                      <a:prstDash val="sysDot"/>
                      <a:round/>
                      <a:headEnd type="none" w="med" len="med"/>
                      <a:tailEnd type="none" w="med" len="med"/>
                    </a:lnR>
                    <a:lnT w="6350" cap="flat" cmpd="sng" algn="ctr">
                      <a:solidFill>
                        <a:srgbClr val="C00000"/>
                      </a:solidFill>
                      <a:prstDash val="sysDot"/>
                      <a:round/>
                      <a:headEnd type="none" w="med" len="med"/>
                      <a:tailEnd type="none" w="med" len="med"/>
                    </a:lnT>
                    <a:lnB w="19050" cap="flat" cmpd="sng" algn="ctr">
                      <a:solidFill>
                        <a:srgbClr val="C00000"/>
                      </a:solidFill>
                      <a:prstDash val="solid"/>
                      <a:round/>
                      <a:headEnd type="none" w="med" len="med"/>
                      <a:tailEnd type="none" w="med" len="med"/>
                    </a:lnB>
                  </a:tcPr>
                </a:tc>
                <a:tc>
                  <a:txBody>
                    <a:bodyPr/>
                    <a:lstStyle/>
                    <a:p>
                      <a:pPr algn="ctr">
                        <a:lnSpc>
                          <a:spcPts val="2000"/>
                        </a:lnSpc>
                        <a:spcBef>
                          <a:spcPts val="0"/>
                        </a:spcBef>
                        <a:spcAft>
                          <a:spcPts val="0"/>
                        </a:spcAft>
                      </a:pPr>
                      <a:r>
                        <a:rPr lang="ru-RU" sz="1600">
                          <a:effectLst/>
                          <a:latin typeface="Book Antiqua" pitchFamily="18" charset="0"/>
                        </a:rPr>
                        <a:t>0</a:t>
                      </a:r>
                      <a:endParaRPr lang="ru-RU" sz="1600">
                        <a:effectLst/>
                        <a:latin typeface="Book Antiqua" pitchFamily="18" charset="0"/>
                        <a:ea typeface="MS Mincho"/>
                        <a:cs typeface="Times New Roman"/>
                      </a:endParaRPr>
                    </a:p>
                  </a:txBody>
                  <a:tcPr marL="57956" marR="57956" marT="0" marB="0" anchor="ctr">
                    <a:lnL w="6350" cap="flat" cmpd="sng" algn="ctr">
                      <a:solidFill>
                        <a:srgbClr val="C00000"/>
                      </a:solidFill>
                      <a:prstDash val="sysDot"/>
                      <a:round/>
                      <a:headEnd type="none" w="med" len="med"/>
                      <a:tailEnd type="none" w="med" len="med"/>
                    </a:lnL>
                    <a:lnR w="6350" cap="flat" cmpd="sng" algn="ctr">
                      <a:solidFill>
                        <a:srgbClr val="C00000"/>
                      </a:solidFill>
                      <a:prstDash val="sysDot"/>
                      <a:round/>
                      <a:headEnd type="none" w="med" len="med"/>
                      <a:tailEnd type="none" w="med" len="med"/>
                    </a:lnR>
                    <a:lnT w="6350" cap="flat" cmpd="sng" algn="ctr">
                      <a:solidFill>
                        <a:srgbClr val="C00000"/>
                      </a:solidFill>
                      <a:prstDash val="sysDot"/>
                      <a:round/>
                      <a:headEnd type="none" w="med" len="med"/>
                      <a:tailEnd type="none" w="med" len="med"/>
                    </a:lnT>
                    <a:lnB w="19050" cap="flat" cmpd="sng" algn="ctr">
                      <a:solidFill>
                        <a:srgbClr val="C00000"/>
                      </a:solidFill>
                      <a:prstDash val="solid"/>
                      <a:round/>
                      <a:headEnd type="none" w="med" len="med"/>
                      <a:tailEnd type="none" w="med" len="med"/>
                    </a:lnB>
                  </a:tcPr>
                </a:tc>
                <a:tc>
                  <a:txBody>
                    <a:bodyPr/>
                    <a:lstStyle/>
                    <a:p>
                      <a:pPr algn="ctr">
                        <a:lnSpc>
                          <a:spcPts val="2000"/>
                        </a:lnSpc>
                        <a:spcBef>
                          <a:spcPts val="0"/>
                        </a:spcBef>
                        <a:spcAft>
                          <a:spcPts val="0"/>
                        </a:spcAft>
                      </a:pPr>
                      <a:r>
                        <a:rPr lang="ru-RU" sz="1600">
                          <a:effectLst/>
                          <a:latin typeface="Book Antiqua" pitchFamily="18" charset="0"/>
                        </a:rPr>
                        <a:t>0</a:t>
                      </a:r>
                      <a:endParaRPr lang="ru-RU" sz="1600">
                        <a:effectLst/>
                        <a:latin typeface="Book Antiqua" pitchFamily="18" charset="0"/>
                        <a:ea typeface="MS Mincho"/>
                        <a:cs typeface="Times New Roman"/>
                      </a:endParaRPr>
                    </a:p>
                  </a:txBody>
                  <a:tcPr marL="57956" marR="57956" marT="0" marB="0" anchor="ctr">
                    <a:lnL w="6350" cap="flat" cmpd="sng" algn="ctr">
                      <a:solidFill>
                        <a:srgbClr val="C00000"/>
                      </a:solidFill>
                      <a:prstDash val="sysDot"/>
                      <a:round/>
                      <a:headEnd type="none" w="med" len="med"/>
                      <a:tailEnd type="none" w="med" len="med"/>
                    </a:lnL>
                    <a:lnR w="6350" cap="flat" cmpd="sng" algn="ctr">
                      <a:solidFill>
                        <a:srgbClr val="C00000"/>
                      </a:solidFill>
                      <a:prstDash val="sysDot"/>
                      <a:round/>
                      <a:headEnd type="none" w="med" len="med"/>
                      <a:tailEnd type="none" w="med" len="med"/>
                    </a:lnR>
                    <a:lnT w="6350" cap="flat" cmpd="sng" algn="ctr">
                      <a:solidFill>
                        <a:srgbClr val="C00000"/>
                      </a:solidFill>
                      <a:prstDash val="sysDot"/>
                      <a:round/>
                      <a:headEnd type="none" w="med" len="med"/>
                      <a:tailEnd type="none" w="med" len="med"/>
                    </a:lnT>
                    <a:lnB w="19050" cap="flat" cmpd="sng" algn="ctr">
                      <a:solidFill>
                        <a:srgbClr val="C00000"/>
                      </a:solidFill>
                      <a:prstDash val="solid"/>
                      <a:round/>
                      <a:headEnd type="none" w="med" len="med"/>
                      <a:tailEnd type="none" w="med" len="med"/>
                    </a:lnB>
                  </a:tcPr>
                </a:tc>
                <a:tc>
                  <a:txBody>
                    <a:bodyPr/>
                    <a:lstStyle/>
                    <a:p>
                      <a:pPr algn="ctr">
                        <a:lnSpc>
                          <a:spcPts val="2000"/>
                        </a:lnSpc>
                        <a:spcBef>
                          <a:spcPts val="0"/>
                        </a:spcBef>
                        <a:spcAft>
                          <a:spcPts val="0"/>
                        </a:spcAft>
                      </a:pPr>
                      <a:r>
                        <a:rPr lang="ru-RU" sz="1600">
                          <a:effectLst/>
                          <a:latin typeface="Book Antiqua" pitchFamily="18" charset="0"/>
                        </a:rPr>
                        <a:t>0</a:t>
                      </a:r>
                      <a:endParaRPr lang="ru-RU" sz="1600">
                        <a:effectLst/>
                        <a:latin typeface="Book Antiqua" pitchFamily="18" charset="0"/>
                        <a:ea typeface="MS Mincho"/>
                        <a:cs typeface="Times New Roman"/>
                      </a:endParaRPr>
                    </a:p>
                  </a:txBody>
                  <a:tcPr marL="57956" marR="57956" marT="0" marB="0" anchor="ctr">
                    <a:lnL w="6350" cap="flat" cmpd="sng" algn="ctr">
                      <a:solidFill>
                        <a:srgbClr val="C00000"/>
                      </a:solidFill>
                      <a:prstDash val="sysDot"/>
                      <a:round/>
                      <a:headEnd type="none" w="med" len="med"/>
                      <a:tailEnd type="none" w="med" len="med"/>
                    </a:lnL>
                    <a:lnR w="19050" cap="flat" cmpd="sng" algn="ctr">
                      <a:solidFill>
                        <a:srgbClr val="C00000"/>
                      </a:solidFill>
                      <a:prstDash val="solid"/>
                      <a:round/>
                      <a:headEnd type="none" w="med" len="med"/>
                      <a:tailEnd type="none" w="med" len="med"/>
                    </a:lnR>
                    <a:lnT w="6350" cap="flat" cmpd="sng" algn="ctr">
                      <a:solidFill>
                        <a:srgbClr val="C00000"/>
                      </a:solidFill>
                      <a:prstDash val="sysDot"/>
                      <a:round/>
                      <a:headEnd type="none" w="med" len="med"/>
                      <a:tailEnd type="none" w="med" len="med"/>
                    </a:lnT>
                    <a:lnB w="19050" cap="flat" cmpd="sng" algn="ctr">
                      <a:solidFill>
                        <a:srgbClr val="C00000"/>
                      </a:solidFill>
                      <a:prstDash val="solid"/>
                      <a:round/>
                      <a:headEnd type="none" w="med" len="med"/>
                      <a:tailEnd type="none" w="med" len="med"/>
                    </a:lnB>
                  </a:tcPr>
                </a:tc>
                <a:tc>
                  <a:txBody>
                    <a:bodyPr/>
                    <a:lstStyle/>
                    <a:p>
                      <a:pPr algn="ctr">
                        <a:lnSpc>
                          <a:spcPts val="2000"/>
                        </a:lnSpc>
                        <a:spcBef>
                          <a:spcPts val="0"/>
                        </a:spcBef>
                        <a:spcAft>
                          <a:spcPts val="0"/>
                        </a:spcAft>
                      </a:pPr>
                      <a:r>
                        <a:rPr lang="ru-RU" sz="1600">
                          <a:effectLst/>
                          <a:latin typeface="Book Antiqua" pitchFamily="18" charset="0"/>
                        </a:rPr>
                        <a:t>1</a:t>
                      </a:r>
                      <a:endParaRPr lang="ru-RU" sz="1600">
                        <a:effectLst/>
                        <a:latin typeface="Book Antiqua" pitchFamily="18" charset="0"/>
                        <a:ea typeface="MS Mincho"/>
                        <a:cs typeface="Times New Roman"/>
                      </a:endParaRPr>
                    </a:p>
                  </a:txBody>
                  <a:tcPr marL="57956" marR="57956" marT="0" marB="0" anchor="ctr">
                    <a:lnL w="19050" cap="flat" cmpd="sng" algn="ctr">
                      <a:solidFill>
                        <a:srgbClr val="C00000"/>
                      </a:solidFill>
                      <a:prstDash val="solid"/>
                      <a:round/>
                      <a:headEnd type="none" w="med" len="med"/>
                      <a:tailEnd type="none" w="med" len="med"/>
                    </a:lnL>
                    <a:lnR w="19050" cap="flat" cmpd="sng" algn="ctr">
                      <a:solidFill>
                        <a:srgbClr val="C00000"/>
                      </a:solidFill>
                      <a:prstDash val="solid"/>
                      <a:round/>
                      <a:headEnd type="none" w="med" len="med"/>
                      <a:tailEnd type="none" w="med" len="med"/>
                    </a:lnR>
                    <a:lnT w="6350" cap="flat" cmpd="sng" algn="ctr">
                      <a:solidFill>
                        <a:srgbClr val="C00000"/>
                      </a:solidFill>
                      <a:prstDash val="sysDot"/>
                      <a:round/>
                      <a:headEnd type="none" w="med" len="med"/>
                      <a:tailEnd type="none" w="med" len="med"/>
                    </a:lnT>
                    <a:lnB w="19050" cap="flat" cmpd="sng" algn="ctr">
                      <a:solidFill>
                        <a:srgbClr val="C00000"/>
                      </a:solidFill>
                      <a:prstDash val="solid"/>
                      <a:round/>
                      <a:headEnd type="none" w="med" len="med"/>
                      <a:tailEnd type="none" w="med" len="med"/>
                    </a:lnB>
                  </a:tcPr>
                </a:tc>
              </a:tr>
              <a:tr h="295728">
                <a:tc rowSpan="2">
                  <a:txBody>
                    <a:bodyPr/>
                    <a:lstStyle/>
                    <a:p>
                      <a:pPr>
                        <a:lnSpc>
                          <a:spcPts val="2000"/>
                        </a:lnSpc>
                        <a:spcBef>
                          <a:spcPts val="0"/>
                        </a:spcBef>
                        <a:spcAft>
                          <a:spcPts val="0"/>
                        </a:spcAft>
                      </a:pPr>
                      <a:endParaRPr lang="ru-RU" sz="1600" dirty="0">
                        <a:effectLst/>
                        <a:latin typeface="Book Antiqua" pitchFamily="18" charset="0"/>
                        <a:cs typeface="Times New Roman"/>
                      </a:endParaRPr>
                    </a:p>
                  </a:txBody>
                  <a:tcPr marL="57956" marR="57956" marT="0" marB="0" anchor="ctr">
                    <a:lnR w="19050" cap="flat" cmpd="sng" algn="ctr">
                      <a:solidFill>
                        <a:srgbClr val="C00000"/>
                      </a:solidFill>
                      <a:prstDash val="solid"/>
                      <a:round/>
                      <a:headEnd type="none" w="med" len="med"/>
                      <a:tailEnd type="none" w="med" len="med"/>
                    </a:lnR>
                    <a:lnT w="19050" cap="flat" cmpd="sng" algn="ctr">
                      <a:solidFill>
                        <a:srgbClr val="C00000"/>
                      </a:solidFill>
                      <a:prstDash val="solid"/>
                      <a:round/>
                      <a:headEnd type="none" w="med" len="med"/>
                      <a:tailEnd type="none" w="med" len="med"/>
                    </a:lnT>
                    <a:noFill/>
                  </a:tcPr>
                </a:tc>
                <a:tc>
                  <a:txBody>
                    <a:bodyPr/>
                    <a:lstStyle/>
                    <a:p>
                      <a:pPr algn="ctr">
                        <a:lnSpc>
                          <a:spcPts val="2000"/>
                        </a:lnSpc>
                        <a:spcBef>
                          <a:spcPts val="0"/>
                        </a:spcBef>
                        <a:spcAft>
                          <a:spcPts val="0"/>
                        </a:spcAft>
                      </a:pPr>
                      <a:r>
                        <a:rPr lang="ru-RU" sz="1600" dirty="0">
                          <a:effectLst/>
                          <a:latin typeface="Book Antiqua" pitchFamily="18" charset="0"/>
                        </a:rPr>
                        <a:t>Number of Countries</a:t>
                      </a:r>
                      <a:endParaRPr lang="ru-RU" sz="1600" dirty="0">
                        <a:effectLst/>
                        <a:latin typeface="Book Antiqua" pitchFamily="18" charset="0"/>
                        <a:ea typeface="MS Mincho"/>
                        <a:cs typeface="Times New Roman"/>
                      </a:endParaRPr>
                    </a:p>
                  </a:txBody>
                  <a:tcPr marL="52006" marR="52006" marT="0" marB="0" anchor="ctr">
                    <a:lnL w="19050" cap="flat" cmpd="sng" algn="ctr">
                      <a:solidFill>
                        <a:srgbClr val="C00000"/>
                      </a:solidFill>
                      <a:prstDash val="solid"/>
                      <a:round/>
                      <a:headEnd type="none" w="med" len="med"/>
                      <a:tailEnd type="none" w="med" len="med"/>
                    </a:lnL>
                    <a:lnT w="19050" cap="flat" cmpd="sng" algn="ctr">
                      <a:solidFill>
                        <a:srgbClr val="C00000"/>
                      </a:solidFill>
                      <a:prstDash val="solid"/>
                      <a:round/>
                      <a:headEnd type="none" w="med" len="med"/>
                      <a:tailEnd type="none" w="med" len="med"/>
                    </a:lnT>
                    <a:lnB w="6350" cap="flat" cmpd="sng" algn="ctr">
                      <a:solidFill>
                        <a:srgbClr val="C00000"/>
                      </a:solidFill>
                      <a:prstDash val="sysDot"/>
                      <a:round/>
                      <a:headEnd type="none" w="med" len="med"/>
                      <a:tailEnd type="none" w="med" len="med"/>
                    </a:lnB>
                  </a:tcPr>
                </a:tc>
                <a:tc>
                  <a:txBody>
                    <a:bodyPr/>
                    <a:lstStyle/>
                    <a:p>
                      <a:pPr algn="ctr">
                        <a:lnSpc>
                          <a:spcPts val="2000"/>
                        </a:lnSpc>
                        <a:spcBef>
                          <a:spcPts val="0"/>
                        </a:spcBef>
                        <a:spcAft>
                          <a:spcPts val="0"/>
                        </a:spcAft>
                      </a:pPr>
                      <a:r>
                        <a:rPr lang="ru-RU" sz="1600">
                          <a:effectLst/>
                          <a:latin typeface="Book Antiqua" pitchFamily="18" charset="0"/>
                        </a:rPr>
                        <a:t>2</a:t>
                      </a:r>
                      <a:endParaRPr lang="ru-RU" sz="1600">
                        <a:effectLst/>
                        <a:latin typeface="Book Antiqua" pitchFamily="18" charset="0"/>
                        <a:ea typeface="MS Mincho"/>
                        <a:cs typeface="Times New Roman"/>
                      </a:endParaRPr>
                    </a:p>
                  </a:txBody>
                  <a:tcPr marL="57956" marR="57956" marT="0" marB="0" anchor="ctr">
                    <a:lnR w="6350" cap="flat" cmpd="sng" algn="ctr">
                      <a:solidFill>
                        <a:srgbClr val="C00000"/>
                      </a:solidFill>
                      <a:prstDash val="sysDot"/>
                      <a:round/>
                      <a:headEnd type="none" w="med" len="med"/>
                      <a:tailEnd type="none" w="med" len="med"/>
                    </a:lnR>
                    <a:lnT w="19050" cap="flat" cmpd="sng" algn="ctr">
                      <a:solidFill>
                        <a:srgbClr val="C00000"/>
                      </a:solidFill>
                      <a:prstDash val="solid"/>
                      <a:round/>
                      <a:headEnd type="none" w="med" len="med"/>
                      <a:tailEnd type="none" w="med" len="med"/>
                    </a:lnT>
                    <a:lnB w="6350" cap="flat" cmpd="sng" algn="ctr">
                      <a:solidFill>
                        <a:srgbClr val="C00000"/>
                      </a:solidFill>
                      <a:prstDash val="sysDot"/>
                      <a:round/>
                      <a:headEnd type="none" w="med" len="med"/>
                      <a:tailEnd type="none" w="med" len="med"/>
                    </a:lnB>
                  </a:tcPr>
                </a:tc>
                <a:tc>
                  <a:txBody>
                    <a:bodyPr/>
                    <a:lstStyle/>
                    <a:p>
                      <a:pPr algn="ctr">
                        <a:lnSpc>
                          <a:spcPts val="2000"/>
                        </a:lnSpc>
                        <a:spcBef>
                          <a:spcPts val="0"/>
                        </a:spcBef>
                        <a:spcAft>
                          <a:spcPts val="0"/>
                        </a:spcAft>
                      </a:pPr>
                      <a:r>
                        <a:rPr lang="ru-RU" sz="1600">
                          <a:effectLst/>
                          <a:latin typeface="Book Antiqua" pitchFamily="18" charset="0"/>
                        </a:rPr>
                        <a:t>6</a:t>
                      </a:r>
                      <a:endParaRPr lang="ru-RU" sz="1600">
                        <a:effectLst/>
                        <a:latin typeface="Book Antiqua" pitchFamily="18" charset="0"/>
                        <a:ea typeface="MS Mincho"/>
                        <a:cs typeface="Times New Roman"/>
                      </a:endParaRPr>
                    </a:p>
                  </a:txBody>
                  <a:tcPr marL="57956" marR="57956" marT="0" marB="0" anchor="ctr">
                    <a:lnL w="6350" cap="flat" cmpd="sng" algn="ctr">
                      <a:solidFill>
                        <a:srgbClr val="C00000"/>
                      </a:solidFill>
                      <a:prstDash val="sysDot"/>
                      <a:round/>
                      <a:headEnd type="none" w="med" len="med"/>
                      <a:tailEnd type="none" w="med" len="med"/>
                    </a:lnL>
                    <a:lnR w="6350" cap="flat" cmpd="sng" algn="ctr">
                      <a:solidFill>
                        <a:srgbClr val="C00000"/>
                      </a:solidFill>
                      <a:prstDash val="sysDot"/>
                      <a:round/>
                      <a:headEnd type="none" w="med" len="med"/>
                      <a:tailEnd type="none" w="med" len="med"/>
                    </a:lnR>
                    <a:lnT w="19050" cap="flat" cmpd="sng" algn="ctr">
                      <a:solidFill>
                        <a:srgbClr val="C00000"/>
                      </a:solidFill>
                      <a:prstDash val="solid"/>
                      <a:round/>
                      <a:headEnd type="none" w="med" len="med"/>
                      <a:tailEnd type="none" w="med" len="med"/>
                    </a:lnT>
                    <a:lnB w="6350" cap="flat" cmpd="sng" algn="ctr">
                      <a:solidFill>
                        <a:srgbClr val="C00000"/>
                      </a:solidFill>
                      <a:prstDash val="sysDot"/>
                      <a:round/>
                      <a:headEnd type="none" w="med" len="med"/>
                      <a:tailEnd type="none" w="med" len="med"/>
                    </a:lnB>
                  </a:tcPr>
                </a:tc>
                <a:tc>
                  <a:txBody>
                    <a:bodyPr/>
                    <a:lstStyle/>
                    <a:p>
                      <a:pPr algn="ctr">
                        <a:lnSpc>
                          <a:spcPts val="2000"/>
                        </a:lnSpc>
                        <a:spcBef>
                          <a:spcPts val="0"/>
                        </a:spcBef>
                        <a:spcAft>
                          <a:spcPts val="0"/>
                        </a:spcAft>
                      </a:pPr>
                      <a:r>
                        <a:rPr lang="ru-RU" sz="1600">
                          <a:effectLst/>
                          <a:latin typeface="Book Antiqua" pitchFamily="18" charset="0"/>
                        </a:rPr>
                        <a:t>17</a:t>
                      </a:r>
                      <a:endParaRPr lang="ru-RU" sz="1600">
                        <a:effectLst/>
                        <a:latin typeface="Book Antiqua" pitchFamily="18" charset="0"/>
                        <a:ea typeface="MS Mincho"/>
                        <a:cs typeface="Times New Roman"/>
                      </a:endParaRPr>
                    </a:p>
                  </a:txBody>
                  <a:tcPr marL="57956" marR="57956" marT="0" marB="0" anchor="ctr">
                    <a:lnL w="6350" cap="flat" cmpd="sng" algn="ctr">
                      <a:solidFill>
                        <a:srgbClr val="C00000"/>
                      </a:solidFill>
                      <a:prstDash val="sysDot"/>
                      <a:round/>
                      <a:headEnd type="none" w="med" len="med"/>
                      <a:tailEnd type="none" w="med" len="med"/>
                    </a:lnL>
                    <a:lnR w="6350" cap="flat" cmpd="sng" algn="ctr">
                      <a:solidFill>
                        <a:srgbClr val="C00000"/>
                      </a:solidFill>
                      <a:prstDash val="sysDot"/>
                      <a:round/>
                      <a:headEnd type="none" w="med" len="med"/>
                      <a:tailEnd type="none" w="med" len="med"/>
                    </a:lnR>
                    <a:lnT w="19050" cap="flat" cmpd="sng" algn="ctr">
                      <a:solidFill>
                        <a:srgbClr val="C00000"/>
                      </a:solidFill>
                      <a:prstDash val="solid"/>
                      <a:round/>
                      <a:headEnd type="none" w="med" len="med"/>
                      <a:tailEnd type="none" w="med" len="med"/>
                    </a:lnT>
                    <a:lnB w="6350" cap="flat" cmpd="sng" algn="ctr">
                      <a:solidFill>
                        <a:srgbClr val="C00000"/>
                      </a:solidFill>
                      <a:prstDash val="sysDot"/>
                      <a:round/>
                      <a:headEnd type="none" w="med" len="med"/>
                      <a:tailEnd type="none" w="med" len="med"/>
                    </a:lnB>
                  </a:tcPr>
                </a:tc>
                <a:tc>
                  <a:txBody>
                    <a:bodyPr/>
                    <a:lstStyle/>
                    <a:p>
                      <a:pPr algn="ctr">
                        <a:lnSpc>
                          <a:spcPts val="2000"/>
                        </a:lnSpc>
                        <a:spcBef>
                          <a:spcPts val="0"/>
                        </a:spcBef>
                        <a:spcAft>
                          <a:spcPts val="0"/>
                        </a:spcAft>
                      </a:pPr>
                      <a:r>
                        <a:rPr lang="ru-RU" sz="1600" b="1" dirty="0">
                          <a:solidFill>
                            <a:srgbClr val="C00000"/>
                          </a:solidFill>
                          <a:effectLst/>
                          <a:latin typeface="Book Antiqua" pitchFamily="18" charset="0"/>
                        </a:rPr>
                        <a:t>36</a:t>
                      </a:r>
                      <a:endParaRPr lang="ru-RU" sz="1600" b="1" dirty="0">
                        <a:solidFill>
                          <a:srgbClr val="C00000"/>
                        </a:solidFill>
                        <a:effectLst/>
                        <a:latin typeface="Book Antiqua" pitchFamily="18" charset="0"/>
                        <a:ea typeface="MS Mincho"/>
                        <a:cs typeface="Times New Roman"/>
                      </a:endParaRPr>
                    </a:p>
                  </a:txBody>
                  <a:tcPr marL="57956" marR="57956" marT="0" marB="0" anchor="ctr">
                    <a:lnL w="6350" cap="flat" cmpd="sng" algn="ctr">
                      <a:solidFill>
                        <a:srgbClr val="C00000"/>
                      </a:solidFill>
                      <a:prstDash val="sysDot"/>
                      <a:round/>
                      <a:headEnd type="none" w="med" len="med"/>
                      <a:tailEnd type="none" w="med" len="med"/>
                    </a:lnL>
                    <a:lnR w="6350" cap="flat" cmpd="sng" algn="ctr">
                      <a:solidFill>
                        <a:srgbClr val="C00000"/>
                      </a:solidFill>
                      <a:prstDash val="sysDot"/>
                      <a:round/>
                      <a:headEnd type="none" w="med" len="med"/>
                      <a:tailEnd type="none" w="med" len="med"/>
                    </a:lnR>
                    <a:lnT w="19050" cap="flat" cmpd="sng" algn="ctr">
                      <a:solidFill>
                        <a:srgbClr val="C00000"/>
                      </a:solidFill>
                      <a:prstDash val="solid"/>
                      <a:round/>
                      <a:headEnd type="none" w="med" len="med"/>
                      <a:tailEnd type="none" w="med" len="med"/>
                    </a:lnT>
                    <a:lnB w="6350" cap="flat" cmpd="sng" algn="ctr">
                      <a:solidFill>
                        <a:srgbClr val="C00000"/>
                      </a:solidFill>
                      <a:prstDash val="sysDot"/>
                      <a:round/>
                      <a:headEnd type="none" w="med" len="med"/>
                      <a:tailEnd type="none" w="med" len="med"/>
                    </a:lnB>
                  </a:tcPr>
                </a:tc>
                <a:tc>
                  <a:txBody>
                    <a:bodyPr/>
                    <a:lstStyle/>
                    <a:p>
                      <a:pPr algn="ctr">
                        <a:lnSpc>
                          <a:spcPts val="2000"/>
                        </a:lnSpc>
                        <a:spcBef>
                          <a:spcPts val="0"/>
                        </a:spcBef>
                        <a:spcAft>
                          <a:spcPts val="0"/>
                        </a:spcAft>
                      </a:pPr>
                      <a:r>
                        <a:rPr lang="ru-RU" sz="1600" b="1" dirty="0">
                          <a:solidFill>
                            <a:srgbClr val="C00000"/>
                          </a:solidFill>
                          <a:effectLst/>
                          <a:latin typeface="Book Antiqua" pitchFamily="18" charset="0"/>
                        </a:rPr>
                        <a:t>22</a:t>
                      </a:r>
                      <a:endParaRPr lang="ru-RU" sz="1600" b="1" dirty="0">
                        <a:solidFill>
                          <a:srgbClr val="C00000"/>
                        </a:solidFill>
                        <a:effectLst/>
                        <a:latin typeface="Book Antiqua" pitchFamily="18" charset="0"/>
                        <a:ea typeface="MS Mincho"/>
                        <a:cs typeface="Times New Roman"/>
                      </a:endParaRPr>
                    </a:p>
                  </a:txBody>
                  <a:tcPr marL="57956" marR="57956" marT="0" marB="0" anchor="ctr">
                    <a:lnL w="6350" cap="flat" cmpd="sng" algn="ctr">
                      <a:solidFill>
                        <a:srgbClr val="C00000"/>
                      </a:solidFill>
                      <a:prstDash val="sysDot"/>
                      <a:round/>
                      <a:headEnd type="none" w="med" len="med"/>
                      <a:tailEnd type="none" w="med" len="med"/>
                    </a:lnL>
                    <a:lnR w="6350" cap="flat" cmpd="sng" algn="ctr">
                      <a:solidFill>
                        <a:srgbClr val="C00000"/>
                      </a:solidFill>
                      <a:prstDash val="sysDot"/>
                      <a:round/>
                      <a:headEnd type="none" w="med" len="med"/>
                      <a:tailEnd type="none" w="med" len="med"/>
                    </a:lnR>
                    <a:lnT w="19050" cap="flat" cmpd="sng" algn="ctr">
                      <a:solidFill>
                        <a:srgbClr val="C00000"/>
                      </a:solidFill>
                      <a:prstDash val="solid"/>
                      <a:round/>
                      <a:headEnd type="none" w="med" len="med"/>
                      <a:tailEnd type="none" w="med" len="med"/>
                    </a:lnT>
                    <a:lnB w="6350" cap="flat" cmpd="sng" algn="ctr">
                      <a:solidFill>
                        <a:srgbClr val="C00000"/>
                      </a:solidFill>
                      <a:prstDash val="sysDot"/>
                      <a:round/>
                      <a:headEnd type="none" w="med" len="med"/>
                      <a:tailEnd type="none" w="med" len="med"/>
                    </a:lnB>
                  </a:tcPr>
                </a:tc>
                <a:tc>
                  <a:txBody>
                    <a:bodyPr/>
                    <a:lstStyle/>
                    <a:p>
                      <a:pPr algn="ctr">
                        <a:lnSpc>
                          <a:spcPts val="2000"/>
                        </a:lnSpc>
                        <a:spcBef>
                          <a:spcPts val="0"/>
                        </a:spcBef>
                        <a:spcAft>
                          <a:spcPts val="0"/>
                        </a:spcAft>
                      </a:pPr>
                      <a:r>
                        <a:rPr lang="ru-RU" sz="1600">
                          <a:effectLst/>
                          <a:latin typeface="Book Antiqua" pitchFamily="18" charset="0"/>
                        </a:rPr>
                        <a:t>10</a:t>
                      </a:r>
                      <a:endParaRPr lang="ru-RU" sz="1600">
                        <a:effectLst/>
                        <a:latin typeface="Book Antiqua" pitchFamily="18" charset="0"/>
                        <a:ea typeface="MS Mincho"/>
                        <a:cs typeface="Times New Roman"/>
                      </a:endParaRPr>
                    </a:p>
                  </a:txBody>
                  <a:tcPr marL="57956" marR="57956" marT="0" marB="0" anchor="ctr">
                    <a:lnL w="6350" cap="flat" cmpd="sng" algn="ctr">
                      <a:solidFill>
                        <a:srgbClr val="C00000"/>
                      </a:solidFill>
                      <a:prstDash val="sysDot"/>
                      <a:round/>
                      <a:headEnd type="none" w="med" len="med"/>
                      <a:tailEnd type="none" w="med" len="med"/>
                    </a:lnL>
                    <a:lnR w="6350" cap="flat" cmpd="sng" algn="ctr">
                      <a:solidFill>
                        <a:srgbClr val="C00000"/>
                      </a:solidFill>
                      <a:prstDash val="sysDot"/>
                      <a:round/>
                      <a:headEnd type="none" w="med" len="med"/>
                      <a:tailEnd type="none" w="med" len="med"/>
                    </a:lnR>
                    <a:lnT w="19050" cap="flat" cmpd="sng" algn="ctr">
                      <a:solidFill>
                        <a:srgbClr val="C00000"/>
                      </a:solidFill>
                      <a:prstDash val="solid"/>
                      <a:round/>
                      <a:headEnd type="none" w="med" len="med"/>
                      <a:tailEnd type="none" w="med" len="med"/>
                    </a:lnT>
                    <a:lnB w="6350" cap="flat" cmpd="sng" algn="ctr">
                      <a:solidFill>
                        <a:srgbClr val="C00000"/>
                      </a:solidFill>
                      <a:prstDash val="sysDot"/>
                      <a:round/>
                      <a:headEnd type="none" w="med" len="med"/>
                      <a:tailEnd type="none" w="med" len="med"/>
                    </a:lnB>
                  </a:tcPr>
                </a:tc>
                <a:tc>
                  <a:txBody>
                    <a:bodyPr/>
                    <a:lstStyle/>
                    <a:p>
                      <a:pPr algn="ctr">
                        <a:lnSpc>
                          <a:spcPts val="2000"/>
                        </a:lnSpc>
                        <a:spcBef>
                          <a:spcPts val="0"/>
                        </a:spcBef>
                        <a:spcAft>
                          <a:spcPts val="0"/>
                        </a:spcAft>
                      </a:pPr>
                      <a:r>
                        <a:rPr lang="ru-RU" sz="1600">
                          <a:effectLst/>
                          <a:latin typeface="Book Antiqua" pitchFamily="18" charset="0"/>
                        </a:rPr>
                        <a:t>1</a:t>
                      </a:r>
                      <a:endParaRPr lang="ru-RU" sz="1600">
                        <a:effectLst/>
                        <a:latin typeface="Book Antiqua" pitchFamily="18" charset="0"/>
                        <a:ea typeface="MS Mincho"/>
                        <a:cs typeface="Times New Roman"/>
                      </a:endParaRPr>
                    </a:p>
                  </a:txBody>
                  <a:tcPr marL="57956" marR="57956" marT="0" marB="0" anchor="ctr">
                    <a:lnL w="6350" cap="flat" cmpd="sng" algn="ctr">
                      <a:solidFill>
                        <a:srgbClr val="C00000"/>
                      </a:solidFill>
                      <a:prstDash val="sysDot"/>
                      <a:round/>
                      <a:headEnd type="none" w="med" len="med"/>
                      <a:tailEnd type="none" w="med" len="med"/>
                    </a:lnL>
                    <a:lnR w="6350" cap="flat" cmpd="sng" algn="ctr">
                      <a:solidFill>
                        <a:srgbClr val="C00000"/>
                      </a:solidFill>
                      <a:prstDash val="sysDot"/>
                      <a:round/>
                      <a:headEnd type="none" w="med" len="med"/>
                      <a:tailEnd type="none" w="med" len="med"/>
                    </a:lnR>
                    <a:lnT w="19050" cap="flat" cmpd="sng" algn="ctr">
                      <a:solidFill>
                        <a:srgbClr val="C00000"/>
                      </a:solidFill>
                      <a:prstDash val="solid"/>
                      <a:round/>
                      <a:headEnd type="none" w="med" len="med"/>
                      <a:tailEnd type="none" w="med" len="med"/>
                    </a:lnT>
                    <a:lnB w="6350" cap="flat" cmpd="sng" algn="ctr">
                      <a:solidFill>
                        <a:srgbClr val="C00000"/>
                      </a:solidFill>
                      <a:prstDash val="sysDot"/>
                      <a:round/>
                      <a:headEnd type="none" w="med" len="med"/>
                      <a:tailEnd type="none" w="med" len="med"/>
                    </a:lnB>
                  </a:tcPr>
                </a:tc>
                <a:tc>
                  <a:txBody>
                    <a:bodyPr/>
                    <a:lstStyle/>
                    <a:p>
                      <a:pPr algn="ctr">
                        <a:lnSpc>
                          <a:spcPts val="2000"/>
                        </a:lnSpc>
                        <a:spcBef>
                          <a:spcPts val="0"/>
                        </a:spcBef>
                        <a:spcAft>
                          <a:spcPts val="0"/>
                        </a:spcAft>
                      </a:pPr>
                      <a:r>
                        <a:rPr lang="ru-RU" sz="1600">
                          <a:effectLst/>
                          <a:latin typeface="Book Antiqua" pitchFamily="18" charset="0"/>
                        </a:rPr>
                        <a:t>1</a:t>
                      </a:r>
                      <a:endParaRPr lang="ru-RU" sz="1600">
                        <a:effectLst/>
                        <a:latin typeface="Book Antiqua" pitchFamily="18" charset="0"/>
                        <a:ea typeface="MS Mincho"/>
                        <a:cs typeface="Times New Roman"/>
                      </a:endParaRPr>
                    </a:p>
                  </a:txBody>
                  <a:tcPr marL="57956" marR="57956" marT="0" marB="0" anchor="ctr">
                    <a:lnL w="6350" cap="flat" cmpd="sng" algn="ctr">
                      <a:solidFill>
                        <a:srgbClr val="C00000"/>
                      </a:solidFill>
                      <a:prstDash val="sysDot"/>
                      <a:round/>
                      <a:headEnd type="none" w="med" len="med"/>
                      <a:tailEnd type="none" w="med" len="med"/>
                    </a:lnL>
                    <a:lnR w="19050" cap="flat" cmpd="sng" algn="ctr">
                      <a:solidFill>
                        <a:srgbClr val="C00000"/>
                      </a:solidFill>
                      <a:prstDash val="solid"/>
                      <a:round/>
                      <a:headEnd type="none" w="med" len="med"/>
                      <a:tailEnd type="none" w="med" len="med"/>
                    </a:lnR>
                    <a:lnT w="19050" cap="flat" cmpd="sng" algn="ctr">
                      <a:solidFill>
                        <a:srgbClr val="C00000"/>
                      </a:solidFill>
                      <a:prstDash val="solid"/>
                      <a:round/>
                      <a:headEnd type="none" w="med" len="med"/>
                      <a:tailEnd type="none" w="med" len="med"/>
                    </a:lnT>
                    <a:lnB w="6350" cap="flat" cmpd="sng" algn="ctr">
                      <a:solidFill>
                        <a:srgbClr val="C00000"/>
                      </a:solidFill>
                      <a:prstDash val="sysDot"/>
                      <a:round/>
                      <a:headEnd type="none" w="med" len="med"/>
                      <a:tailEnd type="none" w="med" len="med"/>
                    </a:lnB>
                  </a:tcPr>
                </a:tc>
                <a:tc>
                  <a:txBody>
                    <a:bodyPr/>
                    <a:lstStyle/>
                    <a:p>
                      <a:pPr algn="ctr">
                        <a:lnSpc>
                          <a:spcPts val="2000"/>
                        </a:lnSpc>
                        <a:spcBef>
                          <a:spcPts val="0"/>
                        </a:spcBef>
                        <a:spcAft>
                          <a:spcPts val="0"/>
                        </a:spcAft>
                      </a:pPr>
                      <a:r>
                        <a:rPr lang="ru-RU" sz="1600">
                          <a:effectLst/>
                          <a:latin typeface="Book Antiqua" pitchFamily="18" charset="0"/>
                        </a:rPr>
                        <a:t>95</a:t>
                      </a:r>
                      <a:endParaRPr lang="ru-RU" sz="1600">
                        <a:effectLst/>
                        <a:latin typeface="Book Antiqua" pitchFamily="18" charset="0"/>
                        <a:ea typeface="MS Mincho"/>
                        <a:cs typeface="Times New Roman"/>
                      </a:endParaRPr>
                    </a:p>
                  </a:txBody>
                  <a:tcPr marL="57956" marR="57956" marT="0" marB="0" anchor="ctr">
                    <a:lnL w="19050" cap="flat" cmpd="sng" algn="ctr">
                      <a:solidFill>
                        <a:srgbClr val="C00000"/>
                      </a:solidFill>
                      <a:prstDash val="solid"/>
                      <a:round/>
                      <a:headEnd type="none" w="med" len="med"/>
                      <a:tailEnd type="none" w="med" len="med"/>
                    </a:lnL>
                    <a:lnR w="19050" cap="flat" cmpd="sng" algn="ctr">
                      <a:solidFill>
                        <a:srgbClr val="C00000"/>
                      </a:solidFill>
                      <a:prstDash val="solid"/>
                      <a:round/>
                      <a:headEnd type="none" w="med" len="med"/>
                      <a:tailEnd type="none" w="med" len="med"/>
                    </a:lnR>
                    <a:lnT w="19050" cap="flat" cmpd="sng" algn="ctr">
                      <a:solidFill>
                        <a:srgbClr val="C00000"/>
                      </a:solidFill>
                      <a:prstDash val="solid"/>
                      <a:round/>
                      <a:headEnd type="none" w="med" len="med"/>
                      <a:tailEnd type="none" w="med" len="med"/>
                    </a:lnT>
                    <a:lnB w="6350" cap="flat" cmpd="sng" algn="ctr">
                      <a:solidFill>
                        <a:srgbClr val="C00000"/>
                      </a:solidFill>
                      <a:prstDash val="sysDot"/>
                      <a:round/>
                      <a:headEnd type="none" w="med" len="med"/>
                      <a:tailEnd type="none" w="med" len="med"/>
                    </a:lnB>
                  </a:tcPr>
                </a:tc>
              </a:tr>
              <a:tr h="591456">
                <a:tc vMerge="1">
                  <a:txBody>
                    <a:bodyPr/>
                    <a:lstStyle/>
                    <a:p>
                      <a:endParaRPr lang="ru-RU"/>
                    </a:p>
                  </a:txBody>
                  <a:tcPr/>
                </a:tc>
                <a:tc>
                  <a:txBody>
                    <a:bodyPr/>
                    <a:lstStyle/>
                    <a:p>
                      <a:pPr algn="ctr">
                        <a:lnSpc>
                          <a:spcPts val="2000"/>
                        </a:lnSpc>
                        <a:spcBef>
                          <a:spcPts val="0"/>
                        </a:spcBef>
                        <a:spcAft>
                          <a:spcPts val="0"/>
                        </a:spcAft>
                      </a:pPr>
                      <a:r>
                        <a:rPr lang="ru-RU" sz="1600" dirty="0">
                          <a:effectLst/>
                          <a:latin typeface="Book Antiqua" pitchFamily="18" charset="0"/>
                        </a:rPr>
                        <a:t>Average </a:t>
                      </a:r>
                      <a:r>
                        <a:rPr lang="az-Latn-AZ" sz="1600" dirty="0">
                          <a:effectLst/>
                          <a:latin typeface="Book Antiqua" pitchFamily="18" charset="0"/>
                        </a:rPr>
                        <a:t>Cumulative Growth (%)</a:t>
                      </a:r>
                      <a:endParaRPr lang="ru-RU" sz="1600" dirty="0">
                        <a:effectLst/>
                        <a:latin typeface="Book Antiqua" pitchFamily="18" charset="0"/>
                        <a:ea typeface="MS Mincho"/>
                        <a:cs typeface="Times New Roman"/>
                      </a:endParaRPr>
                    </a:p>
                  </a:txBody>
                  <a:tcPr marL="52006" marR="52006" marT="0" marB="0" anchor="ctr">
                    <a:lnL w="19050" cap="flat" cmpd="sng" algn="ctr">
                      <a:solidFill>
                        <a:srgbClr val="C00000"/>
                      </a:solidFill>
                      <a:prstDash val="solid"/>
                      <a:round/>
                      <a:headEnd type="none" w="med" len="med"/>
                      <a:tailEnd type="none" w="med" len="med"/>
                    </a:lnL>
                    <a:lnT w="6350" cap="flat" cmpd="sng" algn="ctr">
                      <a:solidFill>
                        <a:srgbClr val="C00000"/>
                      </a:solidFill>
                      <a:prstDash val="sysDot"/>
                      <a:round/>
                      <a:headEnd type="none" w="med" len="med"/>
                      <a:tailEnd type="none" w="med" len="med"/>
                    </a:lnT>
                    <a:lnB w="19050" cap="flat" cmpd="sng" algn="ctr">
                      <a:solidFill>
                        <a:srgbClr val="C00000"/>
                      </a:solidFill>
                      <a:prstDash val="solid"/>
                      <a:round/>
                      <a:headEnd type="none" w="med" len="med"/>
                      <a:tailEnd type="none" w="med" len="med"/>
                    </a:lnB>
                  </a:tcPr>
                </a:tc>
                <a:tc>
                  <a:txBody>
                    <a:bodyPr/>
                    <a:lstStyle/>
                    <a:p>
                      <a:pPr algn="ctr">
                        <a:lnSpc>
                          <a:spcPts val="2000"/>
                        </a:lnSpc>
                        <a:spcBef>
                          <a:spcPts val="0"/>
                        </a:spcBef>
                        <a:spcAft>
                          <a:spcPts val="0"/>
                        </a:spcAft>
                      </a:pPr>
                      <a:r>
                        <a:rPr lang="ru-RU" sz="1600">
                          <a:effectLst/>
                          <a:latin typeface="Book Antiqua" pitchFamily="18" charset="0"/>
                        </a:rPr>
                        <a:t>19,7</a:t>
                      </a:r>
                      <a:endParaRPr lang="ru-RU" sz="1600">
                        <a:effectLst/>
                        <a:latin typeface="Book Antiqua" pitchFamily="18" charset="0"/>
                        <a:ea typeface="MS Mincho"/>
                        <a:cs typeface="Times New Roman"/>
                      </a:endParaRPr>
                    </a:p>
                  </a:txBody>
                  <a:tcPr marL="57956" marR="57956" marT="0" marB="0" anchor="ctr">
                    <a:lnR w="6350" cap="flat" cmpd="sng" algn="ctr">
                      <a:solidFill>
                        <a:srgbClr val="C00000"/>
                      </a:solidFill>
                      <a:prstDash val="sysDot"/>
                      <a:round/>
                      <a:headEnd type="none" w="med" len="med"/>
                      <a:tailEnd type="none" w="med" len="med"/>
                    </a:lnR>
                    <a:lnT w="6350" cap="flat" cmpd="sng" algn="ctr">
                      <a:solidFill>
                        <a:srgbClr val="C00000"/>
                      </a:solidFill>
                      <a:prstDash val="sysDot"/>
                      <a:round/>
                      <a:headEnd type="none" w="med" len="med"/>
                      <a:tailEnd type="none" w="med" len="med"/>
                    </a:lnT>
                    <a:lnB w="19050" cap="flat" cmpd="sng" algn="ctr">
                      <a:solidFill>
                        <a:srgbClr val="C00000"/>
                      </a:solidFill>
                      <a:prstDash val="solid"/>
                      <a:round/>
                      <a:headEnd type="none" w="med" len="med"/>
                      <a:tailEnd type="none" w="med" len="med"/>
                    </a:lnB>
                  </a:tcPr>
                </a:tc>
                <a:tc>
                  <a:txBody>
                    <a:bodyPr/>
                    <a:lstStyle/>
                    <a:p>
                      <a:pPr algn="ctr">
                        <a:lnSpc>
                          <a:spcPts val="2000"/>
                        </a:lnSpc>
                        <a:spcBef>
                          <a:spcPts val="0"/>
                        </a:spcBef>
                        <a:spcAft>
                          <a:spcPts val="0"/>
                        </a:spcAft>
                      </a:pPr>
                      <a:r>
                        <a:rPr lang="ru-RU" sz="1600">
                          <a:effectLst/>
                          <a:latin typeface="Book Antiqua" pitchFamily="18" charset="0"/>
                        </a:rPr>
                        <a:t>16,9</a:t>
                      </a:r>
                      <a:endParaRPr lang="ru-RU" sz="1600">
                        <a:effectLst/>
                        <a:latin typeface="Book Antiqua" pitchFamily="18" charset="0"/>
                        <a:ea typeface="MS Mincho"/>
                        <a:cs typeface="Times New Roman"/>
                      </a:endParaRPr>
                    </a:p>
                  </a:txBody>
                  <a:tcPr marL="57956" marR="57956" marT="0" marB="0" anchor="ctr">
                    <a:lnL w="6350" cap="flat" cmpd="sng" algn="ctr">
                      <a:solidFill>
                        <a:srgbClr val="C00000"/>
                      </a:solidFill>
                      <a:prstDash val="sysDot"/>
                      <a:round/>
                      <a:headEnd type="none" w="med" len="med"/>
                      <a:tailEnd type="none" w="med" len="med"/>
                    </a:lnL>
                    <a:lnR w="6350" cap="flat" cmpd="sng" algn="ctr">
                      <a:solidFill>
                        <a:srgbClr val="C00000"/>
                      </a:solidFill>
                      <a:prstDash val="sysDot"/>
                      <a:round/>
                      <a:headEnd type="none" w="med" len="med"/>
                      <a:tailEnd type="none" w="med" len="med"/>
                    </a:lnR>
                    <a:lnT w="6350" cap="flat" cmpd="sng" algn="ctr">
                      <a:solidFill>
                        <a:srgbClr val="C00000"/>
                      </a:solidFill>
                      <a:prstDash val="sysDot"/>
                      <a:round/>
                      <a:headEnd type="none" w="med" len="med"/>
                      <a:tailEnd type="none" w="med" len="med"/>
                    </a:lnT>
                    <a:lnB w="19050" cap="flat" cmpd="sng" algn="ctr">
                      <a:solidFill>
                        <a:srgbClr val="C00000"/>
                      </a:solidFill>
                      <a:prstDash val="solid"/>
                      <a:round/>
                      <a:headEnd type="none" w="med" len="med"/>
                      <a:tailEnd type="none" w="med" len="med"/>
                    </a:lnB>
                  </a:tcPr>
                </a:tc>
                <a:tc>
                  <a:txBody>
                    <a:bodyPr/>
                    <a:lstStyle/>
                    <a:p>
                      <a:pPr algn="ctr">
                        <a:lnSpc>
                          <a:spcPts val="2000"/>
                        </a:lnSpc>
                        <a:spcBef>
                          <a:spcPts val="0"/>
                        </a:spcBef>
                        <a:spcAft>
                          <a:spcPts val="0"/>
                        </a:spcAft>
                      </a:pPr>
                      <a:r>
                        <a:rPr lang="ru-RU" sz="1600" b="1" dirty="0">
                          <a:solidFill>
                            <a:srgbClr val="C00000"/>
                          </a:solidFill>
                          <a:effectLst/>
                          <a:latin typeface="Book Antiqua" pitchFamily="18" charset="0"/>
                        </a:rPr>
                        <a:t>19,9</a:t>
                      </a:r>
                      <a:endParaRPr lang="ru-RU" sz="1600" b="1" dirty="0">
                        <a:solidFill>
                          <a:srgbClr val="C00000"/>
                        </a:solidFill>
                        <a:effectLst/>
                        <a:latin typeface="Book Antiqua" pitchFamily="18" charset="0"/>
                        <a:ea typeface="MS Mincho"/>
                        <a:cs typeface="Times New Roman"/>
                      </a:endParaRPr>
                    </a:p>
                  </a:txBody>
                  <a:tcPr marL="57956" marR="57956" marT="0" marB="0" anchor="ctr">
                    <a:lnL w="6350" cap="flat" cmpd="sng" algn="ctr">
                      <a:solidFill>
                        <a:srgbClr val="C00000"/>
                      </a:solidFill>
                      <a:prstDash val="sysDot"/>
                      <a:round/>
                      <a:headEnd type="none" w="med" len="med"/>
                      <a:tailEnd type="none" w="med" len="med"/>
                    </a:lnL>
                    <a:lnR w="6350" cap="flat" cmpd="sng" algn="ctr">
                      <a:solidFill>
                        <a:srgbClr val="C00000"/>
                      </a:solidFill>
                      <a:prstDash val="sysDot"/>
                      <a:round/>
                      <a:headEnd type="none" w="med" len="med"/>
                      <a:tailEnd type="none" w="med" len="med"/>
                    </a:lnR>
                    <a:lnT w="6350" cap="flat" cmpd="sng" algn="ctr">
                      <a:solidFill>
                        <a:srgbClr val="C00000"/>
                      </a:solidFill>
                      <a:prstDash val="sysDot"/>
                      <a:round/>
                      <a:headEnd type="none" w="med" len="med"/>
                      <a:tailEnd type="none" w="med" len="med"/>
                    </a:lnT>
                    <a:lnB w="19050" cap="flat" cmpd="sng" algn="ctr">
                      <a:solidFill>
                        <a:srgbClr val="C00000"/>
                      </a:solidFill>
                      <a:prstDash val="solid"/>
                      <a:round/>
                      <a:headEnd type="none" w="med" len="med"/>
                      <a:tailEnd type="none" w="med" len="med"/>
                    </a:lnB>
                  </a:tcPr>
                </a:tc>
                <a:tc>
                  <a:txBody>
                    <a:bodyPr/>
                    <a:lstStyle/>
                    <a:p>
                      <a:pPr algn="ctr">
                        <a:lnSpc>
                          <a:spcPts val="2000"/>
                        </a:lnSpc>
                        <a:spcBef>
                          <a:spcPts val="0"/>
                        </a:spcBef>
                        <a:spcAft>
                          <a:spcPts val="0"/>
                        </a:spcAft>
                      </a:pPr>
                      <a:r>
                        <a:rPr lang="ru-RU" sz="1600">
                          <a:effectLst/>
                          <a:latin typeface="Book Antiqua" pitchFamily="18" charset="0"/>
                        </a:rPr>
                        <a:t>16,8</a:t>
                      </a:r>
                      <a:endParaRPr lang="ru-RU" sz="1600">
                        <a:effectLst/>
                        <a:latin typeface="Book Antiqua" pitchFamily="18" charset="0"/>
                        <a:ea typeface="MS Mincho"/>
                        <a:cs typeface="Times New Roman"/>
                      </a:endParaRPr>
                    </a:p>
                  </a:txBody>
                  <a:tcPr marL="57956" marR="57956" marT="0" marB="0" anchor="ctr">
                    <a:lnL w="6350" cap="flat" cmpd="sng" algn="ctr">
                      <a:solidFill>
                        <a:srgbClr val="C00000"/>
                      </a:solidFill>
                      <a:prstDash val="sysDot"/>
                      <a:round/>
                      <a:headEnd type="none" w="med" len="med"/>
                      <a:tailEnd type="none" w="med" len="med"/>
                    </a:lnL>
                    <a:lnR w="6350" cap="flat" cmpd="sng" algn="ctr">
                      <a:solidFill>
                        <a:srgbClr val="C00000"/>
                      </a:solidFill>
                      <a:prstDash val="sysDot"/>
                      <a:round/>
                      <a:headEnd type="none" w="med" len="med"/>
                      <a:tailEnd type="none" w="med" len="med"/>
                    </a:lnR>
                    <a:lnT w="6350" cap="flat" cmpd="sng" algn="ctr">
                      <a:solidFill>
                        <a:srgbClr val="C00000"/>
                      </a:solidFill>
                      <a:prstDash val="sysDot"/>
                      <a:round/>
                      <a:headEnd type="none" w="med" len="med"/>
                      <a:tailEnd type="none" w="med" len="med"/>
                    </a:lnT>
                    <a:lnB w="19050" cap="flat" cmpd="sng" algn="ctr">
                      <a:solidFill>
                        <a:srgbClr val="C00000"/>
                      </a:solidFill>
                      <a:prstDash val="solid"/>
                      <a:round/>
                      <a:headEnd type="none" w="med" len="med"/>
                      <a:tailEnd type="none" w="med" len="med"/>
                    </a:lnB>
                  </a:tcPr>
                </a:tc>
                <a:tc>
                  <a:txBody>
                    <a:bodyPr/>
                    <a:lstStyle/>
                    <a:p>
                      <a:pPr algn="ctr">
                        <a:lnSpc>
                          <a:spcPts val="2000"/>
                        </a:lnSpc>
                        <a:spcBef>
                          <a:spcPts val="0"/>
                        </a:spcBef>
                        <a:spcAft>
                          <a:spcPts val="0"/>
                        </a:spcAft>
                      </a:pPr>
                      <a:r>
                        <a:rPr lang="ru-RU" sz="1600">
                          <a:effectLst/>
                          <a:latin typeface="Book Antiqua" pitchFamily="18" charset="0"/>
                        </a:rPr>
                        <a:t>15,0</a:t>
                      </a:r>
                      <a:endParaRPr lang="ru-RU" sz="1600">
                        <a:effectLst/>
                        <a:latin typeface="Book Antiqua" pitchFamily="18" charset="0"/>
                        <a:ea typeface="MS Mincho"/>
                        <a:cs typeface="Times New Roman"/>
                      </a:endParaRPr>
                    </a:p>
                  </a:txBody>
                  <a:tcPr marL="57956" marR="57956" marT="0" marB="0" anchor="ctr">
                    <a:lnL w="6350" cap="flat" cmpd="sng" algn="ctr">
                      <a:solidFill>
                        <a:srgbClr val="C00000"/>
                      </a:solidFill>
                      <a:prstDash val="sysDot"/>
                      <a:round/>
                      <a:headEnd type="none" w="med" len="med"/>
                      <a:tailEnd type="none" w="med" len="med"/>
                    </a:lnL>
                    <a:lnR w="6350" cap="flat" cmpd="sng" algn="ctr">
                      <a:solidFill>
                        <a:srgbClr val="C00000"/>
                      </a:solidFill>
                      <a:prstDash val="sysDot"/>
                      <a:round/>
                      <a:headEnd type="none" w="med" len="med"/>
                      <a:tailEnd type="none" w="med" len="med"/>
                    </a:lnR>
                    <a:lnT w="6350" cap="flat" cmpd="sng" algn="ctr">
                      <a:solidFill>
                        <a:srgbClr val="C00000"/>
                      </a:solidFill>
                      <a:prstDash val="sysDot"/>
                      <a:round/>
                      <a:headEnd type="none" w="med" len="med"/>
                      <a:tailEnd type="none" w="med" len="med"/>
                    </a:lnT>
                    <a:lnB w="19050" cap="flat" cmpd="sng" algn="ctr">
                      <a:solidFill>
                        <a:srgbClr val="C00000"/>
                      </a:solidFill>
                      <a:prstDash val="solid"/>
                      <a:round/>
                      <a:headEnd type="none" w="med" len="med"/>
                      <a:tailEnd type="none" w="med" len="med"/>
                    </a:lnB>
                  </a:tcPr>
                </a:tc>
                <a:tc>
                  <a:txBody>
                    <a:bodyPr/>
                    <a:lstStyle/>
                    <a:p>
                      <a:pPr algn="ctr">
                        <a:lnSpc>
                          <a:spcPts val="2000"/>
                        </a:lnSpc>
                        <a:spcBef>
                          <a:spcPts val="0"/>
                        </a:spcBef>
                        <a:spcAft>
                          <a:spcPts val="0"/>
                        </a:spcAft>
                      </a:pPr>
                      <a:r>
                        <a:rPr lang="ru-RU" sz="1600" b="1" dirty="0">
                          <a:solidFill>
                            <a:srgbClr val="C00000"/>
                          </a:solidFill>
                          <a:effectLst/>
                          <a:latin typeface="Book Antiqua" pitchFamily="18" charset="0"/>
                        </a:rPr>
                        <a:t>20,0</a:t>
                      </a:r>
                      <a:endParaRPr lang="ru-RU" sz="1600" b="1" dirty="0">
                        <a:solidFill>
                          <a:srgbClr val="C00000"/>
                        </a:solidFill>
                        <a:effectLst/>
                        <a:latin typeface="Book Antiqua" pitchFamily="18" charset="0"/>
                        <a:ea typeface="MS Mincho"/>
                        <a:cs typeface="Times New Roman"/>
                      </a:endParaRPr>
                    </a:p>
                  </a:txBody>
                  <a:tcPr marL="57956" marR="57956" marT="0" marB="0" anchor="ctr">
                    <a:lnL w="6350" cap="flat" cmpd="sng" algn="ctr">
                      <a:solidFill>
                        <a:srgbClr val="C00000"/>
                      </a:solidFill>
                      <a:prstDash val="sysDot"/>
                      <a:round/>
                      <a:headEnd type="none" w="med" len="med"/>
                      <a:tailEnd type="none" w="med" len="med"/>
                    </a:lnL>
                    <a:lnR w="6350" cap="flat" cmpd="sng" algn="ctr">
                      <a:solidFill>
                        <a:srgbClr val="C00000"/>
                      </a:solidFill>
                      <a:prstDash val="sysDot"/>
                      <a:round/>
                      <a:headEnd type="none" w="med" len="med"/>
                      <a:tailEnd type="none" w="med" len="med"/>
                    </a:lnR>
                    <a:lnT w="6350" cap="flat" cmpd="sng" algn="ctr">
                      <a:solidFill>
                        <a:srgbClr val="C00000"/>
                      </a:solidFill>
                      <a:prstDash val="sysDot"/>
                      <a:round/>
                      <a:headEnd type="none" w="med" len="med"/>
                      <a:tailEnd type="none" w="med" len="med"/>
                    </a:lnT>
                    <a:lnB w="19050" cap="flat" cmpd="sng" algn="ctr">
                      <a:solidFill>
                        <a:srgbClr val="C00000"/>
                      </a:solidFill>
                      <a:prstDash val="solid"/>
                      <a:round/>
                      <a:headEnd type="none" w="med" len="med"/>
                      <a:tailEnd type="none" w="med" len="med"/>
                    </a:lnB>
                  </a:tcPr>
                </a:tc>
                <a:tc>
                  <a:txBody>
                    <a:bodyPr/>
                    <a:lstStyle/>
                    <a:p>
                      <a:pPr algn="ctr">
                        <a:lnSpc>
                          <a:spcPts val="2000"/>
                        </a:lnSpc>
                        <a:spcBef>
                          <a:spcPts val="0"/>
                        </a:spcBef>
                        <a:spcAft>
                          <a:spcPts val="0"/>
                        </a:spcAft>
                      </a:pPr>
                      <a:r>
                        <a:rPr lang="ru-RU" sz="1600">
                          <a:effectLst/>
                          <a:latin typeface="Book Antiqua" pitchFamily="18" charset="0"/>
                        </a:rPr>
                        <a:t>-36,1</a:t>
                      </a:r>
                      <a:endParaRPr lang="ru-RU" sz="1600">
                        <a:effectLst/>
                        <a:latin typeface="Book Antiqua" pitchFamily="18" charset="0"/>
                        <a:ea typeface="MS Mincho"/>
                        <a:cs typeface="Times New Roman"/>
                      </a:endParaRPr>
                    </a:p>
                  </a:txBody>
                  <a:tcPr marL="57956" marR="57956" marT="0" marB="0" anchor="ctr">
                    <a:lnL w="6350" cap="flat" cmpd="sng" algn="ctr">
                      <a:solidFill>
                        <a:srgbClr val="C00000"/>
                      </a:solidFill>
                      <a:prstDash val="sysDot"/>
                      <a:round/>
                      <a:headEnd type="none" w="med" len="med"/>
                      <a:tailEnd type="none" w="med" len="med"/>
                    </a:lnL>
                    <a:lnR w="6350" cap="flat" cmpd="sng" algn="ctr">
                      <a:solidFill>
                        <a:srgbClr val="C00000"/>
                      </a:solidFill>
                      <a:prstDash val="sysDot"/>
                      <a:round/>
                      <a:headEnd type="none" w="med" len="med"/>
                      <a:tailEnd type="none" w="med" len="med"/>
                    </a:lnR>
                    <a:lnT w="6350" cap="flat" cmpd="sng" algn="ctr">
                      <a:solidFill>
                        <a:srgbClr val="C00000"/>
                      </a:solidFill>
                      <a:prstDash val="sysDot"/>
                      <a:round/>
                      <a:headEnd type="none" w="med" len="med"/>
                      <a:tailEnd type="none" w="med" len="med"/>
                    </a:lnT>
                    <a:lnB w="19050" cap="flat" cmpd="sng" algn="ctr">
                      <a:solidFill>
                        <a:srgbClr val="C00000"/>
                      </a:solidFill>
                      <a:prstDash val="solid"/>
                      <a:round/>
                      <a:headEnd type="none" w="med" len="med"/>
                      <a:tailEnd type="none" w="med" len="med"/>
                    </a:lnB>
                  </a:tcPr>
                </a:tc>
                <a:tc>
                  <a:txBody>
                    <a:bodyPr/>
                    <a:lstStyle/>
                    <a:p>
                      <a:pPr algn="ctr">
                        <a:lnSpc>
                          <a:spcPts val="2000"/>
                        </a:lnSpc>
                        <a:spcBef>
                          <a:spcPts val="0"/>
                        </a:spcBef>
                        <a:spcAft>
                          <a:spcPts val="0"/>
                        </a:spcAft>
                      </a:pPr>
                      <a:r>
                        <a:rPr lang="ru-RU" sz="1600">
                          <a:effectLst/>
                          <a:latin typeface="Book Antiqua" pitchFamily="18" charset="0"/>
                        </a:rPr>
                        <a:t>3,1</a:t>
                      </a:r>
                      <a:endParaRPr lang="ru-RU" sz="1600">
                        <a:effectLst/>
                        <a:latin typeface="Book Antiqua" pitchFamily="18" charset="0"/>
                        <a:ea typeface="MS Mincho"/>
                        <a:cs typeface="Times New Roman"/>
                      </a:endParaRPr>
                    </a:p>
                  </a:txBody>
                  <a:tcPr marL="57956" marR="57956" marT="0" marB="0" anchor="ctr">
                    <a:lnL w="6350" cap="flat" cmpd="sng" algn="ctr">
                      <a:solidFill>
                        <a:srgbClr val="C00000"/>
                      </a:solidFill>
                      <a:prstDash val="sysDot"/>
                      <a:round/>
                      <a:headEnd type="none" w="med" len="med"/>
                      <a:tailEnd type="none" w="med" len="med"/>
                    </a:lnL>
                    <a:lnR w="19050" cap="flat" cmpd="sng" algn="ctr">
                      <a:solidFill>
                        <a:srgbClr val="C00000"/>
                      </a:solidFill>
                      <a:prstDash val="solid"/>
                      <a:round/>
                      <a:headEnd type="none" w="med" len="med"/>
                      <a:tailEnd type="none" w="med" len="med"/>
                    </a:lnR>
                    <a:lnT w="6350" cap="flat" cmpd="sng" algn="ctr">
                      <a:solidFill>
                        <a:srgbClr val="C00000"/>
                      </a:solidFill>
                      <a:prstDash val="sysDot"/>
                      <a:round/>
                      <a:headEnd type="none" w="med" len="med"/>
                      <a:tailEnd type="none" w="med" len="med"/>
                    </a:lnT>
                    <a:lnB w="19050" cap="flat" cmpd="sng" algn="ctr">
                      <a:solidFill>
                        <a:srgbClr val="C00000"/>
                      </a:solidFill>
                      <a:prstDash val="solid"/>
                      <a:round/>
                      <a:headEnd type="none" w="med" len="med"/>
                      <a:tailEnd type="none" w="med" len="med"/>
                    </a:lnB>
                  </a:tcPr>
                </a:tc>
                <a:tc>
                  <a:txBody>
                    <a:bodyPr/>
                    <a:lstStyle/>
                    <a:p>
                      <a:pPr algn="ctr">
                        <a:lnSpc>
                          <a:spcPts val="2000"/>
                        </a:lnSpc>
                        <a:spcBef>
                          <a:spcPts val="0"/>
                        </a:spcBef>
                        <a:spcAft>
                          <a:spcPts val="0"/>
                        </a:spcAft>
                      </a:pPr>
                      <a:r>
                        <a:rPr lang="ru-RU" sz="1600" dirty="0">
                          <a:effectLst/>
                          <a:latin typeface="Book Antiqua" pitchFamily="18" charset="0"/>
                        </a:rPr>
                        <a:t>16,6</a:t>
                      </a:r>
                      <a:endParaRPr lang="ru-RU" sz="1600" dirty="0">
                        <a:effectLst/>
                        <a:latin typeface="Book Antiqua" pitchFamily="18" charset="0"/>
                        <a:ea typeface="MS Mincho"/>
                        <a:cs typeface="Times New Roman"/>
                      </a:endParaRPr>
                    </a:p>
                  </a:txBody>
                  <a:tcPr marL="57956" marR="57956" marT="0" marB="0" anchor="ctr">
                    <a:lnL w="19050" cap="flat" cmpd="sng" algn="ctr">
                      <a:solidFill>
                        <a:srgbClr val="C00000"/>
                      </a:solidFill>
                      <a:prstDash val="solid"/>
                      <a:round/>
                      <a:headEnd type="none" w="med" len="med"/>
                      <a:tailEnd type="none" w="med" len="med"/>
                    </a:lnL>
                    <a:lnR w="19050" cap="flat" cmpd="sng" algn="ctr">
                      <a:solidFill>
                        <a:srgbClr val="C00000"/>
                      </a:solidFill>
                      <a:prstDash val="solid"/>
                      <a:round/>
                      <a:headEnd type="none" w="med" len="med"/>
                      <a:tailEnd type="none" w="med" len="med"/>
                    </a:lnR>
                    <a:lnT w="6350" cap="flat" cmpd="sng" algn="ctr">
                      <a:solidFill>
                        <a:srgbClr val="C00000"/>
                      </a:solidFill>
                      <a:prstDash val="sysDot"/>
                      <a:round/>
                      <a:headEnd type="none" w="med" len="med"/>
                      <a:tailEnd type="none" w="med" len="med"/>
                    </a:lnT>
                    <a:lnB w="19050" cap="flat" cmpd="sng" algn="ctr">
                      <a:solidFill>
                        <a:srgbClr val="C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42231232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17"/>
                                        </p:tgtEl>
                                        <p:attrNameLst>
                                          <p:attrName>style.visibility</p:attrName>
                                        </p:attrNameLst>
                                      </p:cBhvr>
                                      <p:to>
                                        <p:strVal val="visible"/>
                                      </p:to>
                                    </p:set>
                                    <p:animEffect transition="in" filter="fade">
                                      <p:cBhvr>
                                        <p:cTn id="11"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1453</TotalTime>
  <Words>1486</Words>
  <Application>Microsoft Office PowerPoint</Application>
  <PresentationFormat>Экран (4:3)</PresentationFormat>
  <Paragraphs>271</Paragraphs>
  <Slides>13</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13</vt:i4>
      </vt:variant>
    </vt:vector>
  </HeadingPairs>
  <TitlesOfParts>
    <vt:vector size="14" baseType="lpstr">
      <vt:lpstr>Тема Office</vt:lpstr>
      <vt:lpstr>Chinese Academy of Social Sciences Beijing, China, May 14, 2019</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User</dc:creator>
  <cp:lastModifiedBy>User</cp:lastModifiedBy>
  <cp:revision>94</cp:revision>
  <dcterms:created xsi:type="dcterms:W3CDTF">2019-05-02T12:26:27Z</dcterms:created>
  <dcterms:modified xsi:type="dcterms:W3CDTF">2019-05-17T06:24:49Z</dcterms:modified>
</cp:coreProperties>
</file>