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8"/>
  </p:notesMasterIdLst>
  <p:sldIdLst>
    <p:sldId id="272" r:id="rId3"/>
    <p:sldId id="262" r:id="rId4"/>
    <p:sldId id="292" r:id="rId5"/>
    <p:sldId id="293" r:id="rId6"/>
    <p:sldId id="297" r:id="rId7"/>
    <p:sldId id="282" r:id="rId8"/>
    <p:sldId id="267" r:id="rId9"/>
    <p:sldId id="281" r:id="rId10"/>
    <p:sldId id="298" r:id="rId11"/>
    <p:sldId id="280" r:id="rId12"/>
    <p:sldId id="299" r:id="rId13"/>
    <p:sldId id="275" r:id="rId14"/>
    <p:sldId id="276" r:id="rId15"/>
    <p:sldId id="286" r:id="rId16"/>
    <p:sldId id="27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9DBAF5A6-8C70-466D-B5C1-16D1E63501AB}">
          <p14:sldIdLst>
            <p14:sldId id="272"/>
            <p14:sldId id="262"/>
            <p14:sldId id="292"/>
            <p14:sldId id="293"/>
          </p14:sldIdLst>
        </p14:section>
        <p14:section name="Раздел без заголовка" id="{E3C369DD-12BF-4B47-915A-6AAF24023109}">
          <p14:sldIdLst>
            <p14:sldId id="297"/>
            <p14:sldId id="282"/>
            <p14:sldId id="267"/>
            <p14:sldId id="281"/>
            <p14:sldId id="298"/>
            <p14:sldId id="280"/>
            <p14:sldId id="299"/>
            <p14:sldId id="275"/>
            <p14:sldId id="276"/>
            <p14:sldId id="286"/>
            <p14:sldId id="27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EEE"/>
    <a:srgbClr val="FFFFFF"/>
    <a:srgbClr val="0D2A63"/>
    <a:srgbClr val="245B98"/>
    <a:srgbClr val="1F4A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6" autoAdjust="0"/>
    <p:restoredTop sz="94671" autoAdjust="0"/>
  </p:normalViewPr>
  <p:slideViewPr>
    <p:cSldViewPr>
      <p:cViewPr>
        <p:scale>
          <a:sx n="90" d="100"/>
          <a:sy n="90" d="100"/>
        </p:scale>
        <p:origin x="-1434"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Abdullayeva\Desktop\CH&#304;NEslide\cin%20exsel.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RAbdullayeva\Desktop\CH&#304;NEslide\slide.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_____Microsoft_Excel2.xlsx"/></Relationships>
</file>

<file path=ppt/charts/_rels/chart5.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_____Microsoft_Excel3.xlsx"/></Relationships>
</file>

<file path=ppt/charts/_rels/chart6.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_____Microsoft_Excel4.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barChart>
        <c:barDir val="col"/>
        <c:grouping val="clustered"/>
        <c:varyColors val="0"/>
        <c:ser>
          <c:idx val="0"/>
          <c:order val="0"/>
          <c:invertIfNegative val="0"/>
          <c:dPt>
            <c:idx val="0"/>
            <c:invertIfNegative val="0"/>
            <c:bubble3D val="0"/>
            <c:spPr>
              <a:solidFill>
                <a:srgbClr val="00B0F0"/>
              </a:solidFill>
              <a:ln>
                <a:solidFill>
                  <a:srgbClr val="00B0F0"/>
                </a:solidFill>
              </a:ln>
            </c:spPr>
            <c:extLst xmlns:c16r2="http://schemas.microsoft.com/office/drawing/2015/06/chart">
              <c:ext xmlns:c16="http://schemas.microsoft.com/office/drawing/2014/chart" uri="{C3380CC4-5D6E-409C-BE32-E72D297353CC}">
                <c16:uniqueId val="{00000001-21B0-4B8C-B52A-2EF2902C1DD5}"/>
              </c:ext>
            </c:extLst>
          </c:dPt>
          <c:dPt>
            <c:idx val="12"/>
            <c:invertIfNegative val="0"/>
            <c:bubble3D val="0"/>
            <c:spPr>
              <a:solidFill>
                <a:srgbClr val="C00000"/>
              </a:solidFill>
              <a:ln>
                <a:solidFill>
                  <a:srgbClr val="C00000"/>
                </a:solidFill>
              </a:ln>
            </c:spPr>
            <c:extLst xmlns:c16r2="http://schemas.microsoft.com/office/drawing/2015/06/chart">
              <c:ext xmlns:c16="http://schemas.microsoft.com/office/drawing/2014/chart" uri="{C3380CC4-5D6E-409C-BE32-E72D297353CC}">
                <c16:uniqueId val="{00000000-21B0-4B8C-B52A-2EF2902C1DD5}"/>
              </c:ext>
            </c:extLst>
          </c:dPt>
          <c:dLbls>
            <c:spPr>
              <a:ln cmpd="sng"/>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'Coverage RANKING'!$C$5:$C$19</c:f>
              <c:strCache>
                <c:ptCount val="15"/>
                <c:pt idx="0">
                  <c:v>Azerbaijan, 2008</c:v>
                </c:pt>
                <c:pt idx="1">
                  <c:v>Hungary, 2007</c:v>
                </c:pt>
                <c:pt idx="2">
                  <c:v>Chile, 2013</c:v>
                </c:pt>
                <c:pt idx="3">
                  <c:v>Mexico, 2012</c:v>
                </c:pt>
                <c:pt idx="4">
                  <c:v>Malaysia, 2008</c:v>
                </c:pt>
                <c:pt idx="5">
                  <c:v>Lithuania, 2008</c:v>
                </c:pt>
                <c:pt idx="6">
                  <c:v>Latvia,2009</c:v>
                </c:pt>
                <c:pt idx="7">
                  <c:v>Belarus, 2013 </c:v>
                </c:pt>
                <c:pt idx="8">
                  <c:v>Russia, 2014 </c:v>
                </c:pt>
                <c:pt idx="9">
                  <c:v>Ukraine, 2013 </c:v>
                </c:pt>
                <c:pt idx="10">
                  <c:v>Georgia, 2011 </c:v>
                </c:pt>
                <c:pt idx="11">
                  <c:v>Poland, 2012 </c:v>
                </c:pt>
                <c:pt idx="12">
                  <c:v>China, 2013</c:v>
                </c:pt>
                <c:pt idx="13">
                  <c:v>South Africa, 2010 </c:v>
                </c:pt>
                <c:pt idx="14">
                  <c:v>Turkey, 2012</c:v>
                </c:pt>
              </c:strCache>
            </c:strRef>
          </c:cat>
          <c:val>
            <c:numRef>
              <c:f>'Coverage RANKING'!$D$5:$D$19</c:f>
              <c:numCache>
                <c:formatCode>General</c:formatCode>
                <c:ptCount val="15"/>
                <c:pt idx="0">
                  <c:v>95.13</c:v>
                </c:pt>
                <c:pt idx="1">
                  <c:v>89.44</c:v>
                </c:pt>
                <c:pt idx="2">
                  <c:v>88.36</c:v>
                </c:pt>
                <c:pt idx="3">
                  <c:v>86.74</c:v>
                </c:pt>
                <c:pt idx="4">
                  <c:v>84.09</c:v>
                </c:pt>
                <c:pt idx="5">
                  <c:v>81.91</c:v>
                </c:pt>
                <c:pt idx="6">
                  <c:v>80.3</c:v>
                </c:pt>
                <c:pt idx="7">
                  <c:v>75.05</c:v>
                </c:pt>
                <c:pt idx="8">
                  <c:v>78.22</c:v>
                </c:pt>
                <c:pt idx="9">
                  <c:v>71.709999999999994</c:v>
                </c:pt>
                <c:pt idx="10">
                  <c:v>67.11</c:v>
                </c:pt>
                <c:pt idx="11">
                  <c:v>64.41</c:v>
                </c:pt>
                <c:pt idx="12">
                  <c:v>63</c:v>
                </c:pt>
                <c:pt idx="13">
                  <c:v>62.76</c:v>
                </c:pt>
                <c:pt idx="14">
                  <c:v>51.35</c:v>
                </c:pt>
              </c:numCache>
            </c:numRef>
          </c:val>
          <c:extLst xmlns:c16r2="http://schemas.microsoft.com/office/drawing/2015/06/chart">
            <c:ext xmlns:c16="http://schemas.microsoft.com/office/drawing/2014/chart" uri="{C3380CC4-5D6E-409C-BE32-E72D297353CC}">
              <c16:uniqueId val="{00000000-FB84-4B6C-8C96-740D5B0D27E8}"/>
            </c:ext>
          </c:extLst>
        </c:ser>
        <c:dLbls>
          <c:showLegendKey val="0"/>
          <c:showVal val="0"/>
          <c:showCatName val="0"/>
          <c:showSerName val="0"/>
          <c:showPercent val="0"/>
          <c:showBubbleSize val="0"/>
        </c:dLbls>
        <c:gapWidth val="150"/>
        <c:axId val="99838976"/>
        <c:axId val="100893824"/>
      </c:barChart>
      <c:catAx>
        <c:axId val="99838976"/>
        <c:scaling>
          <c:orientation val="minMax"/>
        </c:scaling>
        <c:delete val="0"/>
        <c:axPos val="b"/>
        <c:numFmt formatCode="General" sourceLinked="1"/>
        <c:majorTickMark val="out"/>
        <c:minorTickMark val="none"/>
        <c:tickLblPos val="nextTo"/>
        <c:txPr>
          <a:bodyPr/>
          <a:lstStyle/>
          <a:p>
            <a:pPr>
              <a:defRPr sz="1200" baseline="0">
                <a:solidFill>
                  <a:schemeClr val="accent4">
                    <a:lumMod val="50000"/>
                  </a:schemeClr>
                </a:solidFill>
              </a:defRPr>
            </a:pPr>
            <a:endParaRPr lang="ru-RU"/>
          </a:p>
        </c:txPr>
        <c:crossAx val="100893824"/>
        <c:crosses val="autoZero"/>
        <c:auto val="1"/>
        <c:lblAlgn val="ctr"/>
        <c:lblOffset val="100"/>
        <c:noMultiLvlLbl val="0"/>
      </c:catAx>
      <c:valAx>
        <c:axId val="100893824"/>
        <c:scaling>
          <c:orientation val="minMax"/>
        </c:scaling>
        <c:delete val="0"/>
        <c:axPos val="l"/>
        <c:majorGridlines/>
        <c:numFmt formatCode="General" sourceLinked="1"/>
        <c:majorTickMark val="out"/>
        <c:minorTickMark val="none"/>
        <c:tickLblPos val="nextTo"/>
        <c:crossAx val="9983897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'Birth rate 2015'!$C$2:$C$3</c:f>
              <c:strCache>
                <c:ptCount val="2"/>
                <c:pt idx="1">
                  <c:v>Life expectancy at birth, 2015</c:v>
                </c:pt>
              </c:strCache>
            </c:strRef>
          </c:tx>
          <c:spPr>
            <a:solidFill>
              <a:srgbClr val="0070C0"/>
            </a:solidFill>
            <a:ln w="9525" cap="flat" cmpd="sng" algn="ctr">
              <a:solidFill>
                <a:srgbClr val="0070C0"/>
              </a:solidFill>
              <a:prstDash val="solid"/>
            </a:ln>
            <a:effectLst>
              <a:outerShdw blurRad="40000" dist="23000" dir="5400000" rotWithShape="0">
                <a:srgbClr val="000000">
                  <a:alpha val="35000"/>
                </a:srgbClr>
              </a:outerShdw>
            </a:effectLst>
          </c:spPr>
          <c:invertIfNegative val="0"/>
          <c:dPt>
            <c:idx val="1"/>
            <c:invertIfNegative val="0"/>
            <c:bubble3D val="0"/>
            <c:spPr>
              <a:solidFill>
                <a:schemeClr val="accent4">
                  <a:lumMod val="75000"/>
                </a:schemeClr>
              </a:solidFill>
              <a:ln w="9525" cap="flat" cmpd="sng" algn="ctr">
                <a:solidFill>
                  <a:schemeClr val="accent4">
                    <a:lumMod val="50000"/>
                  </a:schemeClr>
                </a:solidFill>
                <a:prstDash val="solid"/>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1-1852-4E4F-961F-3FA9CAF2049F}"/>
              </c:ext>
            </c:extLst>
          </c:dPt>
          <c:dPt>
            <c:idx val="9"/>
            <c:invertIfNegative val="0"/>
            <c:bubble3D val="0"/>
            <c:spPr>
              <a:solidFill>
                <a:srgbClr val="C00000"/>
              </a:solidFill>
              <a:ln w="9525" cap="flat" cmpd="sng" algn="ctr">
                <a:solidFill>
                  <a:srgbClr val="C00000"/>
                </a:solidFill>
                <a:prstDash val="solid"/>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3-1852-4E4F-961F-3FA9CAF2049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95000"/>
                        <a:lumOff val="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'Birth rate 2015'!$B$4:$B$25</c:f>
              <c:strCache>
                <c:ptCount val="22"/>
                <c:pt idx="0">
                  <c:v>İndia</c:v>
                </c:pt>
                <c:pt idx="1">
                  <c:v>Azerbaijan </c:v>
                </c:pt>
                <c:pt idx="2">
                  <c:v>Kazakhstan</c:v>
                </c:pt>
                <c:pt idx="3">
                  <c:v>Georgia</c:v>
                </c:pt>
                <c:pt idx="4">
                  <c:v>Belarus</c:v>
                </c:pt>
                <c:pt idx="5">
                  <c:v>Latvia</c:v>
                </c:pt>
                <c:pt idx="6">
                  <c:v>Turkey</c:v>
                </c:pt>
                <c:pt idx="7">
                  <c:v>Hungary</c:v>
                </c:pt>
                <c:pt idx="8">
                  <c:v>Czech Republic</c:v>
                </c:pt>
                <c:pt idx="9">
                  <c:v>China</c:v>
                </c:pt>
                <c:pt idx="10">
                  <c:v>USA</c:v>
                </c:pt>
                <c:pt idx="11">
                  <c:v>Chile</c:v>
                </c:pt>
                <c:pt idx="12">
                  <c:v>Germany</c:v>
                </c:pt>
                <c:pt idx="13">
                  <c:v>Denmark</c:v>
                </c:pt>
                <c:pt idx="14">
                  <c:v>United Kingdom</c:v>
                </c:pt>
                <c:pt idx="15">
                  <c:v>New Zeland</c:v>
                </c:pt>
                <c:pt idx="16">
                  <c:v>Finland</c:v>
                </c:pt>
                <c:pt idx="17">
                  <c:v>Canada </c:v>
                </c:pt>
                <c:pt idx="18">
                  <c:v>France</c:v>
                </c:pt>
                <c:pt idx="19">
                  <c:v>Avstralia</c:v>
                </c:pt>
                <c:pt idx="20">
                  <c:v>İtaly</c:v>
                </c:pt>
                <c:pt idx="21">
                  <c:v>Japan</c:v>
                </c:pt>
              </c:strCache>
            </c:strRef>
          </c:cat>
          <c:val>
            <c:numRef>
              <c:f>'Birth rate 2015'!$C$4:$C$25</c:f>
              <c:numCache>
                <c:formatCode>General</c:formatCode>
                <c:ptCount val="22"/>
                <c:pt idx="0">
                  <c:v>68.3</c:v>
                </c:pt>
                <c:pt idx="1">
                  <c:v>71.900000000000006</c:v>
                </c:pt>
                <c:pt idx="2">
                  <c:v>72</c:v>
                </c:pt>
                <c:pt idx="3">
                  <c:v>73.099999999999994</c:v>
                </c:pt>
                <c:pt idx="4">
                  <c:v>73.599999999999994</c:v>
                </c:pt>
                <c:pt idx="5">
                  <c:v>74.5</c:v>
                </c:pt>
                <c:pt idx="6">
                  <c:v>75.5</c:v>
                </c:pt>
                <c:pt idx="7">
                  <c:v>75.599999999999994</c:v>
                </c:pt>
                <c:pt idx="8">
                  <c:v>76.099999999999994</c:v>
                </c:pt>
                <c:pt idx="9">
                  <c:v>76.099999999999994</c:v>
                </c:pt>
                <c:pt idx="10">
                  <c:v>78.7</c:v>
                </c:pt>
                <c:pt idx="11">
                  <c:v>79.3</c:v>
                </c:pt>
                <c:pt idx="12">
                  <c:v>80.599999999999994</c:v>
                </c:pt>
                <c:pt idx="13">
                  <c:v>80.7</c:v>
                </c:pt>
                <c:pt idx="14">
                  <c:v>81</c:v>
                </c:pt>
                <c:pt idx="15">
                  <c:v>81.5</c:v>
                </c:pt>
                <c:pt idx="16">
                  <c:v>81.5</c:v>
                </c:pt>
                <c:pt idx="17">
                  <c:v>81.900000000000006</c:v>
                </c:pt>
                <c:pt idx="18">
                  <c:v>82.3</c:v>
                </c:pt>
                <c:pt idx="19">
                  <c:v>82.4</c:v>
                </c:pt>
                <c:pt idx="20">
                  <c:v>82.5</c:v>
                </c:pt>
                <c:pt idx="21">
                  <c:v>83.8</c:v>
                </c:pt>
              </c:numCache>
            </c:numRef>
          </c:val>
          <c:extLst xmlns:c16r2="http://schemas.microsoft.com/office/drawing/2015/06/chart">
            <c:ext xmlns:c16="http://schemas.microsoft.com/office/drawing/2014/chart" uri="{C3380CC4-5D6E-409C-BE32-E72D297353CC}">
              <c16:uniqueId val="{00000004-1852-4E4F-961F-3FA9CAF2049F}"/>
            </c:ext>
          </c:extLst>
        </c:ser>
        <c:dLbls>
          <c:showLegendKey val="0"/>
          <c:showVal val="0"/>
          <c:showCatName val="0"/>
          <c:showSerName val="0"/>
          <c:showPercent val="0"/>
          <c:showBubbleSize val="0"/>
        </c:dLbls>
        <c:gapWidth val="219"/>
        <c:overlap val="-27"/>
        <c:axId val="43162624"/>
        <c:axId val="71666496"/>
      </c:barChart>
      <c:catAx>
        <c:axId val="4316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4">
                    <a:lumMod val="50000"/>
                  </a:schemeClr>
                </a:solidFill>
                <a:latin typeface="Cambria" panose="02040503050406030204" pitchFamily="18" charset="0"/>
                <a:ea typeface="+mn-ea"/>
                <a:cs typeface="+mn-cs"/>
              </a:defRPr>
            </a:pPr>
            <a:endParaRPr lang="ru-RU"/>
          </a:p>
        </c:txPr>
        <c:crossAx val="71666496"/>
        <c:crosses val="autoZero"/>
        <c:auto val="1"/>
        <c:lblAlgn val="ctr"/>
        <c:lblOffset val="100"/>
        <c:noMultiLvlLbl val="0"/>
      </c:catAx>
      <c:valAx>
        <c:axId val="7166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crossAx val="43162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6"/>
            <c:invertIfNegative val="0"/>
            <c:bubble3D val="0"/>
            <c:spPr>
              <a:solidFill>
                <a:srgbClr val="0070C0"/>
              </a:solidFill>
              <a:ln>
                <a:solidFill>
                  <a:srgbClr val="00B0F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contourClr>
                  <a:srgbClr val="00B0F0"/>
                </a:contourClr>
              </a:sp3d>
            </c:spPr>
            <c:extLst xmlns:c16r2="http://schemas.microsoft.com/office/drawing/2015/06/chart">
              <c:ext xmlns:c16="http://schemas.microsoft.com/office/drawing/2014/chart" uri="{C3380CC4-5D6E-409C-BE32-E72D297353CC}">
                <c16:uniqueId val="{00000002-6EEF-4035-A406-429FE219A0EE}"/>
              </c:ext>
            </c:extLst>
          </c:dPt>
          <c:dPt>
            <c:idx val="19"/>
            <c:invertIfNegative val="0"/>
            <c:bubble3D val="0"/>
            <c:extLst xmlns:c16r2="http://schemas.microsoft.com/office/drawing/2015/06/chart">
              <c:ext xmlns:c16="http://schemas.microsoft.com/office/drawing/2014/chart" uri="{C3380CC4-5D6E-409C-BE32-E72D297353CC}">
                <c16:uniqueId val="{00000001-6EEF-4035-A406-429FE219A0EE}"/>
              </c:ext>
            </c:extLst>
          </c:dPt>
          <c:dPt>
            <c:idx val="20"/>
            <c:invertIfNegative val="0"/>
            <c:bubble3D val="0"/>
            <c:spPr>
              <a:solidFill>
                <a:srgbClr val="C00000"/>
              </a:solidFill>
              <a:ln>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contourClr>
                  <a:srgbClr val="C00000"/>
                </a:contourClr>
              </a:sp3d>
            </c:spPr>
            <c:extLst xmlns:c16r2="http://schemas.microsoft.com/office/drawing/2015/06/chart">
              <c:ext xmlns:c16="http://schemas.microsoft.com/office/drawing/2014/chart" uri="{C3380CC4-5D6E-409C-BE32-E72D297353CC}">
                <c16:uniqueId val="{0000000F-6EEF-4035-A406-429FE219A0EE}"/>
              </c:ext>
            </c:extLst>
          </c:dPt>
          <c:dLbls>
            <c:dLbl>
              <c:idx val="1"/>
              <c:layout>
                <c:manualLayout>
                  <c:x val="1.4820950662455649E-3"/>
                  <c:y val="-1.6687136379892411E-2"/>
                </c:manualLayout>
              </c:layout>
              <c:spPr>
                <a:noFill/>
                <a:ln>
                  <a:noFill/>
                </a:ln>
                <a:effectLst/>
              </c:spPr>
              <c:txPr>
                <a:bodyPr rot="-540000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4.5618886139038486E-2"/>
                      <c:h val="0.15500832684521862"/>
                    </c:manualLayout>
                  </c15:layout>
                </c:ext>
                <c:ext xmlns:c16="http://schemas.microsoft.com/office/drawing/2014/chart" uri="{C3380CC4-5D6E-409C-BE32-E72D297353CC}">
                  <c16:uniqueId val="{00000003-6EEF-4035-A406-429FE219A0EE}"/>
                </c:ext>
              </c:extLst>
            </c:dLbl>
            <c:dLbl>
              <c:idx val="3"/>
              <c:spPr>
                <a:noFill/>
                <a:ln>
                  <a:noFill/>
                </a:ln>
                <a:effectLst/>
              </c:spPr>
              <c:txPr>
                <a:bodyPr rot="-540000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dLbl>
            <c:dLbl>
              <c:idx val="5"/>
              <c:spPr>
                <a:noFill/>
                <a:ln>
                  <a:noFill/>
                </a:ln>
                <a:effectLst/>
              </c:spPr>
              <c:txPr>
                <a:bodyPr rot="-540000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dLbl>
            <c:dLbl>
              <c:idx val="7"/>
              <c:spPr>
                <a:noFill/>
                <a:ln>
                  <a:noFill/>
                </a:ln>
                <a:effectLst/>
              </c:spPr>
              <c:txPr>
                <a:bodyPr rot="-540000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dLbl>
            <c:dLbl>
              <c:idx val="9"/>
              <c:spPr>
                <a:noFill/>
                <a:ln>
                  <a:noFill/>
                </a:ln>
                <a:effectLst/>
              </c:spPr>
              <c:txPr>
                <a:bodyPr rot="-540000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dLbl>
            <c:dLbl>
              <c:idx val="11"/>
              <c:spPr>
                <a:noFill/>
                <a:ln>
                  <a:noFill/>
                </a:ln>
                <a:effectLst/>
              </c:spPr>
              <c:txPr>
                <a:bodyPr rot="-540000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dLbl>
            <c:dLbl>
              <c:idx val="13"/>
              <c:spPr>
                <a:noFill/>
                <a:ln>
                  <a:noFill/>
                </a:ln>
                <a:effectLst/>
              </c:spPr>
              <c:txPr>
                <a:bodyPr rot="-540000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dLbl>
            <c:dLbl>
              <c:idx val="15"/>
              <c:spPr>
                <a:noFill/>
                <a:ln>
                  <a:noFill/>
                </a:ln>
                <a:effectLst/>
              </c:spPr>
              <c:txPr>
                <a:bodyPr rot="-540000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dLbl>
            <c:dLbl>
              <c:idx val="17"/>
              <c:spPr>
                <a:noFill/>
                <a:ln>
                  <a:noFill/>
                </a:ln>
                <a:effectLst/>
              </c:spPr>
              <c:txPr>
                <a:bodyPr rot="-540000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dLbl>
            <c:dLbl>
              <c:idx val="19"/>
              <c:spPr>
                <a:noFill/>
                <a:ln>
                  <a:noFill/>
                </a:ln>
                <a:effectLst/>
              </c:spPr>
              <c:txPr>
                <a:bodyPr rot="-540000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dLbl>
            <c:dLbl>
              <c:idx val="21"/>
              <c:spPr>
                <a:noFill/>
                <a:ln>
                  <a:noFill/>
                </a:ln>
                <a:effectLst/>
              </c:spPr>
              <c:txPr>
                <a:bodyPr rot="-540000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dLbl>
            <c:dLbl>
              <c:idx val="23"/>
              <c:spPr>
                <a:noFill/>
                <a:ln>
                  <a:noFill/>
                </a:ln>
                <a:effectLst/>
              </c:spPr>
              <c:txPr>
                <a:bodyPr rot="-540000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dLbl>
            <c:spPr>
              <a:noFill/>
              <a:ln>
                <a:noFill/>
              </a:ln>
              <a:effectLst/>
            </c:spPr>
            <c:txPr>
              <a:bodyPr rot="-540000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'Gross Pension '!$B$2:$B$27</c:f>
              <c:strCache>
                <c:ptCount val="26"/>
                <c:pt idx="0">
                  <c:v>Great Britain</c:v>
                </c:pt>
                <c:pt idx="1">
                  <c:v>Chile</c:v>
                </c:pt>
                <c:pt idx="2">
                  <c:v>Japan</c:v>
                </c:pt>
                <c:pt idx="3">
                  <c:v>USA</c:v>
                </c:pt>
                <c:pt idx="4">
                  <c:v>Canada</c:v>
                </c:pt>
                <c:pt idx="5">
                  <c:v>Germany</c:v>
                </c:pt>
                <c:pt idx="6">
                  <c:v>Azerbaijan</c:v>
                </c:pt>
                <c:pt idx="7">
                  <c:v>New Zealand</c:v>
                </c:pt>
                <c:pt idx="8">
                  <c:v>Switzerland</c:v>
                </c:pt>
                <c:pt idx="9">
                  <c:v>Australia</c:v>
                </c:pt>
                <c:pt idx="10">
                  <c:v>Belgium</c:v>
                </c:pt>
                <c:pt idx="11">
                  <c:v>Norway</c:v>
                </c:pt>
                <c:pt idx="12">
                  <c:v>France</c:v>
                </c:pt>
                <c:pt idx="13">
                  <c:v>Finland</c:v>
                </c:pt>
                <c:pt idx="14">
                  <c:v>Sweden</c:v>
                </c:pt>
                <c:pt idx="15">
                  <c:v>Hungary</c:v>
                </c:pt>
                <c:pt idx="16">
                  <c:v>İsrael</c:v>
                </c:pt>
                <c:pt idx="17">
                  <c:v>Greece</c:v>
                </c:pt>
                <c:pt idx="18">
                  <c:v>Denmark</c:v>
                </c:pt>
                <c:pt idx="19">
                  <c:v>Italy</c:v>
                </c:pt>
                <c:pt idx="20">
                  <c:v>China</c:v>
                </c:pt>
                <c:pt idx="21">
                  <c:v>Russia</c:v>
                </c:pt>
                <c:pt idx="22">
                  <c:v>Turkey</c:v>
                </c:pt>
                <c:pt idx="23">
                  <c:v>Luxembourg</c:v>
                </c:pt>
                <c:pt idx="24">
                  <c:v>Spain</c:v>
                </c:pt>
                <c:pt idx="25">
                  <c:v>Netherland</c:v>
                </c:pt>
              </c:strCache>
            </c:strRef>
          </c:cat>
          <c:val>
            <c:numRef>
              <c:f>'Gross Pension '!$C$2:$C$27</c:f>
              <c:numCache>
                <c:formatCode>General</c:formatCode>
                <c:ptCount val="26"/>
                <c:pt idx="0">
                  <c:v>21.6</c:v>
                </c:pt>
                <c:pt idx="1">
                  <c:v>32.799999999999997</c:v>
                </c:pt>
                <c:pt idx="2">
                  <c:v>35.1</c:v>
                </c:pt>
                <c:pt idx="3">
                  <c:v>35.200000000000003</c:v>
                </c:pt>
                <c:pt idx="4">
                  <c:v>36.700000000000003</c:v>
                </c:pt>
                <c:pt idx="5">
                  <c:v>37.5</c:v>
                </c:pt>
                <c:pt idx="6">
                  <c:v>39</c:v>
                </c:pt>
                <c:pt idx="7">
                  <c:v>40.1</c:v>
                </c:pt>
                <c:pt idx="8">
                  <c:v>40.200000000000003</c:v>
                </c:pt>
                <c:pt idx="9">
                  <c:v>44.5</c:v>
                </c:pt>
                <c:pt idx="10">
                  <c:v>46.6</c:v>
                </c:pt>
                <c:pt idx="11">
                  <c:v>49.8</c:v>
                </c:pt>
                <c:pt idx="12">
                  <c:v>55.4</c:v>
                </c:pt>
                <c:pt idx="13">
                  <c:v>55.8</c:v>
                </c:pt>
                <c:pt idx="14">
                  <c:v>56</c:v>
                </c:pt>
                <c:pt idx="15">
                  <c:v>58.7</c:v>
                </c:pt>
                <c:pt idx="16">
                  <c:v>61</c:v>
                </c:pt>
                <c:pt idx="17">
                  <c:v>66.7</c:v>
                </c:pt>
                <c:pt idx="18">
                  <c:v>67.8</c:v>
                </c:pt>
                <c:pt idx="19">
                  <c:v>69.5</c:v>
                </c:pt>
                <c:pt idx="20">
                  <c:v>74</c:v>
                </c:pt>
                <c:pt idx="21">
                  <c:v>75.2</c:v>
                </c:pt>
                <c:pt idx="22">
                  <c:v>75.7</c:v>
                </c:pt>
                <c:pt idx="23">
                  <c:v>76.8</c:v>
                </c:pt>
                <c:pt idx="24">
                  <c:v>82.1</c:v>
                </c:pt>
                <c:pt idx="25">
                  <c:v>90.5</c:v>
                </c:pt>
              </c:numCache>
            </c:numRef>
          </c:val>
          <c:extLst xmlns:c16r2="http://schemas.microsoft.com/office/drawing/2015/06/chart">
            <c:ext xmlns:c16="http://schemas.microsoft.com/office/drawing/2014/chart" uri="{C3380CC4-5D6E-409C-BE32-E72D297353CC}">
              <c16:uniqueId val="{00000000-6EEF-4035-A406-429FE219A0EE}"/>
            </c:ext>
          </c:extLst>
        </c:ser>
        <c:dLbls>
          <c:showLegendKey val="0"/>
          <c:showVal val="0"/>
          <c:showCatName val="0"/>
          <c:showSerName val="0"/>
          <c:showPercent val="0"/>
          <c:showBubbleSize val="0"/>
        </c:dLbls>
        <c:gapWidth val="150"/>
        <c:shape val="box"/>
        <c:axId val="107411456"/>
        <c:axId val="100896704"/>
        <c:axId val="0"/>
      </c:bar3DChart>
      <c:catAx>
        <c:axId val="107411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lumMod val="50000"/>
                  </a:schemeClr>
                </a:solidFill>
                <a:latin typeface="Cambria" panose="02040503050406030204" pitchFamily="18" charset="0"/>
                <a:ea typeface="+mn-ea"/>
                <a:cs typeface="+mn-cs"/>
              </a:defRPr>
            </a:pPr>
            <a:endParaRPr lang="ru-RU"/>
          </a:p>
        </c:txPr>
        <c:crossAx val="100896704"/>
        <c:crosses val="autoZero"/>
        <c:auto val="1"/>
        <c:lblAlgn val="ctr"/>
        <c:lblOffset val="100"/>
        <c:noMultiLvlLbl val="0"/>
      </c:catAx>
      <c:valAx>
        <c:axId val="100896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crossAx val="107411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90594563567009E-2"/>
          <c:y val="6.7621526905893056E-2"/>
          <c:w val="0.93564222030885458"/>
          <c:h val="0.60524403082994493"/>
        </c:manualLayout>
      </c:layout>
      <c:barChart>
        <c:barDir val="col"/>
        <c:grouping val="clustered"/>
        <c:varyColors val="0"/>
        <c:ser>
          <c:idx val="0"/>
          <c:order val="0"/>
          <c:spPr>
            <a:pattFill prst="wdUpDiag">
              <a:fgClr>
                <a:schemeClr val="accent1"/>
              </a:fgClr>
              <a:bgClr>
                <a:schemeClr val="bg1"/>
              </a:bgClr>
            </a:pattFill>
            <a:ln w="19050">
              <a:solidFill>
                <a:schemeClr val="tx1">
                  <a:lumMod val="95000"/>
                  <a:lumOff val="5000"/>
                </a:schemeClr>
              </a:solidFill>
            </a:ln>
            <a:effectLst/>
          </c:spPr>
          <c:invertIfNegative val="0"/>
          <c:dPt>
            <c:idx val="1"/>
            <c:invertIfNegative val="0"/>
            <c:bubble3D val="0"/>
            <c:spPr>
              <a:solidFill>
                <a:srgbClr val="0070C0"/>
              </a:solidFill>
              <a:ln w="19050">
                <a:solidFill>
                  <a:srgbClr val="0070C0"/>
                </a:solidFill>
              </a:ln>
              <a:effectLst/>
            </c:spPr>
            <c:extLst xmlns:c16r2="http://schemas.microsoft.com/office/drawing/2015/06/chart">
              <c:ext xmlns:c16="http://schemas.microsoft.com/office/drawing/2014/chart" uri="{C3380CC4-5D6E-409C-BE32-E72D297353CC}">
                <c16:uniqueId val="{00000000-F07B-4559-90CF-BEE52AD70A4A}"/>
              </c:ext>
            </c:extLst>
          </c:dPt>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'sub-index of LM'!$C$4:$C$33</c:f>
              <c:strCache>
                <c:ptCount val="30"/>
                <c:pt idx="0">
                  <c:v>Norway</c:v>
                </c:pt>
                <c:pt idx="1">
                  <c:v>Azerbaijan</c:v>
                </c:pt>
                <c:pt idx="2">
                  <c:v>USA</c:v>
                </c:pt>
                <c:pt idx="3">
                  <c:v>Japan</c:v>
                </c:pt>
                <c:pt idx="4">
                  <c:v>Chile</c:v>
                </c:pt>
                <c:pt idx="5">
                  <c:v>Switzerland</c:v>
                </c:pt>
                <c:pt idx="6">
                  <c:v>Estonia</c:v>
                </c:pt>
                <c:pt idx="7">
                  <c:v>Sweden</c:v>
                </c:pt>
                <c:pt idx="8">
                  <c:v>Slovakia</c:v>
                </c:pt>
                <c:pt idx="9">
                  <c:v>Czech Republic</c:v>
                </c:pt>
                <c:pt idx="10">
                  <c:v>Israel</c:v>
                </c:pt>
                <c:pt idx="11">
                  <c:v>Korea</c:v>
                </c:pt>
                <c:pt idx="12">
                  <c:v>United Kingdom</c:v>
                </c:pt>
                <c:pt idx="13">
                  <c:v>Canada</c:v>
                </c:pt>
                <c:pt idx="14">
                  <c:v>Poland</c:v>
                </c:pt>
                <c:pt idx="15">
                  <c:v>Austria</c:v>
                </c:pt>
                <c:pt idx="16">
                  <c:v>Hungary</c:v>
                </c:pt>
                <c:pt idx="17">
                  <c:v>Denmark</c:v>
                </c:pt>
                <c:pt idx="18">
                  <c:v>Italy</c:v>
                </c:pt>
                <c:pt idx="19">
                  <c:v>Slovenia</c:v>
                </c:pt>
                <c:pt idx="20">
                  <c:v>New Zealand</c:v>
                </c:pt>
                <c:pt idx="21">
                  <c:v>Greece</c:v>
                </c:pt>
                <c:pt idx="22">
                  <c:v>Australia</c:v>
                </c:pt>
                <c:pt idx="23">
                  <c:v>Luxembourg</c:v>
                </c:pt>
                <c:pt idx="24">
                  <c:v>Germany</c:v>
                </c:pt>
                <c:pt idx="25">
                  <c:v>Finland</c:v>
                </c:pt>
                <c:pt idx="26">
                  <c:v>Netherland</c:v>
                </c:pt>
                <c:pt idx="27">
                  <c:v>France</c:v>
                </c:pt>
                <c:pt idx="28">
                  <c:v>Spain</c:v>
                </c:pt>
                <c:pt idx="29">
                  <c:v>Belgium</c:v>
                </c:pt>
              </c:strCache>
            </c:strRef>
          </c:cat>
          <c:val>
            <c:numRef>
              <c:f>'sub-index of LM'!$D$4:$D$33</c:f>
              <c:numCache>
                <c:formatCode>General</c:formatCode>
                <c:ptCount val="30"/>
                <c:pt idx="0">
                  <c:v>0.104</c:v>
                </c:pt>
                <c:pt idx="1">
                  <c:v>0.128</c:v>
                </c:pt>
                <c:pt idx="2">
                  <c:v>0.13900000000000001</c:v>
                </c:pt>
                <c:pt idx="3">
                  <c:v>0.15</c:v>
                </c:pt>
                <c:pt idx="4">
                  <c:v>0.15</c:v>
                </c:pt>
                <c:pt idx="5">
                  <c:v>0.152</c:v>
                </c:pt>
                <c:pt idx="6">
                  <c:v>0.161</c:v>
                </c:pt>
                <c:pt idx="7">
                  <c:v>0.16900000000000001</c:v>
                </c:pt>
                <c:pt idx="8">
                  <c:v>0.17</c:v>
                </c:pt>
                <c:pt idx="9">
                  <c:v>0.17699999999999999</c:v>
                </c:pt>
                <c:pt idx="10">
                  <c:v>0.19600000000000001</c:v>
                </c:pt>
                <c:pt idx="11">
                  <c:v>0.20899999999999999</c:v>
                </c:pt>
                <c:pt idx="12">
                  <c:v>0.21</c:v>
                </c:pt>
                <c:pt idx="13">
                  <c:v>0.221</c:v>
                </c:pt>
                <c:pt idx="14">
                  <c:v>0.221</c:v>
                </c:pt>
                <c:pt idx="15">
                  <c:v>0.23100000000000001</c:v>
                </c:pt>
                <c:pt idx="16">
                  <c:v>0.23499999999999999</c:v>
                </c:pt>
                <c:pt idx="17">
                  <c:v>0.23899999999999999</c:v>
                </c:pt>
                <c:pt idx="18">
                  <c:v>0.25</c:v>
                </c:pt>
                <c:pt idx="19">
                  <c:v>0.25900000000000001</c:v>
                </c:pt>
                <c:pt idx="20">
                  <c:v>0.26700000000000002</c:v>
                </c:pt>
                <c:pt idx="21">
                  <c:v>0.26900000000000002</c:v>
                </c:pt>
                <c:pt idx="22">
                  <c:v>0.27100000000000002</c:v>
                </c:pt>
                <c:pt idx="23">
                  <c:v>0.27200000000000002</c:v>
                </c:pt>
                <c:pt idx="24">
                  <c:v>0.32800000000000001</c:v>
                </c:pt>
                <c:pt idx="25">
                  <c:v>0.34200000000000003</c:v>
                </c:pt>
                <c:pt idx="26">
                  <c:v>0.42499999999999999</c:v>
                </c:pt>
                <c:pt idx="27">
                  <c:v>0.48</c:v>
                </c:pt>
                <c:pt idx="28">
                  <c:v>0.496</c:v>
                </c:pt>
                <c:pt idx="29">
                  <c:v>0.54200000000000004</c:v>
                </c:pt>
              </c:numCache>
            </c:numRef>
          </c:val>
          <c:extLst xmlns:c16r2="http://schemas.microsoft.com/office/drawing/2015/06/chart">
            <c:ext xmlns:c16="http://schemas.microsoft.com/office/drawing/2014/chart" uri="{C3380CC4-5D6E-409C-BE32-E72D297353CC}">
              <c16:uniqueId val="{00000000-341B-40C1-8E4E-885E885D5B5C}"/>
            </c:ext>
          </c:extLst>
        </c:ser>
        <c:dLbls>
          <c:showLegendKey val="0"/>
          <c:showVal val="0"/>
          <c:showCatName val="0"/>
          <c:showSerName val="0"/>
          <c:showPercent val="0"/>
          <c:showBubbleSize val="0"/>
        </c:dLbls>
        <c:gapWidth val="219"/>
        <c:overlap val="-27"/>
        <c:axId val="34305536"/>
        <c:axId val="71669376"/>
      </c:barChart>
      <c:catAx>
        <c:axId val="3430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4">
                    <a:lumMod val="50000"/>
                  </a:schemeClr>
                </a:solidFill>
                <a:latin typeface="Cambria" panose="02040503050406030204" pitchFamily="18" charset="0"/>
                <a:ea typeface="+mn-ea"/>
                <a:cs typeface="+mn-cs"/>
              </a:defRPr>
            </a:pPr>
            <a:endParaRPr lang="ru-RU"/>
          </a:p>
        </c:txPr>
        <c:crossAx val="71669376"/>
        <c:crosses val="autoZero"/>
        <c:auto val="1"/>
        <c:lblAlgn val="ctr"/>
        <c:lblOffset val="100"/>
        <c:noMultiLvlLbl val="0"/>
      </c:catAx>
      <c:valAx>
        <c:axId val="71669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34305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sphere">
              <a:fgClr>
                <a:schemeClr val="tx1">
                  <a:lumMod val="95000"/>
                  <a:lumOff val="5000"/>
                </a:schemeClr>
              </a:fgClr>
              <a:bgClr>
                <a:schemeClr val="bg1"/>
              </a:bgClr>
            </a:pattFill>
            <a:ln>
              <a:solidFill>
                <a:schemeClr val="tx1">
                  <a:lumMod val="95000"/>
                  <a:lumOff val="5000"/>
                </a:schemeClr>
              </a:solidFill>
            </a:ln>
            <a:effectLst/>
          </c:spPr>
          <c:invertIfNegative val="0"/>
          <c:dPt>
            <c:idx val="1"/>
            <c:invertIfNegative val="0"/>
            <c:bubble3D val="0"/>
            <c:spPr>
              <a:solidFill>
                <a:srgbClr val="0070C0"/>
              </a:solidFill>
              <a:ln>
                <a:solidFill>
                  <a:srgbClr val="0070C0"/>
                </a:solidFill>
              </a:ln>
              <a:effectLst/>
            </c:spPr>
            <c:extLst xmlns:c16r2="http://schemas.microsoft.com/office/drawing/2015/06/chart">
              <c:ext xmlns:c16="http://schemas.microsoft.com/office/drawing/2014/chart" uri="{C3380CC4-5D6E-409C-BE32-E72D297353CC}">
                <c16:uniqueId val="{00000000-AC07-42B2-BC23-0C621C6286D4}"/>
              </c:ext>
            </c:extLst>
          </c:dPt>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95000"/>
                        <a:lumOff val="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'sub-index of HS'!$D$2:$D$31</c:f>
              <c:strCache>
                <c:ptCount val="30"/>
                <c:pt idx="0">
                  <c:v>USA</c:v>
                </c:pt>
                <c:pt idx="1">
                  <c:v>Azerbaijan</c:v>
                </c:pt>
                <c:pt idx="2">
                  <c:v>Australia</c:v>
                </c:pt>
                <c:pt idx="3">
                  <c:v>Chile</c:v>
                </c:pt>
                <c:pt idx="4">
                  <c:v>Switzerland</c:v>
                </c:pt>
                <c:pt idx="5">
                  <c:v>Hungary</c:v>
                </c:pt>
                <c:pt idx="6">
                  <c:v>United Kingdom</c:v>
                </c:pt>
                <c:pt idx="7">
                  <c:v>Poland</c:v>
                </c:pt>
                <c:pt idx="8">
                  <c:v>Canada</c:v>
                </c:pt>
                <c:pt idx="9">
                  <c:v>Slovenia</c:v>
                </c:pt>
                <c:pt idx="10">
                  <c:v>France</c:v>
                </c:pt>
                <c:pt idx="11">
                  <c:v>Greece</c:v>
                </c:pt>
                <c:pt idx="12">
                  <c:v>Finland</c:v>
                </c:pt>
                <c:pt idx="13">
                  <c:v>Luxembourg</c:v>
                </c:pt>
                <c:pt idx="14">
                  <c:v>Korea</c:v>
                </c:pt>
                <c:pt idx="15">
                  <c:v>Austria</c:v>
                </c:pt>
                <c:pt idx="16">
                  <c:v>Belgium</c:v>
                </c:pt>
                <c:pt idx="17">
                  <c:v>Japan</c:v>
                </c:pt>
                <c:pt idx="18">
                  <c:v>Italy</c:v>
                </c:pt>
                <c:pt idx="19">
                  <c:v>Sweden</c:v>
                </c:pt>
                <c:pt idx="20">
                  <c:v>Netherland</c:v>
                </c:pt>
                <c:pt idx="21">
                  <c:v>Spain</c:v>
                </c:pt>
                <c:pt idx="22">
                  <c:v>New Zealand</c:v>
                </c:pt>
                <c:pt idx="23">
                  <c:v>Israel</c:v>
                </c:pt>
                <c:pt idx="24">
                  <c:v>Germany</c:v>
                </c:pt>
                <c:pt idx="25">
                  <c:v>Slovakia</c:v>
                </c:pt>
                <c:pt idx="26">
                  <c:v>Estonia</c:v>
                </c:pt>
                <c:pt idx="27">
                  <c:v>Czech Republic</c:v>
                </c:pt>
                <c:pt idx="28">
                  <c:v>Denmark</c:v>
                </c:pt>
                <c:pt idx="29">
                  <c:v>Norway</c:v>
                </c:pt>
              </c:strCache>
            </c:strRef>
          </c:cat>
          <c:val>
            <c:numRef>
              <c:f>'sub-index of HS'!$E$2:$E$31</c:f>
              <c:numCache>
                <c:formatCode>General</c:formatCode>
                <c:ptCount val="30"/>
                <c:pt idx="0">
                  <c:v>0.16500000000000001</c:v>
                </c:pt>
                <c:pt idx="1">
                  <c:v>0.32800000000000001</c:v>
                </c:pt>
                <c:pt idx="2">
                  <c:v>0.46100000000000002</c:v>
                </c:pt>
                <c:pt idx="3">
                  <c:v>0.48</c:v>
                </c:pt>
                <c:pt idx="4">
                  <c:v>0.51200000000000001</c:v>
                </c:pt>
                <c:pt idx="5">
                  <c:v>0.52100000000000002</c:v>
                </c:pt>
                <c:pt idx="6">
                  <c:v>0.55200000000000005</c:v>
                </c:pt>
                <c:pt idx="7">
                  <c:v>0.56599999999999995</c:v>
                </c:pt>
                <c:pt idx="8">
                  <c:v>0.57799999999999996</c:v>
                </c:pt>
                <c:pt idx="9">
                  <c:v>0.58599999999999997</c:v>
                </c:pt>
                <c:pt idx="10">
                  <c:v>0.58899999999999997</c:v>
                </c:pt>
                <c:pt idx="11">
                  <c:v>0.61799999999999999</c:v>
                </c:pt>
                <c:pt idx="12">
                  <c:v>0.63400000000000001</c:v>
                </c:pt>
                <c:pt idx="13">
                  <c:v>0.63400000000000001</c:v>
                </c:pt>
                <c:pt idx="14">
                  <c:v>0.63700000000000001</c:v>
                </c:pt>
                <c:pt idx="15">
                  <c:v>0.65200000000000002</c:v>
                </c:pt>
                <c:pt idx="16">
                  <c:v>0.65300000000000002</c:v>
                </c:pt>
                <c:pt idx="17">
                  <c:v>0.65700000000000003</c:v>
                </c:pt>
                <c:pt idx="18">
                  <c:v>0.67200000000000004</c:v>
                </c:pt>
                <c:pt idx="19">
                  <c:v>0.67400000000000004</c:v>
                </c:pt>
                <c:pt idx="20">
                  <c:v>0.68400000000000005</c:v>
                </c:pt>
                <c:pt idx="21">
                  <c:v>0.68700000000000006</c:v>
                </c:pt>
                <c:pt idx="22">
                  <c:v>0.69599999999999995</c:v>
                </c:pt>
                <c:pt idx="23">
                  <c:v>0.69799999999999995</c:v>
                </c:pt>
                <c:pt idx="24">
                  <c:v>0.70599999999999996</c:v>
                </c:pt>
                <c:pt idx="25">
                  <c:v>0.70799999999999996</c:v>
                </c:pt>
                <c:pt idx="26">
                  <c:v>0.75900000000000001</c:v>
                </c:pt>
                <c:pt idx="27">
                  <c:v>0.76</c:v>
                </c:pt>
                <c:pt idx="28">
                  <c:v>0.78300000000000003</c:v>
                </c:pt>
                <c:pt idx="29">
                  <c:v>0.90700000000000003</c:v>
                </c:pt>
              </c:numCache>
            </c:numRef>
          </c:val>
          <c:extLst xmlns:c16r2="http://schemas.microsoft.com/office/drawing/2015/06/chart">
            <c:ext xmlns:c16="http://schemas.microsoft.com/office/drawing/2014/chart" uri="{C3380CC4-5D6E-409C-BE32-E72D297353CC}">
              <c16:uniqueId val="{00000000-6F4F-4B58-AC8C-1EDEE21C7583}"/>
            </c:ext>
          </c:extLst>
        </c:ser>
        <c:dLbls>
          <c:showLegendKey val="0"/>
          <c:showVal val="0"/>
          <c:showCatName val="0"/>
          <c:showSerName val="0"/>
          <c:showPercent val="0"/>
          <c:showBubbleSize val="0"/>
        </c:dLbls>
        <c:gapWidth val="150"/>
        <c:axId val="151086080"/>
        <c:axId val="31575424"/>
      </c:barChart>
      <c:catAx>
        <c:axId val="15108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4">
                    <a:lumMod val="50000"/>
                  </a:schemeClr>
                </a:solidFill>
                <a:latin typeface="Cambria" panose="02040503050406030204" pitchFamily="18" charset="0"/>
                <a:ea typeface="+mn-ea"/>
                <a:cs typeface="+mn-cs"/>
              </a:defRPr>
            </a:pPr>
            <a:endParaRPr lang="ru-RU"/>
          </a:p>
        </c:txPr>
        <c:crossAx val="31575424"/>
        <c:crosses val="autoZero"/>
        <c:auto val="1"/>
        <c:lblAlgn val="ctr"/>
        <c:lblOffset val="100"/>
        <c:noMultiLvlLbl val="0"/>
      </c:catAx>
      <c:valAx>
        <c:axId val="31575424"/>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51086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lgCheck">
              <a:fgClr>
                <a:srgbClr val="0070C0"/>
              </a:fgClr>
              <a:bgClr>
                <a:schemeClr val="bg1"/>
              </a:bgClr>
            </a:pattFill>
            <a:ln cmpd="thickThin">
              <a:solidFill>
                <a:srgbClr val="0070C0"/>
              </a:solidFill>
            </a:ln>
            <a:effectLst/>
          </c:spPr>
          <c:invertIfNegative val="0"/>
          <c:dPt>
            <c:idx val="29"/>
            <c:invertIfNegative val="0"/>
            <c:bubble3D val="0"/>
            <c:spPr>
              <a:solidFill>
                <a:srgbClr val="0070C0"/>
              </a:solidFill>
              <a:ln cmpd="thickThin">
                <a:solidFill>
                  <a:srgbClr val="0070C0"/>
                </a:solidFill>
              </a:ln>
              <a:effectLst/>
            </c:spPr>
            <c:extLst xmlns:c16r2="http://schemas.microsoft.com/office/drawing/2015/06/chart">
              <c:ext xmlns:c16="http://schemas.microsoft.com/office/drawing/2014/chart" uri="{C3380CC4-5D6E-409C-BE32-E72D297353CC}">
                <c16:uniqueId val="{00000000-3B33-4045-B4E0-2B1FAD186290}"/>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95000"/>
                        <a:lumOff val="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'sub-index of PS'!$D$2:$D$31</c:f>
              <c:strCache>
                <c:ptCount val="30"/>
                <c:pt idx="0">
                  <c:v>Denmark</c:v>
                </c:pt>
                <c:pt idx="1">
                  <c:v>Netherland</c:v>
                </c:pt>
                <c:pt idx="2">
                  <c:v>Australia</c:v>
                </c:pt>
                <c:pt idx="3">
                  <c:v>Canada</c:v>
                </c:pt>
                <c:pt idx="4">
                  <c:v>Switzerland</c:v>
                </c:pt>
                <c:pt idx="5">
                  <c:v>Israel</c:v>
                </c:pt>
                <c:pt idx="6">
                  <c:v>New Zealand</c:v>
                </c:pt>
                <c:pt idx="7">
                  <c:v>Korea</c:v>
                </c:pt>
                <c:pt idx="8">
                  <c:v>United Kingdom</c:v>
                </c:pt>
                <c:pt idx="9">
                  <c:v>USA</c:v>
                </c:pt>
                <c:pt idx="10">
                  <c:v>Norway</c:v>
                </c:pt>
                <c:pt idx="11">
                  <c:v>Luxembourg</c:v>
                </c:pt>
                <c:pt idx="12">
                  <c:v>Chile</c:v>
                </c:pt>
                <c:pt idx="13">
                  <c:v>Sweden</c:v>
                </c:pt>
                <c:pt idx="14">
                  <c:v>Germany</c:v>
                </c:pt>
                <c:pt idx="15">
                  <c:v>Japan</c:v>
                </c:pt>
                <c:pt idx="16">
                  <c:v>Finland</c:v>
                </c:pt>
                <c:pt idx="17">
                  <c:v>Estonia</c:v>
                </c:pt>
                <c:pt idx="18">
                  <c:v>Belgium</c:v>
                </c:pt>
                <c:pt idx="19">
                  <c:v>Hungary</c:v>
                </c:pt>
                <c:pt idx="20">
                  <c:v>Slovenia</c:v>
                </c:pt>
                <c:pt idx="21">
                  <c:v>Poland</c:v>
                </c:pt>
                <c:pt idx="22">
                  <c:v>Spain</c:v>
                </c:pt>
                <c:pt idx="23">
                  <c:v>Slovakia</c:v>
                </c:pt>
                <c:pt idx="24">
                  <c:v>Czech Republic</c:v>
                </c:pt>
                <c:pt idx="25">
                  <c:v>Austria</c:v>
                </c:pt>
                <c:pt idx="26">
                  <c:v>Italy</c:v>
                </c:pt>
                <c:pt idx="27">
                  <c:v>France</c:v>
                </c:pt>
                <c:pt idx="28">
                  <c:v>Greece</c:v>
                </c:pt>
                <c:pt idx="29">
                  <c:v>Azerbaijan</c:v>
                </c:pt>
              </c:strCache>
            </c:strRef>
          </c:cat>
          <c:val>
            <c:numRef>
              <c:f>'sub-index of PS'!$E$2:$E$31</c:f>
              <c:numCache>
                <c:formatCode>General</c:formatCode>
                <c:ptCount val="30"/>
                <c:pt idx="0">
                  <c:v>0.20499999999999999</c:v>
                </c:pt>
                <c:pt idx="1">
                  <c:v>0.214</c:v>
                </c:pt>
                <c:pt idx="2">
                  <c:v>0.22600000000000001</c:v>
                </c:pt>
                <c:pt idx="3">
                  <c:v>0.23</c:v>
                </c:pt>
                <c:pt idx="4">
                  <c:v>0.28899999999999998</c:v>
                </c:pt>
                <c:pt idx="5">
                  <c:v>0.29299999999999998</c:v>
                </c:pt>
                <c:pt idx="6">
                  <c:v>0.29599999999999999</c:v>
                </c:pt>
                <c:pt idx="7">
                  <c:v>0.33400000000000002</c:v>
                </c:pt>
                <c:pt idx="8">
                  <c:v>0.34599999999999997</c:v>
                </c:pt>
                <c:pt idx="9">
                  <c:v>0.36499999999999999</c:v>
                </c:pt>
                <c:pt idx="10">
                  <c:v>0.437</c:v>
                </c:pt>
                <c:pt idx="11">
                  <c:v>0.44400000000000001</c:v>
                </c:pt>
                <c:pt idx="12">
                  <c:v>0.47099999999999997</c:v>
                </c:pt>
                <c:pt idx="13">
                  <c:v>0.49199999999999999</c:v>
                </c:pt>
                <c:pt idx="14">
                  <c:v>0.501</c:v>
                </c:pt>
                <c:pt idx="15">
                  <c:v>0.52400000000000002</c:v>
                </c:pt>
                <c:pt idx="16">
                  <c:v>0.53900000000000003</c:v>
                </c:pt>
                <c:pt idx="17">
                  <c:v>0.55000000000000004</c:v>
                </c:pt>
                <c:pt idx="18">
                  <c:v>0.55000000000000004</c:v>
                </c:pt>
                <c:pt idx="19">
                  <c:v>0.56100000000000005</c:v>
                </c:pt>
                <c:pt idx="20">
                  <c:v>0.57399999999999995</c:v>
                </c:pt>
                <c:pt idx="21">
                  <c:v>0.57799999999999996</c:v>
                </c:pt>
                <c:pt idx="22">
                  <c:v>0.59099999999999997</c:v>
                </c:pt>
                <c:pt idx="23">
                  <c:v>0.61399999999999999</c:v>
                </c:pt>
                <c:pt idx="24">
                  <c:v>0.626</c:v>
                </c:pt>
                <c:pt idx="25">
                  <c:v>0.64100000000000001</c:v>
                </c:pt>
                <c:pt idx="26">
                  <c:v>0.69699999999999995</c:v>
                </c:pt>
                <c:pt idx="27">
                  <c:v>0.74199999999999999</c:v>
                </c:pt>
                <c:pt idx="28">
                  <c:v>0.745</c:v>
                </c:pt>
                <c:pt idx="29">
                  <c:v>0.75700000000000001</c:v>
                </c:pt>
              </c:numCache>
            </c:numRef>
          </c:val>
          <c:extLst xmlns:c16r2="http://schemas.microsoft.com/office/drawing/2015/06/chart">
            <c:ext xmlns:c16="http://schemas.microsoft.com/office/drawing/2014/chart" uri="{C3380CC4-5D6E-409C-BE32-E72D297353CC}">
              <c16:uniqueId val="{00000000-88DC-4C70-A2C7-D9F39FAFE2F5}"/>
            </c:ext>
          </c:extLst>
        </c:ser>
        <c:dLbls>
          <c:showLegendKey val="0"/>
          <c:showVal val="0"/>
          <c:showCatName val="0"/>
          <c:showSerName val="0"/>
          <c:showPercent val="0"/>
          <c:showBubbleSize val="0"/>
        </c:dLbls>
        <c:gapWidth val="150"/>
        <c:axId val="181628928"/>
        <c:axId val="31576000"/>
      </c:barChart>
      <c:catAx>
        <c:axId val="1816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accent4">
                    <a:lumMod val="50000"/>
                  </a:schemeClr>
                </a:solidFill>
                <a:latin typeface="Cambria" panose="02040503050406030204" pitchFamily="18" charset="0"/>
                <a:ea typeface="+mn-ea"/>
                <a:cs typeface="+mn-cs"/>
              </a:defRPr>
            </a:pPr>
            <a:endParaRPr lang="ru-RU"/>
          </a:p>
        </c:txPr>
        <c:crossAx val="31576000"/>
        <c:crosses val="autoZero"/>
        <c:auto val="1"/>
        <c:lblAlgn val="ctr"/>
        <c:lblOffset val="100"/>
        <c:noMultiLvlLbl val="0"/>
      </c:catAx>
      <c:valAx>
        <c:axId val="31576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81628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manualLayout>
          <c:layoutTarget val="inner"/>
          <c:xMode val="edge"/>
          <c:yMode val="edge"/>
          <c:x val="6.9393888626590919E-2"/>
          <c:y val="7.9710144927536225E-2"/>
          <c:w val="0.88080598242434394"/>
          <c:h val="0.3465727969403174"/>
        </c:manualLayout>
      </c:layout>
      <c:scatterChart>
        <c:scatterStyle val="lineMarker"/>
        <c:varyColors val="0"/>
        <c:ser>
          <c:idx val="0"/>
          <c:order val="0"/>
          <c:spPr>
            <a:ln w="47625">
              <a:noFill/>
            </a:ln>
          </c:spPr>
          <c:xVal>
            <c:numRef>
              <c:f>Лист4!$B$5:$B$34</c:f>
              <c:numCache>
                <c:formatCode>_-* #,##0.000_р_._-;\-* #,##0.000_р_._-;_-* "-"??_р_._-;_-@_-</c:formatCode>
                <c:ptCount val="30"/>
                <c:pt idx="0">
                  <c:v>0.23692952830195771</c:v>
                </c:pt>
                <c:pt idx="1">
                  <c:v>0.51062842473470149</c:v>
                </c:pt>
                <c:pt idx="2">
                  <c:v>0.30999390211332278</c:v>
                </c:pt>
                <c:pt idx="3">
                  <c:v>0.52139073005669334</c:v>
                </c:pt>
                <c:pt idx="4">
                  <c:v>0.4398500481150639</c:v>
                </c:pt>
                <c:pt idx="5">
                  <c:v>0.57878858288469015</c:v>
                </c:pt>
                <c:pt idx="6">
                  <c:v>0.3669874834044472</c:v>
                </c:pt>
                <c:pt idx="7">
                  <c:v>0.5312657623989312</c:v>
                </c:pt>
                <c:pt idx="8">
                  <c:v>0.37770003278294478</c:v>
                </c:pt>
                <c:pt idx="9">
                  <c:v>0.38854200394196547</c:v>
                </c:pt>
                <c:pt idx="10">
                  <c:v>0.49615082224585083</c:v>
                </c:pt>
                <c:pt idx="11">
                  <c:v>0.50814121896112718</c:v>
                </c:pt>
                <c:pt idx="12">
                  <c:v>0.61770871619402101</c:v>
                </c:pt>
                <c:pt idx="13">
                  <c:v>0.59136294664101741</c:v>
                </c:pt>
                <c:pt idx="14">
                  <c:v>0.38539555849405438</c:v>
                </c:pt>
                <c:pt idx="15">
                  <c:v>0.44956067247093229</c:v>
                </c:pt>
                <c:pt idx="16">
                  <c:v>0.31475568409964344</c:v>
                </c:pt>
                <c:pt idx="17">
                  <c:v>0.55555512905493343</c:v>
                </c:pt>
                <c:pt idx="18">
                  <c:v>0.3316742363839475</c:v>
                </c:pt>
                <c:pt idx="19">
                  <c:v>0.38746727426913796</c:v>
                </c:pt>
                <c:pt idx="20">
                  <c:v>0.44925337916597136</c:v>
                </c:pt>
                <c:pt idx="21">
                  <c:v>0.4512750151839342</c:v>
                </c:pt>
                <c:pt idx="22">
                  <c:v>0.41864648670840499</c:v>
                </c:pt>
                <c:pt idx="23">
                  <c:v>0.47830024906070617</c:v>
                </c:pt>
                <c:pt idx="24">
                  <c:v>0.46734662902498131</c:v>
                </c:pt>
                <c:pt idx="25">
                  <c:v>0.50931115481956135</c:v>
                </c:pt>
                <c:pt idx="26">
                  <c:v>0.48311464002124094</c:v>
                </c:pt>
                <c:pt idx="27">
                  <c:v>0.45170725339783907</c:v>
                </c:pt>
                <c:pt idx="28">
                  <c:v>0.40725735770282451</c:v>
                </c:pt>
                <c:pt idx="29">
                  <c:v>0.56426366241359094</c:v>
                </c:pt>
              </c:numCache>
            </c:numRef>
          </c:xVal>
          <c:yVal>
            <c:numRef>
              <c:f>Лист4!$C$5:$C$34</c:f>
              <c:numCache>
                <c:formatCode>General</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numCache>
            </c:numRef>
          </c:yVal>
          <c:smooth val="0"/>
          <c:extLst xmlns:c16r2="http://schemas.microsoft.com/office/drawing/2015/06/chart">
            <c:ext xmlns:c16="http://schemas.microsoft.com/office/drawing/2014/chart" uri="{C3380CC4-5D6E-409C-BE32-E72D297353CC}">
              <c16:uniqueId val="{00000000-C404-4575-9EB5-555E69E71005}"/>
            </c:ext>
          </c:extLst>
        </c:ser>
        <c:dLbls>
          <c:showLegendKey val="0"/>
          <c:showVal val="0"/>
          <c:showCatName val="0"/>
          <c:showSerName val="0"/>
          <c:showPercent val="0"/>
          <c:showBubbleSize val="0"/>
        </c:dLbls>
        <c:axId val="73321856"/>
        <c:axId val="73322432"/>
      </c:scatterChart>
      <c:valAx>
        <c:axId val="73321856"/>
        <c:scaling>
          <c:orientation val="maxMin"/>
        </c:scaling>
        <c:delete val="0"/>
        <c:axPos val="b"/>
        <c:numFmt formatCode="_-* #,##0.000_р_._-;\-* #,##0.000_р_._-;_-* &quot;-&quot;??_р_._-;_-@_-" sourceLinked="1"/>
        <c:majorTickMark val="out"/>
        <c:minorTickMark val="none"/>
        <c:tickLblPos val="nextTo"/>
        <c:crossAx val="73322432"/>
        <c:crosses val="autoZero"/>
        <c:crossBetween val="midCat"/>
      </c:valAx>
      <c:valAx>
        <c:axId val="73322432"/>
        <c:scaling>
          <c:orientation val="minMax"/>
        </c:scaling>
        <c:delete val="1"/>
        <c:axPos val="r"/>
        <c:numFmt formatCode="General" sourceLinked="1"/>
        <c:majorTickMark val="out"/>
        <c:minorTickMark val="none"/>
        <c:tickLblPos val="none"/>
        <c:crossAx val="73321856"/>
        <c:crosses val="autoZero"/>
        <c:crossBetween val="midCat"/>
      </c:valAx>
    </c:plotArea>
    <c:plotVisOnly val="1"/>
    <c:dispBlanksAs val="gap"/>
    <c:showDLblsOverMax val="0"/>
  </c:chart>
  <c:txPr>
    <a:bodyPr/>
    <a:lstStyle/>
    <a:p>
      <a:pPr>
        <a:defRPr sz="1800"/>
      </a:pPr>
      <a:endParaRPr lang="ru-RU"/>
    </a:p>
  </c:txPr>
  <c:externalData r:id="rId1">
    <c:autoUpdate val="0"/>
  </c:externalData>
  <c:userShapes r:id="rId2"/>
</c:chartSpac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0.02901</cdr:x>
      <cdr:y>0</cdr:y>
    </cdr:from>
    <cdr:to>
      <cdr:x>0.2147</cdr:x>
      <cdr:y>0.52033</cdr:y>
    </cdr:to>
    <cdr:sp macro="" textlink="">
      <cdr:nvSpPr>
        <cdr:cNvPr id="2" name="TextBox 1"/>
        <cdr:cNvSpPr txBox="1"/>
      </cdr:nvSpPr>
      <cdr:spPr>
        <a:xfrm xmlns:a="http://schemas.openxmlformats.org/drawingml/2006/main">
          <a:off x="142855" y="0"/>
          <a:ext cx="914417" cy="9142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The</a:t>
          </a:r>
          <a:r>
            <a:rPr lang="en-US" sz="1600" baseline="0" dirty="0" smtClean="0"/>
            <a:t> dirigisme</a:t>
          </a:r>
        </a:p>
        <a:p xmlns:a="http://schemas.openxmlformats.org/drawingml/2006/main">
          <a:r>
            <a:rPr lang="en-US" sz="1600" baseline="0" dirty="0" smtClean="0"/>
            <a:t>of social protection</a:t>
          </a:r>
        </a:p>
        <a:p xmlns:a="http://schemas.openxmlformats.org/drawingml/2006/main">
          <a:r>
            <a:rPr lang="en-US" sz="1600" baseline="0" dirty="0" smtClean="0"/>
            <a:t>system</a:t>
          </a:r>
          <a:endParaRPr lang="ru-RU" sz="1600" dirty="0" smtClean="0"/>
        </a:p>
        <a:p xmlns:a="http://schemas.openxmlformats.org/drawingml/2006/main">
          <a:endParaRPr lang="ru-RU" sz="1600" dirty="0"/>
        </a:p>
      </cdr:txBody>
    </cdr:sp>
  </cdr:relSizeAnchor>
  <cdr:relSizeAnchor xmlns:cdr="http://schemas.openxmlformats.org/drawingml/2006/chartDrawing">
    <cdr:from>
      <cdr:x>0.70599</cdr:x>
      <cdr:y>0</cdr:y>
    </cdr:from>
    <cdr:to>
      <cdr:x>0.89168</cdr:x>
      <cdr:y>0.52033</cdr:y>
    </cdr:to>
    <cdr:sp macro="" textlink="">
      <cdr:nvSpPr>
        <cdr:cNvPr id="3" name="TextBox 2"/>
        <cdr:cNvSpPr txBox="1"/>
      </cdr:nvSpPr>
      <cdr:spPr>
        <a:xfrm xmlns:a="http://schemas.openxmlformats.org/drawingml/2006/main">
          <a:off x="3476616" y="0"/>
          <a:ext cx="914417" cy="9142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US" sz="1600" dirty="0" smtClean="0">
              <a:effectLst/>
            </a:rPr>
            <a:t>The</a:t>
          </a:r>
          <a:r>
            <a:rPr lang="en-US" sz="1600" baseline="0" dirty="0" smtClean="0">
              <a:effectLst/>
            </a:rPr>
            <a:t> liberalism</a:t>
          </a:r>
          <a:endParaRPr lang="en-GB" sz="1600" dirty="0" smtClean="0">
            <a:effectLst/>
          </a:endParaRPr>
        </a:p>
        <a:p xmlns:a="http://schemas.openxmlformats.org/drawingml/2006/main">
          <a:pPr algn="r"/>
          <a:r>
            <a:rPr lang="en-US" sz="1600" baseline="0" dirty="0" smtClean="0">
              <a:effectLst/>
            </a:rPr>
            <a:t>of social protection</a:t>
          </a:r>
          <a:endParaRPr lang="en-GB" sz="1600" dirty="0" smtClean="0">
            <a:effectLst/>
          </a:endParaRPr>
        </a:p>
        <a:p xmlns:a="http://schemas.openxmlformats.org/drawingml/2006/main">
          <a:pPr algn="r"/>
          <a:r>
            <a:rPr lang="en-US" sz="1600" baseline="0" dirty="0" smtClean="0">
              <a:effectLst/>
            </a:rPr>
            <a:t>system</a:t>
          </a:r>
          <a:endParaRPr lang="en-GB" sz="1600" dirty="0" smtClean="0">
            <a:effectLst/>
          </a:endParaRPr>
        </a:p>
        <a:p xmlns:a="http://schemas.openxmlformats.org/drawingml/2006/main">
          <a:pPr algn="r"/>
          <a:endParaRPr lang="ru-RU" sz="1600" dirty="0" smtClean="0"/>
        </a:p>
        <a:p xmlns:a="http://schemas.openxmlformats.org/drawingml/2006/main">
          <a:endParaRPr lang="ru-RU" sz="1600" dirty="0"/>
        </a:p>
      </cdr:txBody>
    </cdr:sp>
  </cdr:relSizeAnchor>
  <cdr:relSizeAnchor xmlns:cdr="http://schemas.openxmlformats.org/drawingml/2006/chartDrawing">
    <cdr:from>
      <cdr:x>0.33075</cdr:x>
      <cdr:y>0</cdr:y>
    </cdr:from>
    <cdr:to>
      <cdr:x>0.52805</cdr:x>
      <cdr:y>0.26017</cdr:y>
    </cdr:to>
    <cdr:sp macro="" textlink="">
      <cdr:nvSpPr>
        <cdr:cNvPr id="4" name="TextBox 3"/>
        <cdr:cNvSpPr txBox="1"/>
      </cdr:nvSpPr>
      <cdr:spPr>
        <a:xfrm xmlns:a="http://schemas.openxmlformats.org/drawingml/2006/main">
          <a:off x="1628758" y="0"/>
          <a:ext cx="971589" cy="4571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smtClean="0"/>
            <a:t>Relative</a:t>
          </a:r>
          <a:r>
            <a:rPr lang="en-US" sz="1600" baseline="0" smtClean="0"/>
            <a:t> median</a:t>
          </a:r>
          <a:endParaRPr lang="az-Latn-AZ" sz="1600" smtClean="0"/>
        </a:p>
        <a:p xmlns:a="http://schemas.openxmlformats.org/drawingml/2006/main">
          <a:r>
            <a:rPr lang="az-Latn-AZ" sz="1600" smtClean="0"/>
            <a:t>(0,4</a:t>
          </a:r>
          <a:r>
            <a:rPr lang="en-US" sz="1600" smtClean="0"/>
            <a:t>5</a:t>
          </a:r>
          <a:r>
            <a:rPr lang="az-Latn-AZ" sz="1600" smtClean="0"/>
            <a:t>3)</a:t>
          </a:r>
          <a:endParaRPr lang="ru-RU" sz="1600" smtClean="0"/>
        </a:p>
        <a:p xmlns:a="http://schemas.openxmlformats.org/drawingml/2006/main">
          <a:endParaRPr lang="ru-RU" sz="1600"/>
        </a:p>
      </cdr:txBody>
    </cdr:sp>
  </cdr:relSizeAnchor>
  <cdr:relSizeAnchor xmlns:cdr="http://schemas.openxmlformats.org/drawingml/2006/chartDrawing">
    <cdr:from>
      <cdr:x>0.36363</cdr:x>
      <cdr:y>0.23932</cdr:y>
    </cdr:from>
    <cdr:to>
      <cdr:x>0.36363</cdr:x>
      <cdr:y>0.41818</cdr:y>
    </cdr:to>
    <cdr:cxnSp macro="">
      <cdr:nvCxnSpPr>
        <cdr:cNvPr id="5" name="Прямая соединительная линия 4"/>
        <cdr:cNvCxnSpPr/>
      </cdr:nvCxnSpPr>
      <cdr:spPr>
        <a:xfrm xmlns:a="http://schemas.openxmlformats.org/drawingml/2006/main">
          <a:off x="1790663" y="420492"/>
          <a:ext cx="0" cy="314265"/>
        </a:xfrm>
        <a:prstGeom xmlns:a="http://schemas.openxmlformats.org/drawingml/2006/main" prst="line">
          <a:avLst/>
        </a:prstGeom>
        <a:ln xmlns:a="http://schemas.openxmlformats.org/drawingml/2006/mai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dr:relSizeAnchor xmlns:cdr="http://schemas.openxmlformats.org/drawingml/2006/chartDrawing">
    <cdr:from>
      <cdr:x>0.62089</cdr:x>
      <cdr:y>0.59089</cdr:y>
    </cdr:from>
    <cdr:to>
      <cdr:x>0.7118</cdr:x>
      <cdr:y>0.80231</cdr:y>
    </cdr:to>
    <cdr:sp macro="" textlink="">
      <cdr:nvSpPr>
        <cdr:cNvPr id="6" name="Поле 5"/>
        <cdr:cNvSpPr txBox="1"/>
      </cdr:nvSpPr>
      <cdr:spPr>
        <a:xfrm xmlns:a="http://schemas.openxmlformats.org/drawingml/2006/main">
          <a:off x="3057525" y="1038226"/>
          <a:ext cx="447675" cy="37147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2000" i="1" smtClean="0">
              <a:solidFill>
                <a:schemeClr val="accent4">
                  <a:lumMod val="50000"/>
                </a:schemeClr>
              </a:solidFill>
              <a:latin typeface="Cambria" pitchFamily="18" charset="0"/>
              <a:cs typeface="Times New Roman" pitchFamily="18" charset="0"/>
            </a:rPr>
            <a:t>US</a:t>
          </a:r>
          <a:endParaRPr lang="ru-RU" sz="2000" i="1">
            <a:solidFill>
              <a:schemeClr val="accent4">
                <a:lumMod val="50000"/>
              </a:schemeClr>
            </a:solidFill>
            <a:latin typeface="Cambria" pitchFamily="18" charset="0"/>
            <a:cs typeface="Times New Roman" pitchFamily="18" charset="0"/>
          </a:endParaRPr>
        </a:p>
      </cdr:txBody>
    </cdr:sp>
  </cdr:relSizeAnchor>
  <cdr:relSizeAnchor xmlns:cdr="http://schemas.openxmlformats.org/drawingml/2006/chartDrawing">
    <cdr:from>
      <cdr:x>0.11992</cdr:x>
      <cdr:y>0.57463</cdr:y>
    </cdr:from>
    <cdr:to>
      <cdr:x>0.20116</cdr:x>
      <cdr:y>0.88363</cdr:y>
    </cdr:to>
    <cdr:sp macro="" textlink="">
      <cdr:nvSpPr>
        <cdr:cNvPr id="7" name="Поле 6"/>
        <cdr:cNvSpPr txBox="1"/>
      </cdr:nvSpPr>
      <cdr:spPr>
        <a:xfrm xmlns:a="http://schemas.openxmlformats.org/drawingml/2006/main">
          <a:off x="590550" y="1009650"/>
          <a:ext cx="400050" cy="54292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az-Latn-AZ" sz="2000" i="1">
              <a:solidFill>
                <a:schemeClr val="accent4">
                  <a:lumMod val="50000"/>
                </a:schemeClr>
              </a:solidFill>
              <a:latin typeface="Cambria" pitchFamily="18" charset="0"/>
              <a:cs typeface="Times New Roman" pitchFamily="18" charset="0"/>
            </a:rPr>
            <a:t>France</a:t>
          </a:r>
          <a:endParaRPr lang="ru-RU" sz="2000" b="1" i="1">
            <a:solidFill>
              <a:schemeClr val="accent4">
                <a:lumMod val="50000"/>
              </a:schemeClr>
            </a:solidFill>
            <a:latin typeface="Cambria" pitchFamily="18" charset="0"/>
            <a:cs typeface="Times New Roman" pitchFamily="18" charset="0"/>
          </a:endParaRPr>
        </a:p>
      </cdr:txBody>
    </cdr:sp>
  </cdr:relSizeAnchor>
  <cdr:relSizeAnchor xmlns:cdr="http://schemas.openxmlformats.org/drawingml/2006/chartDrawing">
    <cdr:from>
      <cdr:x>0.34816</cdr:x>
      <cdr:y>0.53126</cdr:y>
    </cdr:from>
    <cdr:to>
      <cdr:x>0.42166</cdr:x>
      <cdr:y>0.99747</cdr:y>
    </cdr:to>
    <cdr:sp macro="" textlink="">
      <cdr:nvSpPr>
        <cdr:cNvPr id="8" name="Поле 7"/>
        <cdr:cNvSpPr txBox="1"/>
      </cdr:nvSpPr>
      <cdr:spPr>
        <a:xfrm xmlns:a="http://schemas.openxmlformats.org/drawingml/2006/main">
          <a:off x="1714500" y="933451"/>
          <a:ext cx="361950" cy="819149"/>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2000" i="1" smtClean="0">
              <a:solidFill>
                <a:schemeClr val="accent4">
                  <a:lumMod val="50000"/>
                </a:schemeClr>
              </a:solidFill>
              <a:latin typeface="Cambria" pitchFamily="18" charset="0"/>
              <a:cs typeface="Times New Roman" pitchFamily="18" charset="0"/>
            </a:rPr>
            <a:t>Azerbaijan</a:t>
          </a:r>
          <a:endParaRPr lang="ru-RU" sz="2000" i="1">
            <a:solidFill>
              <a:schemeClr val="accent4">
                <a:lumMod val="50000"/>
              </a:schemeClr>
            </a:solidFill>
            <a:latin typeface="Cambria" pitchFamily="18" charset="0"/>
            <a:cs typeface="Times New Roman" pitchFamily="18" charset="0"/>
          </a:endParaRPr>
        </a:p>
      </cdr:txBody>
    </cdr:sp>
  </cdr:relSizeAnchor>
  <cdr:relSizeAnchor xmlns:cdr="http://schemas.openxmlformats.org/drawingml/2006/chartDrawing">
    <cdr:from>
      <cdr:x>0.53191</cdr:x>
      <cdr:y>0.56921</cdr:y>
    </cdr:from>
    <cdr:to>
      <cdr:x>0.60348</cdr:x>
      <cdr:y>0.97037</cdr:y>
    </cdr:to>
    <cdr:sp macro="" textlink="">
      <cdr:nvSpPr>
        <cdr:cNvPr id="9" name="Поле 8"/>
        <cdr:cNvSpPr txBox="1"/>
      </cdr:nvSpPr>
      <cdr:spPr>
        <a:xfrm xmlns:a="http://schemas.openxmlformats.org/drawingml/2006/main">
          <a:off x="2619375" y="1000125"/>
          <a:ext cx="352425" cy="704851"/>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2000" i="1" smtClean="0">
              <a:solidFill>
                <a:schemeClr val="accent4">
                  <a:lumMod val="50000"/>
                </a:schemeClr>
              </a:solidFill>
              <a:latin typeface="Cambria" pitchFamily="18" charset="0"/>
              <a:cs typeface="Times New Roman" pitchFamily="18" charset="0"/>
            </a:rPr>
            <a:t>Australia</a:t>
          </a:r>
          <a:endParaRPr lang="ru-RU" sz="2000" i="1">
            <a:solidFill>
              <a:schemeClr val="accent4">
                <a:lumMod val="50000"/>
              </a:schemeClr>
            </a:solidFill>
            <a:latin typeface="Cambria" pitchFamily="18" charset="0"/>
            <a:cs typeface="Times New Roman" pitchFamily="18" charset="0"/>
          </a:endParaRPr>
        </a:p>
      </cdr:txBody>
    </cdr:sp>
  </cdr:relSizeAnchor>
  <cdr:relSizeAnchor xmlns:cdr="http://schemas.openxmlformats.org/drawingml/2006/chartDrawing">
    <cdr:from>
      <cdr:x>0.4236</cdr:x>
      <cdr:y>0.5421</cdr:y>
    </cdr:from>
    <cdr:to>
      <cdr:x>0.54739</cdr:x>
      <cdr:y>0.92158</cdr:y>
    </cdr:to>
    <cdr:sp macro="" textlink="">
      <cdr:nvSpPr>
        <cdr:cNvPr id="10" name="Поле 9"/>
        <cdr:cNvSpPr txBox="1"/>
      </cdr:nvSpPr>
      <cdr:spPr>
        <a:xfrm xmlns:a="http://schemas.openxmlformats.org/drawingml/2006/main">
          <a:off x="2085975" y="952500"/>
          <a:ext cx="609599" cy="66675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2000" i="1" smtClean="0">
              <a:solidFill>
                <a:schemeClr val="accent4">
                  <a:lumMod val="50000"/>
                </a:schemeClr>
              </a:solidFill>
              <a:latin typeface="Cambria" pitchFamily="18" charset="0"/>
              <a:cs typeface="Times New Roman" pitchFamily="18" charset="0"/>
            </a:rPr>
            <a:t>The United Kingdom</a:t>
          </a:r>
          <a:endParaRPr lang="ru-RU" sz="2000" i="1">
            <a:solidFill>
              <a:schemeClr val="accent4">
                <a:lumMod val="50000"/>
              </a:schemeClr>
            </a:solidFill>
            <a:latin typeface="Cambria" pitchFamily="18" charset="0"/>
            <a:cs typeface="Times New Roman" pitchFamily="18" charset="0"/>
          </a:endParaRPr>
        </a:p>
      </cdr:txBody>
    </cdr:sp>
  </cdr:relSizeAnchor>
  <cdr:relSizeAnchor xmlns:cdr="http://schemas.openxmlformats.org/drawingml/2006/chartDrawing">
    <cdr:from>
      <cdr:x>0.18569</cdr:x>
      <cdr:y>0.57463</cdr:y>
    </cdr:from>
    <cdr:to>
      <cdr:x>0.24371</cdr:x>
      <cdr:y>0.87279</cdr:y>
    </cdr:to>
    <cdr:sp macro="" textlink="">
      <cdr:nvSpPr>
        <cdr:cNvPr id="11" name="Поле 10"/>
        <cdr:cNvSpPr txBox="1"/>
      </cdr:nvSpPr>
      <cdr:spPr>
        <a:xfrm xmlns:a="http://schemas.openxmlformats.org/drawingml/2006/main">
          <a:off x="914400" y="1009650"/>
          <a:ext cx="285750" cy="52387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2000" i="1" smtClean="0">
              <a:solidFill>
                <a:schemeClr val="accent4">
                  <a:lumMod val="50000"/>
                </a:schemeClr>
              </a:solidFill>
              <a:latin typeface="Cambria" pitchFamily="18" charset="0"/>
              <a:cs typeface="Times New Roman" pitchFamily="18" charset="0"/>
            </a:rPr>
            <a:t>Italy</a:t>
          </a:r>
          <a:endParaRPr lang="ru-RU" sz="2000" i="1">
            <a:solidFill>
              <a:schemeClr val="accent4">
                <a:lumMod val="50000"/>
              </a:schemeClr>
            </a:solidFill>
            <a:latin typeface="Cambria" pitchFamily="18" charset="0"/>
            <a:cs typeface="Times New Roman" pitchFamily="18" charset="0"/>
          </a:endParaRPr>
        </a:p>
      </cdr:txBody>
    </cdr:sp>
  </cdr:relSizeAnchor>
  <cdr:relSizeAnchor xmlns:cdr="http://schemas.openxmlformats.org/drawingml/2006/chartDrawing">
    <cdr:from>
      <cdr:x>0.25725</cdr:x>
      <cdr:y>0.58547</cdr:y>
    </cdr:from>
    <cdr:to>
      <cdr:x>0.31141</cdr:x>
      <cdr:y>0.97037</cdr:y>
    </cdr:to>
    <cdr:sp macro="" textlink="">
      <cdr:nvSpPr>
        <cdr:cNvPr id="12" name="Поле 11"/>
        <cdr:cNvSpPr txBox="1"/>
      </cdr:nvSpPr>
      <cdr:spPr>
        <a:xfrm xmlns:a="http://schemas.openxmlformats.org/drawingml/2006/main">
          <a:off x="1266825" y="1028700"/>
          <a:ext cx="266700" cy="67627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2000" i="1" smtClean="0">
              <a:solidFill>
                <a:schemeClr val="accent4">
                  <a:lumMod val="50000"/>
                </a:schemeClr>
              </a:solidFill>
              <a:latin typeface="Cambria" pitchFamily="18" charset="0"/>
              <a:cs typeface="Times New Roman" pitchFamily="18" charset="0"/>
            </a:rPr>
            <a:t>Slovakia</a:t>
          </a:r>
          <a:endParaRPr lang="ru-RU" sz="2000" i="1">
            <a:solidFill>
              <a:schemeClr val="accent4">
                <a:lumMod val="50000"/>
              </a:schemeClr>
            </a:solidFill>
            <a:latin typeface="Cambria"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B5E90-EA27-4B92-9BF7-3752D2C38C5D}" type="datetimeFigureOut">
              <a:rPr lang="en-GB" smtClean="0"/>
              <a:t>10/05/2019</a:t>
            </a:fld>
            <a:endParaRPr lang="en-GB"/>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B3DC65-D9B7-4DBD-B8B8-3892D9566B1F}" type="slidenum">
              <a:rPr lang="en-GB" smtClean="0"/>
              <a:t>‹#›</a:t>
            </a:fld>
            <a:endParaRPr lang="en-GB"/>
          </a:p>
        </p:txBody>
      </p:sp>
    </p:spTree>
    <p:extLst>
      <p:ext uri="{BB962C8B-B14F-4D97-AF65-F5344CB8AC3E}">
        <p14:creationId xmlns:p14="http://schemas.microsoft.com/office/powerpoint/2010/main" val="3151087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17293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4B3DC65-D9B7-4DBD-B8B8-3892D9566B1F}" type="slidenum">
              <a:rPr lang="en-GB" smtClean="0"/>
              <a:t>3</a:t>
            </a:fld>
            <a:endParaRPr lang="en-GB"/>
          </a:p>
        </p:txBody>
      </p:sp>
    </p:spTree>
    <p:extLst>
      <p:ext uri="{BB962C8B-B14F-4D97-AF65-F5344CB8AC3E}">
        <p14:creationId xmlns:p14="http://schemas.microsoft.com/office/powerpoint/2010/main" val="261396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6</a:t>
            </a:fld>
            <a:endParaRPr lang="zh-CN" altLang="en-US"/>
          </a:p>
        </p:txBody>
      </p:sp>
    </p:spTree>
    <p:extLst>
      <p:ext uri="{BB962C8B-B14F-4D97-AF65-F5344CB8AC3E}">
        <p14:creationId xmlns:p14="http://schemas.microsoft.com/office/powerpoint/2010/main" val="295198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8</a:t>
            </a:fld>
            <a:endParaRPr lang="zh-CN" altLang="en-US"/>
          </a:p>
        </p:txBody>
      </p:sp>
    </p:spTree>
    <p:extLst>
      <p:ext uri="{BB962C8B-B14F-4D97-AF65-F5344CB8AC3E}">
        <p14:creationId xmlns:p14="http://schemas.microsoft.com/office/powerpoint/2010/main" val="295198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10</a:t>
            </a:fld>
            <a:endParaRPr lang="zh-CN" altLang="en-US"/>
          </a:p>
        </p:txBody>
      </p:sp>
    </p:spTree>
    <p:extLst>
      <p:ext uri="{BB962C8B-B14F-4D97-AF65-F5344CB8AC3E}">
        <p14:creationId xmlns:p14="http://schemas.microsoft.com/office/powerpoint/2010/main" val="295198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4B3DC65-D9B7-4DBD-B8B8-3892D9566B1F}" type="slidenum">
              <a:rPr lang="en-GB" smtClean="0"/>
              <a:t>15</a:t>
            </a:fld>
            <a:endParaRPr lang="en-GB"/>
          </a:p>
        </p:txBody>
      </p:sp>
    </p:spTree>
    <p:extLst>
      <p:ext uri="{BB962C8B-B14F-4D97-AF65-F5344CB8AC3E}">
        <p14:creationId xmlns:p14="http://schemas.microsoft.com/office/powerpoint/2010/main" val="1521334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3"/>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0389787-FB77-4F4A-BDE9-CF1F1A4A7023}" type="datetimeFigureOut">
              <a:rPr lang="ru-RU" smtClean="0"/>
              <a:t>10.05.2019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DE604D-52AA-4E46-B8B5-EDA59AF452E5}" type="slidenum">
              <a:rPr lang="ru-RU" smtClean="0"/>
              <a:t>‹#›</a:t>
            </a:fld>
            <a:endParaRPr lang="ru-RU"/>
          </a:p>
        </p:txBody>
      </p:sp>
    </p:spTree>
    <p:extLst>
      <p:ext uri="{BB962C8B-B14F-4D97-AF65-F5344CB8AC3E}">
        <p14:creationId xmlns:p14="http://schemas.microsoft.com/office/powerpoint/2010/main" val="183842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389787-FB77-4F4A-BDE9-CF1F1A4A7023}" type="datetimeFigureOut">
              <a:rPr lang="ru-RU" smtClean="0"/>
              <a:t>10.05.2019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DE604D-52AA-4E46-B8B5-EDA59AF452E5}" type="slidenum">
              <a:rPr lang="ru-RU" smtClean="0"/>
              <a:t>‹#›</a:t>
            </a:fld>
            <a:endParaRPr lang="ru-RU"/>
          </a:p>
        </p:txBody>
      </p:sp>
    </p:spTree>
    <p:extLst>
      <p:ext uri="{BB962C8B-B14F-4D97-AF65-F5344CB8AC3E}">
        <p14:creationId xmlns:p14="http://schemas.microsoft.com/office/powerpoint/2010/main" val="416988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389787-FB77-4F4A-BDE9-CF1F1A4A7023}" type="datetimeFigureOut">
              <a:rPr lang="ru-RU" smtClean="0"/>
              <a:t>10.05.2019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DE604D-52AA-4E46-B8B5-EDA59AF452E5}" type="slidenum">
              <a:rPr lang="ru-RU" smtClean="0"/>
              <a:t>‹#›</a:t>
            </a:fld>
            <a:endParaRPr lang="ru-RU"/>
          </a:p>
        </p:txBody>
      </p:sp>
    </p:spTree>
    <p:extLst>
      <p:ext uri="{BB962C8B-B14F-4D97-AF65-F5344CB8AC3E}">
        <p14:creationId xmlns:p14="http://schemas.microsoft.com/office/powerpoint/2010/main" val="548397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ll about my job">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3329506" y="0"/>
            <a:ext cx="5814494" cy="6858000"/>
          </a:xfrm>
          <a:prstGeom prst="rect">
            <a:avLst/>
          </a:prstGeom>
          <a:effectLst/>
        </p:spPr>
        <p:txBody>
          <a:bodyPr>
            <a:normAutofit/>
          </a:bodyPr>
          <a:lstStyle>
            <a:lvl1pPr marL="0" indent="0">
              <a:buNone/>
              <a:defRPr sz="1800" b="0" i="0">
                <a:ln>
                  <a:noFill/>
                </a:ln>
                <a:solidFill>
                  <a:schemeClr val="bg1">
                    <a:lumMod val="85000"/>
                  </a:schemeClr>
                </a:solidFill>
                <a:latin typeface="Source Sans Pro Light" charset="0"/>
                <a:ea typeface="Source Sans Pro Light" charset="0"/>
                <a:cs typeface="Source Sans Pro Light" charset="0"/>
              </a:defRPr>
            </a:lvl1pPr>
          </a:lstStyle>
          <a:p>
            <a:endParaRPr lang="en-US" dirty="0"/>
          </a:p>
        </p:txBody>
      </p:sp>
      <p:sp>
        <p:nvSpPr>
          <p:cNvPr id="5" name="Picture Placeholder 28"/>
          <p:cNvSpPr>
            <a:spLocks noGrp="1"/>
          </p:cNvSpPr>
          <p:nvPr>
            <p:ph type="pic" sz="quarter" idx="46"/>
          </p:nvPr>
        </p:nvSpPr>
        <p:spPr>
          <a:xfrm>
            <a:off x="1087530" y="837399"/>
            <a:ext cx="1147351" cy="1774108"/>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a:effectLst/>
        </p:spPr>
        <p:txBody>
          <a:bodyPr wrap="square">
            <a:noAutofit/>
          </a:bodyPr>
          <a:lstStyle>
            <a:lvl1pPr marL="0" indent="0">
              <a:buNone/>
              <a:defRPr sz="1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32739217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6" name="矩形 5"/>
          <p:cNvSpPr/>
          <p:nvPr userDrawn="1"/>
        </p:nvSpPr>
        <p:spPr bwMode="auto">
          <a:xfrm>
            <a:off x="-17251" y="836713"/>
            <a:ext cx="9180511" cy="5372360"/>
          </a:xfrm>
          <a:prstGeom prst="rect">
            <a:avLst/>
          </a:prstGeom>
          <a:gradFill flip="none" rotWithShape="1">
            <a:gsLst>
              <a:gs pos="0">
                <a:srgbClr val="16355B"/>
              </a:gs>
              <a:gs pos="50000">
                <a:srgbClr val="0A2037"/>
              </a:gs>
              <a:gs pos="100000">
                <a:srgbClr val="000D18"/>
              </a:gs>
            </a:gsLst>
            <a:path path="circle">
              <a:fillToRect l="50000" t="50000" r="50000" b="50000"/>
            </a:path>
            <a:tileRect/>
          </a:gradFill>
          <a:ln w="25400">
            <a:noFill/>
          </a:ln>
          <a:effectLst/>
          <a:scene3d>
            <a:camera prst="orthographicFront"/>
            <a:lightRig rig="flat" dir="t"/>
          </a:scene3d>
          <a:sp3d>
            <a:extrusionClr>
              <a:schemeClr val="bg1"/>
            </a:extrusionClr>
            <a:contourClr>
              <a:schemeClr val="bg1"/>
            </a:contourClr>
          </a:sp3d>
        </p:spPr>
        <p:style>
          <a:lnRef idx="1">
            <a:schemeClr val="accent2"/>
          </a:lnRef>
          <a:fillRef idx="3">
            <a:schemeClr val="accent2"/>
          </a:fillRef>
          <a:effectRef idx="2">
            <a:schemeClr val="accent2"/>
          </a:effectRef>
          <a:fontRef idx="minor">
            <a:schemeClr val="lt1"/>
          </a:fontRef>
        </p:style>
        <p:txBody>
          <a:bodyPr lIns="91421" tIns="45711" rIns="91421" bIns="45711" rtlCol="0" anchor="ctr"/>
          <a:lstStyle/>
          <a:p>
            <a:pPr marL="0" algn="ctr" eaLnBrk="0" fontAlgn="ctr" hangingPunct="0">
              <a:spcBef>
                <a:spcPts val="0"/>
              </a:spcBef>
              <a:spcAft>
                <a:spcPts val="0"/>
              </a:spcAft>
              <a:buClr>
                <a:srgbClr val="FF0000"/>
              </a:buClr>
              <a:buSzPct val="70000"/>
              <a:tabLst>
                <a:tab pos="136497" algn="l"/>
              </a:tabLst>
            </a:pPr>
            <a:endParaRPr lang="zh-CN" altLang="en-US" sz="1300">
              <a:latin typeface="微软雅黑" pitchFamily="34" charset="-122"/>
              <a:ea typeface="微软雅黑" pitchFamily="34" charset="-122"/>
            </a:endParaRPr>
          </a:p>
        </p:txBody>
      </p:sp>
      <p:sp>
        <p:nvSpPr>
          <p:cNvPr id="7" name="矩形 6"/>
          <p:cNvSpPr/>
          <p:nvPr userDrawn="1"/>
        </p:nvSpPr>
        <p:spPr bwMode="auto">
          <a:xfrm>
            <a:off x="-6346" y="-14288"/>
            <a:ext cx="9186863" cy="871538"/>
          </a:xfrm>
          <a:prstGeom prst="rect">
            <a:avLst/>
          </a:prstGeom>
          <a:blipFill dpi="0" rotWithShape="1">
            <a:blip r:embed="rId2"/>
            <a:srcRect/>
            <a:tile tx="-2457450" ty="0" sx="59000" sy="59000" flip="x" algn="r"/>
          </a:blipFill>
          <a:ln w="0">
            <a:noFill/>
          </a:ln>
          <a:scene3d>
            <a:camera prst="perspective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anchor="ctr"/>
          <a:lstStyle/>
          <a:p>
            <a:pPr algn="ctr">
              <a:defRPr/>
            </a:pPr>
            <a:endParaRPr lang="zh-CN" altLang="en-US"/>
          </a:p>
        </p:txBody>
      </p:sp>
      <p:pic>
        <p:nvPicPr>
          <p:cNvPr id="8" name="图片 11" descr="png素材 (276).png"/>
          <p:cNvPicPr>
            <a:picLocks noChangeAspect="1"/>
          </p:cNvPicPr>
          <p:nvPr userDrawn="1"/>
        </p:nvPicPr>
        <p:blipFill>
          <a:blip r:embed="rId3"/>
          <a:srcRect/>
          <a:stretch>
            <a:fillRect/>
          </a:stretch>
        </p:blipFill>
        <p:spPr bwMode="auto">
          <a:xfrm>
            <a:off x="0" y="2654"/>
            <a:ext cx="785794" cy="785794"/>
          </a:xfrm>
          <a:prstGeom prst="rect">
            <a:avLst/>
          </a:prstGeom>
          <a:noFill/>
          <a:ln w="9525">
            <a:noFill/>
            <a:miter lim="800000"/>
            <a:headEnd/>
            <a:tailEnd/>
          </a:ln>
        </p:spPr>
      </p:pic>
      <p:sp>
        <p:nvSpPr>
          <p:cNvPr id="9" name="矩形 8"/>
          <p:cNvSpPr/>
          <p:nvPr userDrawn="1"/>
        </p:nvSpPr>
        <p:spPr bwMode="auto">
          <a:xfrm>
            <a:off x="4716021" y="332655"/>
            <a:ext cx="4420121" cy="373241"/>
          </a:xfrm>
          <a:prstGeom prst="rect">
            <a:avLst/>
          </a:prstGeom>
          <a:noFill/>
        </p:spPr>
        <p:txBody>
          <a:bodyPr wrap="square" lIns="91421" tIns="45711" rIns="91421" bIns="4571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indent="0" algn="ctr" defTabSz="914213" rtl="0" eaLnBrk="1" fontAlgn="base" latinLnBrk="0" hangingPunct="1">
              <a:lnSpc>
                <a:spcPct val="100000"/>
              </a:lnSpc>
              <a:spcBef>
                <a:spcPct val="0"/>
              </a:spcBef>
              <a:spcAft>
                <a:spcPct val="0"/>
              </a:spcAft>
              <a:buClrTx/>
              <a:buSzTx/>
              <a:buFontTx/>
              <a:buNone/>
              <a:tabLst/>
              <a:defRPr/>
            </a:pPr>
            <a:r>
              <a:rPr lang="en-US" altLang="zh-CN" sz="1800" spc="300" dirty="0" smtClean="0">
                <a:solidFill>
                  <a:schemeClr val="bg1"/>
                </a:solidFill>
                <a:latin typeface="微软雅黑" pitchFamily="34" charset="-122"/>
                <a:ea typeface="微软雅黑" pitchFamily="34" charset="-122"/>
              </a:rPr>
              <a:t>『</a:t>
            </a:r>
            <a:r>
              <a:rPr lang="zh-CN" altLang="en-US" sz="1800" spc="300" dirty="0" smtClean="0">
                <a:solidFill>
                  <a:schemeClr val="bg1"/>
                </a:solidFill>
                <a:latin typeface="微软雅黑" pitchFamily="34" charset="-122"/>
                <a:ea typeface="微软雅黑" pitchFamily="34" charset="-122"/>
              </a:rPr>
              <a:t>第一</a:t>
            </a:r>
            <a:r>
              <a:rPr lang="en-US" altLang="zh-CN" sz="1800" spc="300" dirty="0" smtClean="0">
                <a:solidFill>
                  <a:schemeClr val="bg1"/>
                </a:solidFill>
                <a:latin typeface="Arial Unicode MS" pitchFamily="34" charset="-122"/>
                <a:ea typeface="Arial Unicode MS" pitchFamily="34" charset="-122"/>
                <a:cs typeface="Arial Unicode MS" pitchFamily="34" charset="-122"/>
              </a:rPr>
              <a:t>PPT</a:t>
            </a:r>
            <a:r>
              <a:rPr lang="en-US" altLang="zh-CN" sz="1800" spc="300" baseline="0" dirty="0" smtClean="0">
                <a:solidFill>
                  <a:schemeClr val="bg1"/>
                </a:solidFill>
                <a:latin typeface="微软雅黑" pitchFamily="34" charset="-122"/>
                <a:ea typeface="微软雅黑" pitchFamily="34" charset="-122"/>
              </a:rPr>
              <a:t>』—</a:t>
            </a:r>
            <a:r>
              <a:rPr lang="zh-CN" altLang="en-US" sz="1800" spc="300" baseline="0" dirty="0" smtClean="0">
                <a:solidFill>
                  <a:schemeClr val="bg1"/>
                </a:solidFill>
                <a:latin typeface="微软雅黑" pitchFamily="34" charset="-122"/>
                <a:ea typeface="微软雅黑" pitchFamily="34" charset="-122"/>
              </a:rPr>
              <a:t> </a:t>
            </a:r>
            <a:r>
              <a:rPr lang="en-US" altLang="zh-CN" sz="1800" b="0" spc="0" dirty="0" smtClean="0">
                <a:solidFill>
                  <a:schemeClr val="bg1"/>
                </a:solidFill>
                <a:latin typeface="Arial Unicode MS" pitchFamily="34" charset="-122"/>
                <a:ea typeface="Arial Unicode MS" pitchFamily="34" charset="-122"/>
                <a:cs typeface="Arial Unicode MS" pitchFamily="34" charset="-122"/>
              </a:rPr>
              <a:t>WWW.1PPT.COM</a:t>
            </a:r>
            <a:endParaRPr lang="zh-CN" altLang="en-US" sz="1800" b="0" spc="0" dirty="0">
              <a:solidFill>
                <a:schemeClr val="bg1"/>
              </a:solidFill>
              <a:latin typeface="Arial Unicode MS" pitchFamily="34" charset="-122"/>
              <a:ea typeface="Arial Unicode MS" pitchFamily="34" charset="-122"/>
              <a:cs typeface="Arial Unicode MS" pitchFamily="34" charset="-122"/>
            </a:endParaRPr>
          </a:p>
        </p:txBody>
      </p:sp>
      <p:sp>
        <p:nvSpPr>
          <p:cNvPr id="10" name="矩形 9"/>
          <p:cNvSpPr/>
          <p:nvPr userDrawn="1"/>
        </p:nvSpPr>
        <p:spPr>
          <a:xfrm>
            <a:off x="-7936" y="6042026"/>
            <a:ext cx="9188451" cy="815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anchor="ctr"/>
          <a:lstStyle/>
          <a:p>
            <a:pPr algn="ctr">
              <a:defRPr/>
            </a:pPr>
            <a:endParaRPr lang="zh-CN" altLang="en-US"/>
          </a:p>
        </p:txBody>
      </p:sp>
      <p:pic>
        <p:nvPicPr>
          <p:cNvPr id="11" name="Picture 6"/>
          <p:cNvPicPr>
            <a:picLocks noChangeAspect="1" noChangeArrowheads="1"/>
          </p:cNvPicPr>
          <p:nvPr userDrawn="1"/>
        </p:nvPicPr>
        <p:blipFill>
          <a:blip r:embed="rId4"/>
          <a:srcRect/>
          <a:stretch>
            <a:fillRect/>
          </a:stretch>
        </p:blipFill>
        <p:spPr bwMode="auto">
          <a:xfrm flipH="1">
            <a:off x="3314583" y="6345228"/>
            <a:ext cx="5829299" cy="276225"/>
          </a:xfrm>
          <a:prstGeom prst="rect">
            <a:avLst/>
          </a:prstGeom>
          <a:noFill/>
          <a:ln w="9525">
            <a:noFill/>
            <a:miter lim="800000"/>
            <a:headEnd/>
            <a:tailEnd/>
          </a:ln>
        </p:spPr>
      </p:pic>
      <p:sp>
        <p:nvSpPr>
          <p:cNvPr id="12" name="TextBox 11"/>
          <p:cNvSpPr txBox="1"/>
          <p:nvPr userDrawn="1"/>
        </p:nvSpPr>
        <p:spPr bwMode="auto">
          <a:xfrm>
            <a:off x="3347869" y="6347070"/>
            <a:ext cx="5356225" cy="292370"/>
          </a:xfrm>
          <a:prstGeom prst="rect">
            <a:avLst/>
          </a:prstGeom>
          <a:noFill/>
        </p:spPr>
        <p:txBody>
          <a:bodyPr lIns="91421" tIns="45711" rIns="91421" bIns="45711">
            <a:spAutoFit/>
          </a:bodyPr>
          <a:lstStyle/>
          <a:p>
            <a:pPr>
              <a:defRPr/>
            </a:pPr>
            <a:r>
              <a:rPr lang="zh-CN" altLang="en-US" sz="1300" spc="300" dirty="0" smtClean="0">
                <a:solidFill>
                  <a:schemeClr val="bg1"/>
                </a:solidFill>
                <a:latin typeface="微软雅黑" pitchFamily="34" charset="-122"/>
                <a:ea typeface="微软雅黑" pitchFamily="34" charset="-122"/>
              </a:rPr>
              <a:t>第一</a:t>
            </a:r>
            <a:r>
              <a:rPr lang="en-US" altLang="zh-CN" sz="1300" spc="300" dirty="0" smtClean="0">
                <a:solidFill>
                  <a:schemeClr val="bg1"/>
                </a:solidFill>
                <a:latin typeface="微软雅黑" pitchFamily="34" charset="-122"/>
                <a:ea typeface="微软雅黑" pitchFamily="34" charset="-122"/>
              </a:rPr>
              <a:t>PPT HTTP://WWW.1PPT.COM</a:t>
            </a:r>
            <a:endParaRPr lang="zh-CN" altLang="en-US" sz="1300" spc="300" dirty="0">
              <a:solidFill>
                <a:schemeClr val="bg1"/>
              </a:solidFill>
              <a:latin typeface="微软雅黑" pitchFamily="34" charset="-122"/>
              <a:ea typeface="微软雅黑" pitchFamily="34" charset="-122"/>
            </a:endParaRPr>
          </a:p>
        </p:txBody>
      </p:sp>
      <p:sp>
        <p:nvSpPr>
          <p:cNvPr id="13" name="Freeform 2670"/>
          <p:cNvSpPr>
            <a:spLocks noEditPoints="1"/>
          </p:cNvSpPr>
          <p:nvPr userDrawn="1"/>
        </p:nvSpPr>
        <p:spPr bwMode="auto">
          <a:xfrm>
            <a:off x="2786055" y="6273138"/>
            <a:ext cx="403225" cy="406400"/>
          </a:xfrm>
          <a:custGeom>
            <a:avLst/>
            <a:gdLst>
              <a:gd name="T0" fmla="*/ 73 w 300"/>
              <a:gd name="T1" fmla="*/ 144 h 302"/>
              <a:gd name="T2" fmla="*/ 58 w 300"/>
              <a:gd name="T3" fmla="*/ 153 h 302"/>
              <a:gd name="T4" fmla="*/ 41 w 300"/>
              <a:gd name="T5" fmla="*/ 156 h 302"/>
              <a:gd name="T6" fmla="*/ 15 w 300"/>
              <a:gd name="T7" fmla="*/ 156 h 302"/>
              <a:gd name="T8" fmla="*/ 4 w 300"/>
              <a:gd name="T9" fmla="*/ 151 h 302"/>
              <a:gd name="T10" fmla="*/ 2 w 300"/>
              <a:gd name="T11" fmla="*/ 147 h 302"/>
              <a:gd name="T12" fmla="*/ 0 w 300"/>
              <a:gd name="T13" fmla="*/ 113 h 302"/>
              <a:gd name="T14" fmla="*/ 0 w 300"/>
              <a:gd name="T15" fmla="*/ 104 h 302"/>
              <a:gd name="T16" fmla="*/ 7 w 300"/>
              <a:gd name="T17" fmla="*/ 90 h 302"/>
              <a:gd name="T18" fmla="*/ 82 w 300"/>
              <a:gd name="T19" fmla="*/ 12 h 302"/>
              <a:gd name="T20" fmla="*/ 89 w 300"/>
              <a:gd name="T21" fmla="*/ 7 h 302"/>
              <a:gd name="T22" fmla="*/ 104 w 300"/>
              <a:gd name="T23" fmla="*/ 2 h 302"/>
              <a:gd name="T24" fmla="*/ 113 w 300"/>
              <a:gd name="T25" fmla="*/ 0 h 302"/>
              <a:gd name="T26" fmla="*/ 129 w 300"/>
              <a:gd name="T27" fmla="*/ 3 h 302"/>
              <a:gd name="T28" fmla="*/ 142 w 300"/>
              <a:gd name="T29" fmla="*/ 12 h 302"/>
              <a:gd name="T30" fmla="*/ 148 w 300"/>
              <a:gd name="T31" fmla="*/ 19 h 302"/>
              <a:gd name="T32" fmla="*/ 154 w 300"/>
              <a:gd name="T33" fmla="*/ 34 h 302"/>
              <a:gd name="T34" fmla="*/ 154 w 300"/>
              <a:gd name="T35" fmla="*/ 43 h 302"/>
              <a:gd name="T36" fmla="*/ 152 w 300"/>
              <a:gd name="T37" fmla="*/ 59 h 302"/>
              <a:gd name="T38" fmla="*/ 142 w 300"/>
              <a:gd name="T39" fmla="*/ 73 h 302"/>
              <a:gd name="T40" fmla="*/ 21 w 300"/>
              <a:gd name="T41" fmla="*/ 97 h 302"/>
              <a:gd name="T42" fmla="*/ 18 w 300"/>
              <a:gd name="T43" fmla="*/ 100 h 302"/>
              <a:gd name="T44" fmla="*/ 15 w 300"/>
              <a:gd name="T45" fmla="*/ 109 h 302"/>
              <a:gd name="T46" fmla="*/ 15 w 300"/>
              <a:gd name="T47" fmla="*/ 118 h 302"/>
              <a:gd name="T48" fmla="*/ 19 w 300"/>
              <a:gd name="T49" fmla="*/ 117 h 302"/>
              <a:gd name="T50" fmla="*/ 22 w 300"/>
              <a:gd name="T51" fmla="*/ 118 h 302"/>
              <a:gd name="T52" fmla="*/ 30 w 300"/>
              <a:gd name="T53" fmla="*/ 120 h 302"/>
              <a:gd name="T54" fmla="*/ 33 w 300"/>
              <a:gd name="T55" fmla="*/ 123 h 302"/>
              <a:gd name="T56" fmla="*/ 37 w 300"/>
              <a:gd name="T57" fmla="*/ 130 h 302"/>
              <a:gd name="T58" fmla="*/ 38 w 300"/>
              <a:gd name="T59" fmla="*/ 136 h 302"/>
              <a:gd name="T60" fmla="*/ 38 w 300"/>
              <a:gd name="T61" fmla="*/ 141 h 302"/>
              <a:gd name="T62" fmla="*/ 41 w 300"/>
              <a:gd name="T63" fmla="*/ 141 h 302"/>
              <a:gd name="T64" fmla="*/ 52 w 300"/>
              <a:gd name="T65" fmla="*/ 138 h 302"/>
              <a:gd name="T66" fmla="*/ 59 w 300"/>
              <a:gd name="T67" fmla="*/ 134 h 302"/>
              <a:gd name="T68" fmla="*/ 62 w 300"/>
              <a:gd name="T69" fmla="*/ 130 h 302"/>
              <a:gd name="T70" fmla="*/ 65 w 300"/>
              <a:gd name="T71" fmla="*/ 122 h 302"/>
              <a:gd name="T72" fmla="*/ 65 w 300"/>
              <a:gd name="T73" fmla="*/ 117 h 302"/>
              <a:gd name="T74" fmla="*/ 63 w 300"/>
              <a:gd name="T75" fmla="*/ 106 h 302"/>
              <a:gd name="T76" fmla="*/ 58 w 300"/>
              <a:gd name="T77" fmla="*/ 97 h 302"/>
              <a:gd name="T78" fmla="*/ 54 w 300"/>
              <a:gd name="T79" fmla="*/ 94 h 302"/>
              <a:gd name="T80" fmla="*/ 44 w 300"/>
              <a:gd name="T81" fmla="*/ 90 h 302"/>
              <a:gd name="T82" fmla="*/ 38 w 300"/>
              <a:gd name="T83" fmla="*/ 90 h 302"/>
              <a:gd name="T84" fmla="*/ 30 w 300"/>
              <a:gd name="T85" fmla="*/ 91 h 302"/>
              <a:gd name="T86" fmla="*/ 21 w 300"/>
              <a:gd name="T87" fmla="*/ 97 h 302"/>
              <a:gd name="T88" fmla="*/ 81 w 300"/>
              <a:gd name="T89" fmla="*/ 113 h 302"/>
              <a:gd name="T90" fmla="*/ 132 w 300"/>
              <a:gd name="T91" fmla="*/ 62 h 302"/>
              <a:gd name="T92" fmla="*/ 137 w 300"/>
              <a:gd name="T93" fmla="*/ 54 h 302"/>
              <a:gd name="T94" fmla="*/ 139 w 300"/>
              <a:gd name="T95" fmla="*/ 43 h 302"/>
              <a:gd name="T96" fmla="*/ 139 w 300"/>
              <a:gd name="T97" fmla="*/ 37 h 302"/>
              <a:gd name="T98" fmla="*/ 135 w 300"/>
              <a:gd name="T99" fmla="*/ 28 h 302"/>
              <a:gd name="T100" fmla="*/ 132 w 300"/>
              <a:gd name="T101" fmla="*/ 24 h 302"/>
              <a:gd name="T102" fmla="*/ 123 w 300"/>
              <a:gd name="T103" fmla="*/ 18 h 302"/>
              <a:gd name="T104" fmla="*/ 113 w 300"/>
              <a:gd name="T105" fmla="*/ 15 h 302"/>
              <a:gd name="T106" fmla="*/ 107 w 300"/>
              <a:gd name="T107" fmla="*/ 16 h 302"/>
              <a:gd name="T108" fmla="*/ 97 w 300"/>
              <a:gd name="T109" fmla="*/ 21 h 302"/>
              <a:gd name="T110" fmla="*/ 41 w 300"/>
              <a:gd name="T111" fmla="*/ 74 h 302"/>
              <a:gd name="T112" fmla="*/ 49 w 300"/>
              <a:gd name="T113" fmla="*/ 75 h 302"/>
              <a:gd name="T114" fmla="*/ 63 w 300"/>
              <a:gd name="T115" fmla="*/ 82 h 302"/>
              <a:gd name="T116" fmla="*/ 69 w 300"/>
              <a:gd name="T117" fmla="*/ 86 h 302"/>
              <a:gd name="T118" fmla="*/ 77 w 300"/>
              <a:gd name="T119" fmla="*/ 99 h 302"/>
              <a:gd name="T120" fmla="*/ 81 w 300"/>
              <a:gd name="T121" fmla="*/ 113 h 3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02"/>
              <a:gd name="T185" fmla="*/ 300 w 300"/>
              <a:gd name="T186" fmla="*/ 302 h 3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02">
                <a:moveTo>
                  <a:pt x="140" y="278"/>
                </a:moveTo>
                <a:lnTo>
                  <a:pt x="140" y="278"/>
                </a:lnTo>
                <a:lnTo>
                  <a:pt x="128" y="288"/>
                </a:lnTo>
                <a:lnTo>
                  <a:pt x="114" y="296"/>
                </a:lnTo>
                <a:lnTo>
                  <a:pt x="98" y="300"/>
                </a:lnTo>
                <a:lnTo>
                  <a:pt x="82" y="302"/>
                </a:lnTo>
                <a:lnTo>
                  <a:pt x="30" y="302"/>
                </a:lnTo>
                <a:lnTo>
                  <a:pt x="18" y="300"/>
                </a:lnTo>
                <a:lnTo>
                  <a:pt x="8" y="292"/>
                </a:lnTo>
                <a:lnTo>
                  <a:pt x="2" y="284"/>
                </a:lnTo>
                <a:lnTo>
                  <a:pt x="0" y="272"/>
                </a:lnTo>
                <a:lnTo>
                  <a:pt x="0" y="218"/>
                </a:lnTo>
                <a:lnTo>
                  <a:pt x="0" y="202"/>
                </a:lnTo>
                <a:lnTo>
                  <a:pt x="6" y="188"/>
                </a:lnTo>
                <a:lnTo>
                  <a:pt x="14" y="174"/>
                </a:lnTo>
                <a:lnTo>
                  <a:pt x="24" y="160"/>
                </a:lnTo>
                <a:lnTo>
                  <a:pt x="160" y="24"/>
                </a:lnTo>
                <a:lnTo>
                  <a:pt x="172" y="14"/>
                </a:lnTo>
                <a:lnTo>
                  <a:pt x="186" y="6"/>
                </a:lnTo>
                <a:lnTo>
                  <a:pt x="202" y="2"/>
                </a:lnTo>
                <a:lnTo>
                  <a:pt x="218" y="0"/>
                </a:lnTo>
                <a:lnTo>
                  <a:pt x="234" y="2"/>
                </a:lnTo>
                <a:lnTo>
                  <a:pt x="250" y="6"/>
                </a:lnTo>
                <a:lnTo>
                  <a:pt x="264" y="14"/>
                </a:lnTo>
                <a:lnTo>
                  <a:pt x="276" y="24"/>
                </a:lnTo>
                <a:lnTo>
                  <a:pt x="288" y="38"/>
                </a:lnTo>
                <a:lnTo>
                  <a:pt x="294" y="52"/>
                </a:lnTo>
                <a:lnTo>
                  <a:pt x="300" y="66"/>
                </a:lnTo>
                <a:lnTo>
                  <a:pt x="300" y="84"/>
                </a:lnTo>
                <a:lnTo>
                  <a:pt x="300" y="100"/>
                </a:lnTo>
                <a:lnTo>
                  <a:pt x="294" y="116"/>
                </a:lnTo>
                <a:lnTo>
                  <a:pt x="288" y="130"/>
                </a:lnTo>
                <a:lnTo>
                  <a:pt x="276" y="142"/>
                </a:lnTo>
                <a:lnTo>
                  <a:pt x="140" y="278"/>
                </a:lnTo>
                <a:close/>
                <a:moveTo>
                  <a:pt x="42" y="186"/>
                </a:moveTo>
                <a:lnTo>
                  <a:pt x="42" y="186"/>
                </a:lnTo>
                <a:lnTo>
                  <a:pt x="36" y="194"/>
                </a:lnTo>
                <a:lnTo>
                  <a:pt x="32" y="202"/>
                </a:lnTo>
                <a:lnTo>
                  <a:pt x="30" y="210"/>
                </a:lnTo>
                <a:lnTo>
                  <a:pt x="30" y="218"/>
                </a:lnTo>
                <a:lnTo>
                  <a:pt x="30" y="228"/>
                </a:lnTo>
                <a:lnTo>
                  <a:pt x="38" y="226"/>
                </a:lnTo>
                <a:lnTo>
                  <a:pt x="44" y="228"/>
                </a:lnTo>
                <a:lnTo>
                  <a:pt x="52" y="230"/>
                </a:lnTo>
                <a:lnTo>
                  <a:pt x="58" y="232"/>
                </a:lnTo>
                <a:lnTo>
                  <a:pt x="64" y="238"/>
                </a:lnTo>
                <a:lnTo>
                  <a:pt x="68" y="244"/>
                </a:lnTo>
                <a:lnTo>
                  <a:pt x="72" y="250"/>
                </a:lnTo>
                <a:lnTo>
                  <a:pt x="74" y="256"/>
                </a:lnTo>
                <a:lnTo>
                  <a:pt x="74" y="264"/>
                </a:lnTo>
                <a:lnTo>
                  <a:pt x="74" y="272"/>
                </a:lnTo>
                <a:lnTo>
                  <a:pt x="82" y="272"/>
                </a:lnTo>
                <a:lnTo>
                  <a:pt x="92" y="270"/>
                </a:lnTo>
                <a:lnTo>
                  <a:pt x="100" y="268"/>
                </a:lnTo>
                <a:lnTo>
                  <a:pt x="108" y="266"/>
                </a:lnTo>
                <a:lnTo>
                  <a:pt x="116" y="260"/>
                </a:lnTo>
                <a:lnTo>
                  <a:pt x="120" y="252"/>
                </a:lnTo>
                <a:lnTo>
                  <a:pt x="124" y="244"/>
                </a:lnTo>
                <a:lnTo>
                  <a:pt x="126" y="236"/>
                </a:lnTo>
                <a:lnTo>
                  <a:pt x="128" y="226"/>
                </a:lnTo>
                <a:lnTo>
                  <a:pt x="126" y="216"/>
                </a:lnTo>
                <a:lnTo>
                  <a:pt x="124" y="206"/>
                </a:lnTo>
                <a:lnTo>
                  <a:pt x="118" y="198"/>
                </a:lnTo>
                <a:lnTo>
                  <a:pt x="112" y="190"/>
                </a:lnTo>
                <a:lnTo>
                  <a:pt x="104" y="182"/>
                </a:lnTo>
                <a:lnTo>
                  <a:pt x="94" y="178"/>
                </a:lnTo>
                <a:lnTo>
                  <a:pt x="86" y="174"/>
                </a:lnTo>
                <a:lnTo>
                  <a:pt x="74" y="174"/>
                </a:lnTo>
                <a:lnTo>
                  <a:pt x="66" y="174"/>
                </a:lnTo>
                <a:lnTo>
                  <a:pt x="58" y="176"/>
                </a:lnTo>
                <a:lnTo>
                  <a:pt x="50" y="180"/>
                </a:lnTo>
                <a:lnTo>
                  <a:pt x="42" y="186"/>
                </a:lnTo>
                <a:close/>
                <a:moveTo>
                  <a:pt x="158" y="218"/>
                </a:moveTo>
                <a:lnTo>
                  <a:pt x="256" y="120"/>
                </a:lnTo>
                <a:lnTo>
                  <a:pt x="262" y="112"/>
                </a:lnTo>
                <a:lnTo>
                  <a:pt x="266" y="104"/>
                </a:lnTo>
                <a:lnTo>
                  <a:pt x="270" y="94"/>
                </a:lnTo>
                <a:lnTo>
                  <a:pt x="270" y="84"/>
                </a:lnTo>
                <a:lnTo>
                  <a:pt x="270" y="72"/>
                </a:lnTo>
                <a:lnTo>
                  <a:pt x="266" y="64"/>
                </a:lnTo>
                <a:lnTo>
                  <a:pt x="262" y="54"/>
                </a:lnTo>
                <a:lnTo>
                  <a:pt x="256" y="46"/>
                </a:lnTo>
                <a:lnTo>
                  <a:pt x="248" y="40"/>
                </a:lnTo>
                <a:lnTo>
                  <a:pt x="238" y="34"/>
                </a:lnTo>
                <a:lnTo>
                  <a:pt x="228" y="32"/>
                </a:lnTo>
                <a:lnTo>
                  <a:pt x="218" y="30"/>
                </a:lnTo>
                <a:lnTo>
                  <a:pt x="208" y="32"/>
                </a:lnTo>
                <a:lnTo>
                  <a:pt x="198" y="34"/>
                </a:lnTo>
                <a:lnTo>
                  <a:pt x="188" y="40"/>
                </a:lnTo>
                <a:lnTo>
                  <a:pt x="180" y="46"/>
                </a:lnTo>
                <a:lnTo>
                  <a:pt x="82" y="144"/>
                </a:lnTo>
                <a:lnTo>
                  <a:pt x="96" y="146"/>
                </a:lnTo>
                <a:lnTo>
                  <a:pt x="110" y="152"/>
                </a:lnTo>
                <a:lnTo>
                  <a:pt x="122" y="158"/>
                </a:lnTo>
                <a:lnTo>
                  <a:pt x="134" y="168"/>
                </a:lnTo>
                <a:lnTo>
                  <a:pt x="142" y="180"/>
                </a:lnTo>
                <a:lnTo>
                  <a:pt x="150" y="192"/>
                </a:lnTo>
                <a:lnTo>
                  <a:pt x="154" y="204"/>
                </a:lnTo>
                <a:lnTo>
                  <a:pt x="158" y="218"/>
                </a:lnTo>
                <a:close/>
              </a:path>
            </a:pathLst>
          </a:custGeom>
          <a:gradFill rotWithShape="1">
            <a:gsLst>
              <a:gs pos="0">
                <a:srgbClr val="FF6600"/>
              </a:gs>
              <a:gs pos="100000">
                <a:srgbClr val="FF3300"/>
              </a:gs>
            </a:gsLst>
            <a:lin ang="5400000" scaled="1"/>
          </a:gradFill>
          <a:ln w="9525">
            <a:noFill/>
            <a:round/>
            <a:headEnd/>
            <a:tailEnd/>
          </a:ln>
        </p:spPr>
        <p:txBody>
          <a:bodyPr lIns="91421" tIns="45711" rIns="91421" bIns="45711"/>
          <a:lstStyle/>
          <a:p>
            <a:endParaRPr lang="zh-CN" altLang="en-US" sz="900"/>
          </a:p>
        </p:txBody>
      </p:sp>
    </p:spTree>
    <p:extLst>
      <p:ext uri="{BB962C8B-B14F-4D97-AF65-F5344CB8AC3E}">
        <p14:creationId xmlns:p14="http://schemas.microsoft.com/office/powerpoint/2010/main" val="3411078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1AD7F68-8E1B-45E2-8A27-5D5DEAAB1BF2}" type="datetimeFigureOut">
              <a:rPr lang="zh-CN" altLang="en-US" smtClean="0">
                <a:solidFill>
                  <a:prstClr val="black">
                    <a:tint val="75000"/>
                  </a:prstClr>
                </a:solidFill>
              </a:rPr>
              <a:pPr/>
              <a:t>2019/5/10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B00BE8D-5581-489A-A491-65FC32FEA9F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4963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AD7F68-8E1B-45E2-8A27-5D5DEAAB1BF2}" type="datetimeFigureOut">
              <a:rPr lang="zh-CN" altLang="en-US" smtClean="0">
                <a:solidFill>
                  <a:prstClr val="black">
                    <a:tint val="75000"/>
                  </a:prstClr>
                </a:solidFill>
              </a:rPr>
              <a:pPr/>
              <a:t>2019/5/10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B00BE8D-5581-489A-A491-65FC32FEA9F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52511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3"/>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7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1AD7F68-8E1B-45E2-8A27-5D5DEAAB1BF2}" type="datetimeFigureOut">
              <a:rPr lang="zh-CN" altLang="en-US" smtClean="0">
                <a:solidFill>
                  <a:prstClr val="black">
                    <a:tint val="75000"/>
                  </a:prstClr>
                </a:solidFill>
              </a:rPr>
              <a:pPr/>
              <a:t>2019/5/10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B00BE8D-5581-489A-A491-65FC32FEA9F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69967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1AD7F68-8E1B-45E2-8A27-5D5DEAAB1BF2}" type="datetimeFigureOut">
              <a:rPr lang="zh-CN" altLang="en-US" smtClean="0">
                <a:solidFill>
                  <a:prstClr val="black">
                    <a:tint val="75000"/>
                  </a:prstClr>
                </a:solidFill>
              </a:rPr>
              <a:pPr/>
              <a:t>2019/5/10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1B00BE8D-5581-489A-A491-65FC32FEA9F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07846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2"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1AD7F68-8E1B-45E2-8A27-5D5DEAAB1BF2}" type="datetimeFigureOut">
              <a:rPr lang="zh-CN" altLang="en-US" smtClean="0">
                <a:solidFill>
                  <a:prstClr val="black">
                    <a:tint val="75000"/>
                  </a:prstClr>
                </a:solidFill>
              </a:rPr>
              <a:pPr/>
              <a:t>2019/5/10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1B00BE8D-5581-489A-A491-65FC32FEA9F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15456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1AD7F68-8E1B-45E2-8A27-5D5DEAAB1BF2}" type="datetimeFigureOut">
              <a:rPr lang="zh-CN" altLang="en-US" smtClean="0">
                <a:solidFill>
                  <a:prstClr val="black">
                    <a:tint val="75000"/>
                  </a:prstClr>
                </a:solidFill>
              </a:rPr>
              <a:pPr/>
              <a:t>2019/5/10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1B00BE8D-5581-489A-A491-65FC32FEA9F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52590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389787-FB77-4F4A-BDE9-CF1F1A4A7023}" type="datetimeFigureOut">
              <a:rPr lang="ru-RU" smtClean="0"/>
              <a:t>10.05.2019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DE604D-52AA-4E46-B8B5-EDA59AF452E5}" type="slidenum">
              <a:rPr lang="ru-RU" smtClean="0"/>
              <a:t>‹#›</a:t>
            </a:fld>
            <a:endParaRPr lang="ru-RU"/>
          </a:p>
        </p:txBody>
      </p:sp>
    </p:spTree>
    <p:extLst>
      <p:ext uri="{BB962C8B-B14F-4D97-AF65-F5344CB8AC3E}">
        <p14:creationId xmlns:p14="http://schemas.microsoft.com/office/powerpoint/2010/main" val="105063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AD7F68-8E1B-45E2-8A27-5D5DEAAB1BF2}" type="datetimeFigureOut">
              <a:rPr lang="zh-CN" altLang="en-US" smtClean="0">
                <a:solidFill>
                  <a:prstClr val="black">
                    <a:tint val="75000"/>
                  </a:prstClr>
                </a:solidFill>
              </a:rPr>
              <a:pPr/>
              <a:t>2019/5/10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1B00BE8D-5581-489A-A491-65FC32FEA9F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286436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1AD7F68-8E1B-45E2-8A27-5D5DEAAB1BF2}" type="datetimeFigureOut">
              <a:rPr lang="zh-CN" altLang="en-US" smtClean="0">
                <a:solidFill>
                  <a:prstClr val="black">
                    <a:tint val="75000"/>
                  </a:prstClr>
                </a:solidFill>
              </a:rPr>
              <a:pPr/>
              <a:t>2019/5/10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1B00BE8D-5581-489A-A491-65FC32FEA9F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735890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1AD7F68-8E1B-45E2-8A27-5D5DEAAB1BF2}" type="datetimeFigureOut">
              <a:rPr lang="zh-CN" altLang="en-US" smtClean="0">
                <a:solidFill>
                  <a:prstClr val="black">
                    <a:tint val="75000"/>
                  </a:prstClr>
                </a:solidFill>
              </a:rPr>
              <a:pPr/>
              <a:t>2019/5/10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1B00BE8D-5581-489A-A491-65FC32FEA9F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505792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AD7F68-8E1B-45E2-8A27-5D5DEAAB1BF2}" type="datetimeFigureOut">
              <a:rPr lang="zh-CN" altLang="en-US" smtClean="0">
                <a:solidFill>
                  <a:prstClr val="black">
                    <a:tint val="75000"/>
                  </a:prstClr>
                </a:solidFill>
              </a:rPr>
              <a:pPr/>
              <a:t>2019/5/10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B00BE8D-5581-489A-A491-65FC32FEA9F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72290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AD7F68-8E1B-45E2-8A27-5D5DEAAB1BF2}" type="datetimeFigureOut">
              <a:rPr lang="zh-CN" altLang="en-US" smtClean="0">
                <a:solidFill>
                  <a:prstClr val="black">
                    <a:tint val="75000"/>
                  </a:prstClr>
                </a:solidFill>
              </a:rPr>
              <a:pPr/>
              <a:t>2019/5/10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B00BE8D-5581-489A-A491-65FC32FEA9F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77712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0389787-FB77-4F4A-BDE9-CF1F1A4A7023}" type="datetimeFigureOut">
              <a:rPr lang="ru-RU" smtClean="0"/>
              <a:t>10.05.2019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DE604D-52AA-4E46-B8B5-EDA59AF452E5}" type="slidenum">
              <a:rPr lang="ru-RU" smtClean="0"/>
              <a:t>‹#›</a:t>
            </a:fld>
            <a:endParaRPr lang="ru-RU"/>
          </a:p>
        </p:txBody>
      </p:sp>
    </p:spTree>
    <p:extLst>
      <p:ext uri="{BB962C8B-B14F-4D97-AF65-F5344CB8AC3E}">
        <p14:creationId xmlns:p14="http://schemas.microsoft.com/office/powerpoint/2010/main" val="66484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0389787-FB77-4F4A-BDE9-CF1F1A4A7023}" type="datetimeFigureOut">
              <a:rPr lang="ru-RU" smtClean="0"/>
              <a:t>10.05.2019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DE604D-52AA-4E46-B8B5-EDA59AF452E5}" type="slidenum">
              <a:rPr lang="ru-RU" smtClean="0"/>
              <a:t>‹#›</a:t>
            </a:fld>
            <a:endParaRPr lang="ru-RU"/>
          </a:p>
        </p:txBody>
      </p:sp>
    </p:spTree>
    <p:extLst>
      <p:ext uri="{BB962C8B-B14F-4D97-AF65-F5344CB8AC3E}">
        <p14:creationId xmlns:p14="http://schemas.microsoft.com/office/powerpoint/2010/main" val="205502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0389787-FB77-4F4A-BDE9-CF1F1A4A7023}" type="datetimeFigureOut">
              <a:rPr lang="ru-RU" smtClean="0"/>
              <a:t>10.05.2019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DE604D-52AA-4E46-B8B5-EDA59AF452E5}" type="slidenum">
              <a:rPr lang="ru-RU" smtClean="0"/>
              <a:t>‹#›</a:t>
            </a:fld>
            <a:endParaRPr lang="ru-RU"/>
          </a:p>
        </p:txBody>
      </p:sp>
    </p:spTree>
    <p:extLst>
      <p:ext uri="{BB962C8B-B14F-4D97-AF65-F5344CB8AC3E}">
        <p14:creationId xmlns:p14="http://schemas.microsoft.com/office/powerpoint/2010/main" val="350388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389787-FB77-4F4A-BDE9-CF1F1A4A7023}" type="datetimeFigureOut">
              <a:rPr lang="ru-RU" smtClean="0"/>
              <a:t>10.05.2019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DE604D-52AA-4E46-B8B5-EDA59AF452E5}" type="slidenum">
              <a:rPr lang="ru-RU" smtClean="0"/>
              <a:t>‹#›</a:t>
            </a:fld>
            <a:endParaRPr lang="ru-RU"/>
          </a:p>
        </p:txBody>
      </p:sp>
    </p:spTree>
    <p:extLst>
      <p:ext uri="{BB962C8B-B14F-4D97-AF65-F5344CB8AC3E}">
        <p14:creationId xmlns:p14="http://schemas.microsoft.com/office/powerpoint/2010/main" val="2639170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389787-FB77-4F4A-BDE9-CF1F1A4A7023}" type="datetimeFigureOut">
              <a:rPr lang="ru-RU" smtClean="0"/>
              <a:t>10.05.2019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DE604D-52AA-4E46-B8B5-EDA59AF452E5}" type="slidenum">
              <a:rPr lang="ru-RU" smtClean="0"/>
              <a:t>‹#›</a:t>
            </a:fld>
            <a:endParaRPr lang="ru-RU"/>
          </a:p>
        </p:txBody>
      </p:sp>
    </p:spTree>
    <p:extLst>
      <p:ext uri="{BB962C8B-B14F-4D97-AF65-F5344CB8AC3E}">
        <p14:creationId xmlns:p14="http://schemas.microsoft.com/office/powerpoint/2010/main" val="55981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0389787-FB77-4F4A-BDE9-CF1F1A4A7023}" type="datetimeFigureOut">
              <a:rPr lang="ru-RU" smtClean="0"/>
              <a:t>10.05.2019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DE604D-52AA-4E46-B8B5-EDA59AF452E5}" type="slidenum">
              <a:rPr lang="ru-RU" smtClean="0"/>
              <a:t>‹#›</a:t>
            </a:fld>
            <a:endParaRPr lang="ru-RU"/>
          </a:p>
        </p:txBody>
      </p:sp>
    </p:spTree>
    <p:extLst>
      <p:ext uri="{BB962C8B-B14F-4D97-AF65-F5344CB8AC3E}">
        <p14:creationId xmlns:p14="http://schemas.microsoft.com/office/powerpoint/2010/main" val="132323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0389787-FB77-4F4A-BDE9-CF1F1A4A7023}" type="datetimeFigureOut">
              <a:rPr lang="ru-RU" smtClean="0"/>
              <a:t>10.05.2019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DE604D-52AA-4E46-B8B5-EDA59AF452E5}" type="slidenum">
              <a:rPr lang="ru-RU" smtClean="0"/>
              <a:t>‹#›</a:t>
            </a:fld>
            <a:endParaRPr lang="ru-RU"/>
          </a:p>
        </p:txBody>
      </p:sp>
    </p:spTree>
    <p:extLst>
      <p:ext uri="{BB962C8B-B14F-4D97-AF65-F5344CB8AC3E}">
        <p14:creationId xmlns:p14="http://schemas.microsoft.com/office/powerpoint/2010/main" val="1217949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89787-FB77-4F4A-BDE9-CF1F1A4A7023}" type="datetimeFigureOut">
              <a:rPr lang="ru-RU" smtClean="0"/>
              <a:t>10.05.2019</a:t>
            </a:fld>
            <a:endParaRPr lang="ru-RU"/>
          </a:p>
        </p:txBody>
      </p:sp>
      <p:sp>
        <p:nvSpPr>
          <p:cNvPr id="5" name="Нижний колонтитул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E604D-52AA-4E46-B8B5-EDA59AF452E5}" type="slidenum">
              <a:rPr lang="ru-RU" smtClean="0"/>
              <a:t>‹#›</a:t>
            </a:fld>
            <a:endParaRPr lang="ru-RU"/>
          </a:p>
        </p:txBody>
      </p:sp>
    </p:spTree>
    <p:extLst>
      <p:ext uri="{BB962C8B-B14F-4D97-AF65-F5344CB8AC3E}">
        <p14:creationId xmlns:p14="http://schemas.microsoft.com/office/powerpoint/2010/main" val="1351989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D7F68-8E1B-45E2-8A27-5D5DEAAB1BF2}" type="datetimeFigureOut">
              <a:rPr lang="zh-CN" altLang="en-US" smtClean="0">
                <a:solidFill>
                  <a:prstClr val="black">
                    <a:tint val="75000"/>
                  </a:prstClr>
                </a:solidFill>
              </a:rPr>
              <a:pPr/>
              <a:t>2019/5/10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0BE8D-5581-489A-A491-65FC32FEA9F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95166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950756" y="0"/>
            <a:ext cx="5193247" cy="6858000"/>
          </a:xfrm>
        </p:spPr>
      </p:pic>
      <p:sp>
        <p:nvSpPr>
          <p:cNvPr id="8" name="Rectangle 7"/>
          <p:cNvSpPr/>
          <p:nvPr/>
        </p:nvSpPr>
        <p:spPr>
          <a:xfrm>
            <a:off x="3926786" y="4936"/>
            <a:ext cx="5220072" cy="6858000"/>
          </a:xfrm>
          <a:prstGeom prst="rect">
            <a:avLst/>
          </a:prstGeom>
          <a:solidFill>
            <a:schemeClr val="tx2">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dirty="0">
              <a:latin typeface="Source Sans Pro Light" charset="0"/>
            </a:endParaRPr>
          </a:p>
        </p:txBody>
      </p:sp>
      <p:sp>
        <p:nvSpPr>
          <p:cNvPr id="15" name="TextBox 14"/>
          <p:cNvSpPr txBox="1"/>
          <p:nvPr/>
        </p:nvSpPr>
        <p:spPr>
          <a:xfrm>
            <a:off x="3923931" y="548684"/>
            <a:ext cx="5220071" cy="119294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38405" tIns="19202" rIns="38405" bIns="19202" rtlCol="0" anchor="ctr" anchorCtr="0">
            <a:spAutoFit/>
          </a:bodyPr>
          <a:lstStyle/>
          <a:p>
            <a:pPr lvl="0" algn="ctr">
              <a:lnSpc>
                <a:spcPts val="2965"/>
              </a:lnSpc>
            </a:pPr>
            <a:r>
              <a:rPr lang="az-Latn-AZ" sz="2800" b="1">
                <a:solidFill>
                  <a:schemeClr val="bg1"/>
                </a:solidFill>
                <a:effectLst>
                  <a:outerShdw blurRad="38100" dist="38100" dir="2700000" algn="tl">
                    <a:srgbClr val="000000">
                      <a:alpha val="43137"/>
                    </a:srgbClr>
                  </a:outerShdw>
                </a:effectLst>
                <a:latin typeface="Felix Titling" pitchFamily="82" charset="0"/>
                <a:ea typeface="Calibri" panose="020F0502020204030204" pitchFamily="34" charset="0"/>
                <a:cs typeface="Times New Roman" panose="02020603050405020304" pitchFamily="18" charset="0"/>
              </a:rPr>
              <a:t>Institute of Economics of ANAS</a:t>
            </a:r>
          </a:p>
          <a:p>
            <a:pPr algn="ctr">
              <a:lnSpc>
                <a:spcPts val="2965"/>
              </a:lnSpc>
            </a:pPr>
            <a:endParaRPr lang="en-US" sz="2500" b="1" spc="84" dirty="0">
              <a:solidFill>
                <a:schemeClr val="bg1"/>
              </a:solidFill>
              <a:latin typeface="Montserrat" charset="0"/>
              <a:ea typeface="Montserrat" charset="0"/>
              <a:cs typeface="Montserrat" charset="0"/>
            </a:endParaRPr>
          </a:p>
        </p:txBody>
      </p:sp>
      <p:sp>
        <p:nvSpPr>
          <p:cNvPr id="19" name="TextBox 18"/>
          <p:cNvSpPr txBox="1"/>
          <p:nvPr/>
        </p:nvSpPr>
        <p:spPr>
          <a:xfrm>
            <a:off x="551720" y="2849161"/>
            <a:ext cx="2508111" cy="290110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38405" tIns="19202" rIns="38405" bIns="19202" rtlCol="0" anchor="ctr" anchorCtr="0">
            <a:spAutoFit/>
          </a:bodyPr>
          <a:lstStyle/>
          <a:p>
            <a:pPr lvl="0" algn="ctr"/>
            <a:r>
              <a:rPr lang="az-Latn-AZ" sz="2600" b="1" dirty="0">
                <a:solidFill>
                  <a:schemeClr val="tx2">
                    <a:lumMod val="50000"/>
                  </a:schemeClr>
                </a:solidFill>
                <a:effectLst>
                  <a:outerShdw blurRad="38100" dist="38100" dir="2700000" algn="tl">
                    <a:srgbClr val="000000">
                      <a:alpha val="43137"/>
                    </a:srgbClr>
                  </a:outerShdw>
                </a:effectLst>
                <a:latin typeface="Felix Titling" pitchFamily="82" charset="0"/>
                <a:ea typeface="Calibri" panose="020F0502020204030204" pitchFamily="34" charset="0"/>
                <a:cs typeface="Times New Roman" panose="02020603050405020304" pitchFamily="18" charset="0"/>
              </a:rPr>
              <a:t>Rasmiyya Sabir gizi </a:t>
            </a:r>
            <a:r>
              <a:rPr lang="az-Latn-AZ" sz="2600" b="1" dirty="0" smtClean="0">
                <a:solidFill>
                  <a:schemeClr val="tx2">
                    <a:lumMod val="50000"/>
                  </a:schemeClr>
                </a:solidFill>
                <a:effectLst>
                  <a:outerShdw blurRad="38100" dist="38100" dir="2700000" algn="tl">
                    <a:srgbClr val="000000">
                      <a:alpha val="43137"/>
                    </a:srgbClr>
                  </a:outerShdw>
                </a:effectLst>
                <a:latin typeface="Felix Titling" pitchFamily="82" charset="0"/>
                <a:ea typeface="Calibri" panose="020F0502020204030204" pitchFamily="34" charset="0"/>
                <a:cs typeface="Times New Roman" panose="02020603050405020304" pitchFamily="18" charset="0"/>
              </a:rPr>
              <a:t>Abdullayeva </a:t>
            </a:r>
          </a:p>
          <a:p>
            <a:pPr lvl="0" algn="ctr"/>
            <a:r>
              <a:rPr lang="en-AU" sz="2800" dirty="0"/>
              <a:t>PhD, Associate professor</a:t>
            </a:r>
            <a:endParaRPr lang="az-Latn-AZ" sz="2600" b="1" dirty="0">
              <a:solidFill>
                <a:schemeClr val="tx2">
                  <a:lumMod val="50000"/>
                </a:schemeClr>
              </a:solidFill>
              <a:effectLst>
                <a:outerShdw blurRad="38100" dist="38100" dir="2700000" algn="tl">
                  <a:srgbClr val="000000">
                    <a:alpha val="43137"/>
                  </a:srgbClr>
                </a:outerShdw>
              </a:effectLst>
              <a:latin typeface="Felix Titling" pitchFamily="82" charset="0"/>
              <a:ea typeface="Calibri" panose="020F0502020204030204" pitchFamily="34" charset="0"/>
              <a:cs typeface="Times New Roman" panose="02020603050405020304" pitchFamily="18" charset="0"/>
            </a:endParaRPr>
          </a:p>
          <a:p>
            <a:pPr algn="ctr"/>
            <a:endParaRPr lang="en-US" sz="2600" dirty="0">
              <a:solidFill>
                <a:schemeClr val="tx2"/>
              </a:solidFill>
              <a:latin typeface="Montserrat" charset="0"/>
              <a:ea typeface="Montserrat" charset="0"/>
              <a:cs typeface="Montserrat" charset="0"/>
            </a:endParaRPr>
          </a:p>
          <a:p>
            <a:pPr algn="ctr"/>
            <a:endParaRPr lang="en-US" sz="2600" dirty="0">
              <a:latin typeface="Montserrat" charset="0"/>
              <a:ea typeface="Montserrat" charset="0"/>
              <a:cs typeface="Montserrat" charset="0"/>
            </a:endParaRPr>
          </a:p>
        </p:txBody>
      </p:sp>
      <p:pic>
        <p:nvPicPr>
          <p:cNvPr id="4" name="Picture Placeholder 3"/>
          <p:cNvPicPr>
            <a:picLocks noGrp="1" noChangeAspect="1"/>
          </p:cNvPicPr>
          <p:nvPr>
            <p:ph type="pic" sz="quarter" idx="46"/>
          </p:nvPr>
        </p:nvPicPr>
        <p:blipFill>
          <a:blip r:embed="rId4">
            <a:extLst>
              <a:ext uri="{28A0092B-C50C-407E-A947-70E740481C1C}">
                <a14:useLocalDpi xmlns:a14="http://schemas.microsoft.com/office/drawing/2010/main" val="0"/>
              </a:ext>
            </a:extLst>
          </a:blip>
          <a:stretch>
            <a:fillRect/>
          </a:stretch>
        </p:blipFill>
        <p:spPr>
          <a:xfrm>
            <a:off x="896498" y="908720"/>
            <a:ext cx="1536102" cy="1927374"/>
          </a:xfrm>
        </p:spPr>
      </p:pic>
      <p:pic>
        <p:nvPicPr>
          <p:cNvPr id="3" name="Рисунок 2"/>
          <p:cNvPicPr>
            <a:picLocks noChangeAspect="1"/>
          </p:cNvPicPr>
          <p:nvPr/>
        </p:nvPicPr>
        <p:blipFill rotWithShape="1">
          <a:blip r:embed="rId5">
            <a:extLst>
              <a:ext uri="{28A0092B-C50C-407E-A947-70E740481C1C}">
                <a14:useLocalDpi xmlns:a14="http://schemas.microsoft.com/office/drawing/2010/main" val="0"/>
              </a:ext>
            </a:extLst>
          </a:blip>
          <a:srcRect r="79606"/>
          <a:stretch/>
        </p:blipFill>
        <p:spPr>
          <a:xfrm>
            <a:off x="5220072" y="2276872"/>
            <a:ext cx="2878518" cy="1944216"/>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4246141" y="4515868"/>
            <a:ext cx="4572000" cy="1815882"/>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lgn="ctr"/>
            <a:r>
              <a:rPr lang="en-US" sz="2800" b="1" dirty="0" smtClean="0">
                <a:solidFill>
                  <a:srgbClr val="FFFFFF"/>
                </a:solidFill>
                <a:effectLst>
                  <a:outerShdw blurRad="38100" dist="38100" dir="2700000" algn="tl">
                    <a:srgbClr val="000000">
                      <a:alpha val="43137"/>
                    </a:srgbClr>
                  </a:outerShdw>
                </a:effectLst>
                <a:latin typeface="Felix Titling" pitchFamily="82" charset="0"/>
                <a:ea typeface="Calibri" panose="020F0502020204030204" pitchFamily="34" charset="0"/>
                <a:cs typeface="Times New Roman" panose="02020603050405020304" pitchFamily="18" charset="0"/>
              </a:rPr>
              <a:t>The State Regulation of THE </a:t>
            </a:r>
            <a:r>
              <a:rPr lang="az-Latn-AZ" sz="2800" b="1" dirty="0" smtClean="0">
                <a:solidFill>
                  <a:srgbClr val="FFFFFF"/>
                </a:solidFill>
                <a:effectLst>
                  <a:outerShdw blurRad="38100" dist="38100" dir="2700000" algn="tl">
                    <a:srgbClr val="000000">
                      <a:alpha val="43137"/>
                    </a:srgbClr>
                  </a:outerShdw>
                </a:effectLst>
                <a:latin typeface="Felix Titling" pitchFamily="82" charset="0"/>
                <a:ea typeface="Calibri" panose="020F0502020204030204" pitchFamily="34" charset="0"/>
                <a:cs typeface="Times New Roman" panose="02020603050405020304" pitchFamily="18" charset="0"/>
              </a:rPr>
              <a:t>Social </a:t>
            </a:r>
            <a:r>
              <a:rPr lang="az-Latn-AZ" sz="2800" b="1" dirty="0">
                <a:solidFill>
                  <a:srgbClr val="FFFFFF"/>
                </a:solidFill>
                <a:effectLst>
                  <a:outerShdw blurRad="38100" dist="38100" dir="2700000" algn="tl">
                    <a:srgbClr val="000000">
                      <a:alpha val="43137"/>
                    </a:srgbClr>
                  </a:outerShdw>
                </a:effectLst>
                <a:latin typeface="Felix Titling" pitchFamily="82" charset="0"/>
                <a:ea typeface="Calibri" panose="020F0502020204030204" pitchFamily="34" charset="0"/>
                <a:cs typeface="Times New Roman" panose="02020603050405020304" pitchFamily="18" charset="0"/>
              </a:rPr>
              <a:t>Protection </a:t>
            </a:r>
            <a:r>
              <a:rPr lang="az-Latn-AZ" sz="2800" b="1" dirty="0" smtClean="0">
                <a:solidFill>
                  <a:srgbClr val="FFFFFF"/>
                </a:solidFill>
                <a:effectLst>
                  <a:outerShdw blurRad="38100" dist="38100" dir="2700000" algn="tl">
                    <a:srgbClr val="000000">
                      <a:alpha val="43137"/>
                    </a:srgbClr>
                  </a:outerShdw>
                </a:effectLst>
                <a:latin typeface="Felix Titling" pitchFamily="82" charset="0"/>
                <a:ea typeface="Calibri" panose="020F0502020204030204" pitchFamily="34" charset="0"/>
                <a:cs typeface="Times New Roman" panose="02020603050405020304" pitchFamily="18" charset="0"/>
              </a:rPr>
              <a:t>System</a:t>
            </a:r>
            <a:r>
              <a:rPr lang="en-US" sz="2800" b="1" dirty="0" smtClean="0">
                <a:solidFill>
                  <a:srgbClr val="FFFFFF"/>
                </a:solidFill>
                <a:effectLst>
                  <a:outerShdw blurRad="38100" dist="38100" dir="2700000" algn="tl">
                    <a:srgbClr val="000000">
                      <a:alpha val="43137"/>
                    </a:srgbClr>
                  </a:outerShdw>
                </a:effectLst>
                <a:latin typeface="Felix Titling" pitchFamily="82" charset="0"/>
                <a:ea typeface="Calibri" panose="020F0502020204030204" pitchFamily="34" charset="0"/>
                <a:cs typeface="Times New Roman" panose="02020603050405020304" pitchFamily="18" charset="0"/>
              </a:rPr>
              <a:t>  </a:t>
            </a:r>
            <a:r>
              <a:rPr lang="az-Latn-AZ" sz="2800" b="1" dirty="0" smtClean="0">
                <a:solidFill>
                  <a:srgbClr val="FFFFFF"/>
                </a:solidFill>
                <a:effectLst>
                  <a:outerShdw blurRad="38100" dist="38100" dir="2700000" algn="tl">
                    <a:srgbClr val="000000">
                      <a:alpha val="43137"/>
                    </a:srgbClr>
                  </a:outerShdw>
                </a:effectLst>
                <a:latin typeface="Felix Titling" pitchFamily="82" charset="0"/>
                <a:ea typeface="Calibri" panose="020F0502020204030204" pitchFamily="34" charset="0"/>
                <a:cs typeface="Times New Roman" panose="02020603050405020304" pitchFamily="18" charset="0"/>
              </a:rPr>
              <a:t>in Azerbaijan</a:t>
            </a:r>
            <a:endParaRPr lang="ru-RU" sz="2800" b="1" dirty="0">
              <a:solidFill>
                <a:srgbClr val="FFFFFF"/>
              </a:solidFill>
              <a:effectLst>
                <a:outerShdw blurRad="38100" dist="38100" dir="2700000" algn="tl">
                  <a:srgbClr val="000000">
                    <a:alpha val="43137"/>
                  </a:srgbClr>
                </a:outerShdw>
              </a:effectLst>
              <a:latin typeface="Felix Titling"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126270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6"/>
          <p:cNvSpPr>
            <a:spLocks/>
          </p:cNvSpPr>
          <p:nvPr/>
        </p:nvSpPr>
        <p:spPr bwMode="auto">
          <a:xfrm>
            <a:off x="-252536" y="5563662"/>
            <a:ext cx="3635622"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sz="1200">
              <a:solidFill>
                <a:prstClr val="white"/>
              </a:solidFill>
              <a:latin typeface="Century Gothic" panose="020B0502020202020204" pitchFamily="34" charset="0"/>
            </a:endParaRPr>
          </a:p>
        </p:txBody>
      </p:sp>
      <p:sp>
        <p:nvSpPr>
          <p:cNvPr id="9" name="Freeform 7"/>
          <p:cNvSpPr>
            <a:spLocks/>
          </p:cNvSpPr>
          <p:nvPr/>
        </p:nvSpPr>
        <p:spPr bwMode="auto">
          <a:xfrm>
            <a:off x="1674760" y="5938698"/>
            <a:ext cx="2743310" cy="1139645"/>
          </a:xfrm>
          <a:custGeom>
            <a:avLst/>
            <a:gdLst>
              <a:gd name="T0" fmla="*/ 1488 w 1488"/>
              <a:gd name="T1" fmla="*/ 460 h 460"/>
              <a:gd name="T2" fmla="*/ 0 w 1488"/>
              <a:gd name="T3" fmla="*/ 460 h 460"/>
              <a:gd name="T4" fmla="*/ 745 w 1488"/>
              <a:gd name="T5" fmla="*/ 0 h 460"/>
              <a:gd name="T6" fmla="*/ 1488 w 1488"/>
              <a:gd name="T7" fmla="*/ 460 h 460"/>
            </a:gdLst>
            <a:ahLst/>
            <a:cxnLst>
              <a:cxn ang="0">
                <a:pos x="T0" y="T1"/>
              </a:cxn>
              <a:cxn ang="0">
                <a:pos x="T2" y="T3"/>
              </a:cxn>
              <a:cxn ang="0">
                <a:pos x="T4" y="T5"/>
              </a:cxn>
              <a:cxn ang="0">
                <a:pos x="T6" y="T7"/>
              </a:cxn>
            </a:cxnLst>
            <a:rect l="0" t="0" r="r" b="b"/>
            <a:pathLst>
              <a:path w="1488" h="460">
                <a:moveTo>
                  <a:pt x="1488" y="460"/>
                </a:moveTo>
                <a:lnTo>
                  <a:pt x="0" y="460"/>
                </a:lnTo>
                <a:lnTo>
                  <a:pt x="745" y="0"/>
                </a:lnTo>
                <a:lnTo>
                  <a:pt x="1488" y="460"/>
                </a:ln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sz="1200">
              <a:solidFill>
                <a:prstClr val="white"/>
              </a:solidFill>
              <a:latin typeface="Century Gothic" panose="020B0502020202020204" pitchFamily="34" charset="0"/>
            </a:endParaRPr>
          </a:p>
        </p:txBody>
      </p:sp>
      <p:sp>
        <p:nvSpPr>
          <p:cNvPr id="10" name="Freeform 8"/>
          <p:cNvSpPr>
            <a:spLocks/>
          </p:cNvSpPr>
          <p:nvPr/>
        </p:nvSpPr>
        <p:spPr bwMode="auto">
          <a:xfrm>
            <a:off x="2754189" y="5563662"/>
            <a:ext cx="3635622"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sz="1200">
              <a:solidFill>
                <a:prstClr val="white"/>
              </a:solidFill>
              <a:latin typeface="Century Gothic" panose="020B0502020202020204" pitchFamily="34" charset="0"/>
            </a:endParaRPr>
          </a:p>
        </p:txBody>
      </p:sp>
      <p:sp>
        <p:nvSpPr>
          <p:cNvPr id="11" name="Freeform 9"/>
          <p:cNvSpPr>
            <a:spLocks/>
          </p:cNvSpPr>
          <p:nvPr/>
        </p:nvSpPr>
        <p:spPr bwMode="auto">
          <a:xfrm>
            <a:off x="4764034" y="5938698"/>
            <a:ext cx="2743310" cy="1139645"/>
          </a:xfrm>
          <a:custGeom>
            <a:avLst/>
            <a:gdLst>
              <a:gd name="T0" fmla="*/ 1488 w 1488"/>
              <a:gd name="T1" fmla="*/ 460 h 460"/>
              <a:gd name="T2" fmla="*/ 0 w 1488"/>
              <a:gd name="T3" fmla="*/ 460 h 460"/>
              <a:gd name="T4" fmla="*/ 745 w 1488"/>
              <a:gd name="T5" fmla="*/ 0 h 460"/>
              <a:gd name="T6" fmla="*/ 1488 w 1488"/>
              <a:gd name="T7" fmla="*/ 460 h 460"/>
            </a:gdLst>
            <a:ahLst/>
            <a:cxnLst>
              <a:cxn ang="0">
                <a:pos x="T0" y="T1"/>
              </a:cxn>
              <a:cxn ang="0">
                <a:pos x="T2" y="T3"/>
              </a:cxn>
              <a:cxn ang="0">
                <a:pos x="T4" y="T5"/>
              </a:cxn>
              <a:cxn ang="0">
                <a:pos x="T6" y="T7"/>
              </a:cxn>
            </a:cxnLst>
            <a:rect l="0" t="0" r="r" b="b"/>
            <a:pathLst>
              <a:path w="1488" h="460">
                <a:moveTo>
                  <a:pt x="1488" y="460"/>
                </a:moveTo>
                <a:lnTo>
                  <a:pt x="0" y="460"/>
                </a:lnTo>
                <a:lnTo>
                  <a:pt x="745" y="0"/>
                </a:lnTo>
                <a:lnTo>
                  <a:pt x="1488" y="460"/>
                </a:ln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sz="1200">
              <a:solidFill>
                <a:prstClr val="white"/>
              </a:solidFill>
              <a:latin typeface="Century Gothic" panose="020B0502020202020204" pitchFamily="34" charset="0"/>
            </a:endParaRPr>
          </a:p>
        </p:txBody>
      </p:sp>
      <p:sp>
        <p:nvSpPr>
          <p:cNvPr id="18" name="Freeform 10"/>
          <p:cNvSpPr>
            <a:spLocks/>
          </p:cNvSpPr>
          <p:nvPr/>
        </p:nvSpPr>
        <p:spPr bwMode="auto">
          <a:xfrm>
            <a:off x="5760914" y="5563662"/>
            <a:ext cx="3635622"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sz="1200">
              <a:solidFill>
                <a:prstClr val="white"/>
              </a:solidFill>
              <a:latin typeface="Century Gothic" panose="020B0502020202020204" pitchFamily="34" charset="0"/>
            </a:endParaRPr>
          </a:p>
        </p:txBody>
      </p:sp>
      <p:sp>
        <p:nvSpPr>
          <p:cNvPr id="19" name="Line 11"/>
          <p:cNvSpPr>
            <a:spLocks noChangeShapeType="1"/>
          </p:cNvSpPr>
          <p:nvPr/>
        </p:nvSpPr>
        <p:spPr bwMode="auto">
          <a:xfrm flipV="1">
            <a:off x="1563688" y="3629026"/>
            <a:ext cx="0" cy="1934633"/>
          </a:xfrm>
          <a:prstGeom prst="line">
            <a:avLst/>
          </a:prstGeom>
          <a:ln>
            <a:solidFill>
              <a:schemeClr val="accent1">
                <a:lumMod val="50000"/>
              </a:schemeClr>
            </a:solidFill>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0" name="Line 12"/>
          <p:cNvSpPr>
            <a:spLocks noChangeShapeType="1"/>
          </p:cNvSpPr>
          <p:nvPr/>
        </p:nvSpPr>
        <p:spPr bwMode="auto">
          <a:xfrm>
            <a:off x="1020765" y="3629025"/>
            <a:ext cx="1089025" cy="0"/>
          </a:xfrm>
          <a:prstGeom prst="line">
            <a:avLst/>
          </a:prstGeom>
          <a:ln>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3" name="Line 15"/>
          <p:cNvSpPr>
            <a:spLocks noChangeShapeType="1"/>
          </p:cNvSpPr>
          <p:nvPr/>
        </p:nvSpPr>
        <p:spPr bwMode="auto">
          <a:xfrm flipV="1">
            <a:off x="3048000" y="4763949"/>
            <a:ext cx="0" cy="1174751"/>
          </a:xfrm>
          <a:prstGeom prst="line">
            <a:avLst/>
          </a:prstGeom>
          <a:ln>
            <a:solidFill>
              <a:schemeClr val="accent1">
                <a:lumMod val="50000"/>
              </a:schemeClr>
            </a:solidFill>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4" name="Line 16"/>
          <p:cNvSpPr>
            <a:spLocks noChangeShapeType="1"/>
          </p:cNvSpPr>
          <p:nvPr/>
        </p:nvSpPr>
        <p:spPr bwMode="auto">
          <a:xfrm>
            <a:off x="2501902" y="4763945"/>
            <a:ext cx="1089025" cy="0"/>
          </a:xfrm>
          <a:prstGeom prst="line">
            <a:avLst/>
          </a:prstGeom>
          <a:ln>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5" name="Line 17"/>
          <p:cNvSpPr>
            <a:spLocks noChangeShapeType="1"/>
          </p:cNvSpPr>
          <p:nvPr/>
        </p:nvSpPr>
        <p:spPr bwMode="auto">
          <a:xfrm flipV="1">
            <a:off x="6137275" y="4763949"/>
            <a:ext cx="0" cy="1174751"/>
          </a:xfrm>
          <a:prstGeom prst="line">
            <a:avLst/>
          </a:prstGeom>
          <a:ln>
            <a:solidFill>
              <a:schemeClr val="accent1">
                <a:lumMod val="50000"/>
              </a:schemeClr>
            </a:solidFill>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6" name="Line 18"/>
          <p:cNvSpPr>
            <a:spLocks noChangeShapeType="1"/>
          </p:cNvSpPr>
          <p:nvPr/>
        </p:nvSpPr>
        <p:spPr bwMode="auto">
          <a:xfrm>
            <a:off x="5591177" y="4763945"/>
            <a:ext cx="1089025" cy="0"/>
          </a:xfrm>
          <a:prstGeom prst="line">
            <a:avLst/>
          </a:prstGeom>
          <a:ln>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7" name="Line 19"/>
          <p:cNvSpPr>
            <a:spLocks noChangeShapeType="1"/>
          </p:cNvSpPr>
          <p:nvPr/>
        </p:nvSpPr>
        <p:spPr bwMode="auto">
          <a:xfrm flipV="1">
            <a:off x="7577138" y="3629026"/>
            <a:ext cx="0" cy="1934633"/>
          </a:xfrm>
          <a:prstGeom prst="line">
            <a:avLst/>
          </a:prstGeom>
          <a:ln>
            <a:solidFill>
              <a:schemeClr val="accent1">
                <a:lumMod val="50000"/>
              </a:schemeClr>
            </a:solidFill>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8" name="Line 20"/>
          <p:cNvSpPr>
            <a:spLocks noChangeShapeType="1"/>
          </p:cNvSpPr>
          <p:nvPr/>
        </p:nvSpPr>
        <p:spPr bwMode="auto">
          <a:xfrm>
            <a:off x="7034215" y="3629025"/>
            <a:ext cx="1089025" cy="0"/>
          </a:xfrm>
          <a:prstGeom prst="line">
            <a:avLst/>
          </a:prstGeom>
          <a:ln>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9" name="文本框 28"/>
          <p:cNvSpPr txBox="1"/>
          <p:nvPr/>
        </p:nvSpPr>
        <p:spPr>
          <a:xfrm>
            <a:off x="313531" y="2311980"/>
            <a:ext cx="2503491" cy="892552"/>
          </a:xfrm>
          <a:prstGeom prst="rect">
            <a:avLst/>
          </a:prstGeom>
          <a:noFill/>
          <a:effectLst/>
        </p:spPr>
        <p:txBody>
          <a:bodyPr wrap="square" rtlCol="0">
            <a:spAutoFit/>
          </a:bodyPr>
          <a:lstStyle/>
          <a:p>
            <a:pPr lvl="0" algn="ctr">
              <a:lnSpc>
                <a:spcPct val="130000"/>
              </a:lnSpc>
            </a:pPr>
            <a:r>
              <a:rPr lang="az-Latn-AZ" sz="2000" i="1" dirty="0">
                <a:solidFill>
                  <a:schemeClr val="tx2">
                    <a:lumMod val="50000"/>
                  </a:schemeClr>
                </a:solidFill>
                <a:latin typeface="Cambria" panose="02040503050406030204" pitchFamily="18" charset="0"/>
              </a:rPr>
              <a:t>Private</a:t>
            </a:r>
            <a:r>
              <a:rPr lang="en-GB" sz="2000" i="1" dirty="0">
                <a:solidFill>
                  <a:schemeClr val="tx2">
                    <a:lumMod val="50000"/>
                  </a:schemeClr>
                </a:solidFill>
                <a:latin typeface="Cambria" panose="02040503050406030204" pitchFamily="18" charset="0"/>
              </a:rPr>
              <a:t> </a:t>
            </a:r>
            <a:r>
              <a:rPr lang="en-GB" sz="2000" i="1" dirty="0" smtClean="0">
                <a:solidFill>
                  <a:schemeClr val="tx2">
                    <a:lumMod val="50000"/>
                  </a:schemeClr>
                </a:solidFill>
                <a:latin typeface="Cambria" panose="02040503050406030204" pitchFamily="18" charset="0"/>
              </a:rPr>
              <a:t>pension </a:t>
            </a:r>
            <a:r>
              <a:rPr lang="en-GB" sz="2000" i="1" dirty="0">
                <a:solidFill>
                  <a:schemeClr val="tx2">
                    <a:lumMod val="50000"/>
                  </a:schemeClr>
                </a:solidFill>
                <a:latin typeface="Cambria" panose="02040503050406030204" pitchFamily="18" charset="0"/>
              </a:rPr>
              <a:t>fund assets as </a:t>
            </a:r>
            <a:r>
              <a:rPr lang="az-Latn-AZ" sz="2000" i="1" dirty="0" smtClean="0">
                <a:solidFill>
                  <a:schemeClr val="tx2">
                    <a:lumMod val="50000"/>
                  </a:schemeClr>
                </a:solidFill>
                <a:latin typeface="Cambria" panose="02040503050406030204" pitchFamily="18" charset="0"/>
              </a:rPr>
              <a:t>%</a:t>
            </a:r>
            <a:r>
              <a:rPr lang="en-GB" sz="2000" i="1" dirty="0" smtClean="0">
                <a:solidFill>
                  <a:schemeClr val="tx2">
                    <a:lumMod val="50000"/>
                  </a:schemeClr>
                </a:solidFill>
                <a:latin typeface="Cambria" panose="02040503050406030204" pitchFamily="18" charset="0"/>
              </a:rPr>
              <a:t> </a:t>
            </a:r>
            <a:r>
              <a:rPr lang="en-GB" sz="2000" i="1" dirty="0">
                <a:solidFill>
                  <a:schemeClr val="tx2">
                    <a:lumMod val="50000"/>
                  </a:schemeClr>
                </a:solidFill>
                <a:latin typeface="Cambria" panose="02040503050406030204" pitchFamily="18" charset="0"/>
              </a:rPr>
              <a:t>of </a:t>
            </a:r>
            <a:r>
              <a:rPr lang="en-GB" sz="2000" i="1" dirty="0" smtClean="0">
                <a:solidFill>
                  <a:schemeClr val="tx2">
                    <a:lumMod val="50000"/>
                  </a:schemeClr>
                </a:solidFill>
                <a:latin typeface="Cambria" panose="02040503050406030204" pitchFamily="18" charset="0"/>
              </a:rPr>
              <a:t>GDP</a:t>
            </a:r>
            <a:endParaRPr lang="en-US" altLang="zh-CN" sz="1400" dirty="0">
              <a:solidFill>
                <a:schemeClr val="tx2">
                  <a:lumMod val="50000"/>
                </a:schemeClr>
              </a:solidFill>
              <a:latin typeface="冬青黑体简体中文 W3" panose="020B0300000000000000" pitchFamily="34" charset="-122"/>
              <a:ea typeface="冬青黑体简体中文 W3" panose="020B0300000000000000" pitchFamily="34" charset="-122"/>
            </a:endParaRPr>
          </a:p>
        </p:txBody>
      </p:sp>
      <p:sp>
        <p:nvSpPr>
          <p:cNvPr id="31" name="文本框 30"/>
          <p:cNvSpPr txBox="1"/>
          <p:nvPr/>
        </p:nvSpPr>
        <p:spPr>
          <a:xfrm>
            <a:off x="6276234" y="2332414"/>
            <a:ext cx="2462220" cy="1253164"/>
          </a:xfrm>
          <a:prstGeom prst="rect">
            <a:avLst/>
          </a:prstGeom>
          <a:noFill/>
          <a:effectLst/>
        </p:spPr>
        <p:txBody>
          <a:bodyPr wrap="square" rtlCol="0">
            <a:spAutoFit/>
          </a:bodyPr>
          <a:lstStyle/>
          <a:p>
            <a:pPr lvl="0" algn="ctr">
              <a:lnSpc>
                <a:spcPct val="130000"/>
              </a:lnSpc>
            </a:pPr>
            <a:r>
              <a:rPr lang="en-GB" sz="2000" i="1">
                <a:solidFill>
                  <a:schemeClr val="tx2">
                    <a:lumMod val="50000"/>
                  </a:schemeClr>
                </a:solidFill>
                <a:latin typeface="Cambria" panose="02040503050406030204" pitchFamily="18" charset="0"/>
              </a:rPr>
              <a:t>Restrictions on Pension Fund </a:t>
            </a:r>
            <a:r>
              <a:rPr lang="en-GB" sz="2000" i="1" smtClean="0">
                <a:solidFill>
                  <a:schemeClr val="tx2">
                    <a:lumMod val="50000"/>
                  </a:schemeClr>
                </a:solidFill>
                <a:latin typeface="Cambria" panose="02040503050406030204" pitchFamily="18" charset="0"/>
              </a:rPr>
              <a:t>Investments</a:t>
            </a:r>
            <a:endParaRPr lang="en-US" altLang="zh-CN" sz="1400" dirty="0">
              <a:solidFill>
                <a:schemeClr val="tx2">
                  <a:lumMod val="50000"/>
                </a:schemeClr>
              </a:solidFill>
              <a:latin typeface="冬青黑体简体中文 W3" panose="020B0300000000000000" pitchFamily="34" charset="-122"/>
              <a:ea typeface="冬青黑体简体中文 W3" panose="020B0300000000000000" pitchFamily="34" charset="-122"/>
            </a:endParaRPr>
          </a:p>
        </p:txBody>
      </p:sp>
      <p:sp>
        <p:nvSpPr>
          <p:cNvPr id="32" name="文本框 31"/>
          <p:cNvSpPr txBox="1"/>
          <p:nvPr/>
        </p:nvSpPr>
        <p:spPr>
          <a:xfrm>
            <a:off x="4710448" y="3519102"/>
            <a:ext cx="2811195" cy="1292662"/>
          </a:xfrm>
          <a:prstGeom prst="rect">
            <a:avLst/>
          </a:prstGeom>
          <a:noFill/>
          <a:effectLst/>
        </p:spPr>
        <p:txBody>
          <a:bodyPr wrap="square" rtlCol="0">
            <a:spAutoFit/>
          </a:bodyPr>
          <a:lstStyle/>
          <a:p>
            <a:pPr lvl="0" algn="ctr">
              <a:lnSpc>
                <a:spcPct val="130000"/>
              </a:lnSpc>
            </a:pPr>
            <a:r>
              <a:rPr lang="az-Latn-AZ" sz="2000" i="1" dirty="0" smtClean="0">
                <a:solidFill>
                  <a:schemeClr val="tx2">
                    <a:lumMod val="50000"/>
                  </a:schemeClr>
                </a:solidFill>
                <a:latin typeface="Cambria" panose="02040503050406030204" pitchFamily="18" charset="0"/>
              </a:rPr>
              <a:t>Mandatory </a:t>
            </a:r>
            <a:r>
              <a:rPr lang="en-GB" sz="2000" i="1" dirty="0" smtClean="0">
                <a:solidFill>
                  <a:schemeClr val="tx2">
                    <a:lumMod val="50000"/>
                  </a:schemeClr>
                </a:solidFill>
                <a:latin typeface="Cambria" panose="02040503050406030204" pitchFamily="18" charset="0"/>
              </a:rPr>
              <a:t>social insurance </a:t>
            </a:r>
            <a:r>
              <a:rPr lang="az-Latn-AZ" sz="2000" i="1" dirty="0">
                <a:solidFill>
                  <a:schemeClr val="tx2">
                    <a:lumMod val="50000"/>
                  </a:schemeClr>
                </a:solidFill>
                <a:latin typeface="Cambria" panose="02040503050406030204" pitchFamily="18" charset="0"/>
              </a:rPr>
              <a:t>r</a:t>
            </a:r>
            <a:r>
              <a:rPr lang="en-GB" sz="2000" i="1" dirty="0" err="1">
                <a:solidFill>
                  <a:schemeClr val="tx2">
                    <a:lumMod val="50000"/>
                  </a:schemeClr>
                </a:solidFill>
                <a:latin typeface="Cambria" panose="02040503050406030204" pitchFamily="18" charset="0"/>
              </a:rPr>
              <a:t>ates</a:t>
            </a:r>
            <a:r>
              <a:rPr lang="en-GB" sz="2000" i="1" dirty="0">
                <a:solidFill>
                  <a:schemeClr val="tx2">
                    <a:lumMod val="50000"/>
                  </a:schemeClr>
                </a:solidFill>
                <a:latin typeface="Cambria" panose="02040503050406030204" pitchFamily="18" charset="0"/>
              </a:rPr>
              <a:t> for </a:t>
            </a:r>
            <a:r>
              <a:rPr lang="en-GB" sz="2000" i="1" dirty="0" smtClean="0">
                <a:solidFill>
                  <a:schemeClr val="tx2">
                    <a:lumMod val="50000"/>
                  </a:schemeClr>
                </a:solidFill>
                <a:latin typeface="Cambria" panose="02040503050406030204" pitchFamily="18" charset="0"/>
              </a:rPr>
              <a:t>employers </a:t>
            </a:r>
            <a:endParaRPr lang="en-US" altLang="zh-CN" sz="1400" dirty="0">
              <a:solidFill>
                <a:schemeClr val="tx2">
                  <a:lumMod val="50000"/>
                </a:schemeClr>
              </a:solidFill>
              <a:latin typeface="冬青黑体简体中文 W3" panose="020B0300000000000000" pitchFamily="34" charset="-122"/>
              <a:ea typeface="冬青黑体简体中文 W3" panose="020B0300000000000000" pitchFamily="34" charset="-122"/>
            </a:endParaRPr>
          </a:p>
        </p:txBody>
      </p:sp>
      <p:sp>
        <p:nvSpPr>
          <p:cNvPr id="33" name="文本框 32"/>
          <p:cNvSpPr txBox="1"/>
          <p:nvPr/>
        </p:nvSpPr>
        <p:spPr>
          <a:xfrm>
            <a:off x="1621434" y="3465904"/>
            <a:ext cx="3079914" cy="892552"/>
          </a:xfrm>
          <a:prstGeom prst="rect">
            <a:avLst/>
          </a:prstGeom>
          <a:noFill/>
          <a:effectLst/>
        </p:spPr>
        <p:txBody>
          <a:bodyPr wrap="square" rtlCol="0">
            <a:spAutoFit/>
          </a:bodyPr>
          <a:lstStyle/>
          <a:p>
            <a:pPr lvl="0" algn="ctr">
              <a:lnSpc>
                <a:spcPct val="130000"/>
              </a:lnSpc>
            </a:pPr>
            <a:r>
              <a:rPr lang="az-Latn-AZ" sz="2000" i="1" dirty="0">
                <a:solidFill>
                  <a:schemeClr val="tx2">
                    <a:lumMod val="50000"/>
                  </a:schemeClr>
                </a:solidFill>
                <a:latin typeface="Cambria" panose="02040503050406030204" pitchFamily="18" charset="0"/>
              </a:rPr>
              <a:t>Government pension expenditures as </a:t>
            </a:r>
            <a:r>
              <a:rPr lang="az-Latn-AZ" sz="2000" i="1" dirty="0" smtClean="0">
                <a:solidFill>
                  <a:schemeClr val="tx2">
                    <a:lumMod val="50000"/>
                  </a:schemeClr>
                </a:solidFill>
                <a:latin typeface="Cambria" panose="02040503050406030204" pitchFamily="18" charset="0"/>
              </a:rPr>
              <a:t>% of GDP</a:t>
            </a:r>
            <a:endParaRPr lang="en-US" altLang="zh-CN" sz="1400" dirty="0">
              <a:solidFill>
                <a:schemeClr val="tx2">
                  <a:lumMod val="50000"/>
                </a:schemeClr>
              </a:solidFill>
              <a:latin typeface="冬青黑体简体中文 W3" panose="020B0300000000000000" pitchFamily="34" charset="-122"/>
              <a:ea typeface="冬青黑体简体中文 W3" panose="020B0300000000000000" pitchFamily="34" charset="-122"/>
            </a:endParaRPr>
          </a:p>
        </p:txBody>
      </p:sp>
      <p:grpSp>
        <p:nvGrpSpPr>
          <p:cNvPr id="34" name="Группа 33"/>
          <p:cNvGrpSpPr/>
          <p:nvPr/>
        </p:nvGrpSpPr>
        <p:grpSpPr>
          <a:xfrm>
            <a:off x="-1" y="0"/>
            <a:ext cx="9144001" cy="683849"/>
            <a:chOff x="-3854" y="5569"/>
            <a:chExt cx="9145016" cy="826949"/>
          </a:xfrm>
        </p:grpSpPr>
        <p:pic>
          <p:nvPicPr>
            <p:cNvPr id="35" name="Рисунок 34" descr="C:\Users\asus\Desktop\ScreenHunter_2.jpg"/>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36" name="Рисунок 35"/>
            <p:cNvPicPr/>
            <p:nvPr/>
          </p:nvPicPr>
          <p:blipFill>
            <a:blip r:embed="rId5"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3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smtClean="0">
                  <a:solidFill>
                    <a:srgbClr val="FFFFFF"/>
                  </a:solidFill>
                  <a:ea typeface="Calibri" panose="020F0502020204030204" pitchFamily="34" charset="0"/>
                  <a:cs typeface="Times New Roman" panose="02020603050405020304" pitchFamily="18" charset="0"/>
                </a:rPr>
                <a:t>A</a:t>
              </a:r>
              <a:r>
                <a:rPr lang="en-US" sz="1323" b="1" dirty="0" smtClean="0">
                  <a:solidFill>
                    <a:srgbClr val="FFFFFF"/>
                  </a:solidFill>
                  <a:ea typeface="Calibri" panose="020F0502020204030204" pitchFamily="34" charset="0"/>
                  <a:cs typeface="Times New Roman" panose="02020603050405020304" pitchFamily="18" charset="0"/>
                </a:rPr>
                <a:t>NAS</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smtClean="0">
                  <a:solidFill>
                    <a:srgbClr val="FFFFFF"/>
                  </a:solidFill>
                  <a:ea typeface="Calibri" panose="020F0502020204030204" pitchFamily="34" charset="0"/>
                  <a:cs typeface="Times New Roman" panose="02020603050405020304" pitchFamily="18" charset="0"/>
                </a:rPr>
                <a:t>INSTITUTE </a:t>
              </a:r>
              <a:r>
                <a:rPr lang="az-Latn-AZ" sz="1323" b="1" dirty="0">
                  <a:solidFill>
                    <a:srgbClr val="FFFFFF"/>
                  </a:solidFill>
                  <a:ea typeface="Calibri" panose="020F0502020204030204" pitchFamily="34" charset="0"/>
                  <a:cs typeface="Times New Roman" panose="02020603050405020304" pitchFamily="18" charset="0"/>
                </a:rPr>
                <a:t>OF ECONOMICS </a:t>
              </a:r>
            </a:p>
            <a:p>
              <a:pPr>
                <a:lnSpc>
                  <a:spcPct val="107000"/>
                </a:lnSpc>
              </a:pPr>
              <a:endParaRPr lang="en-US" sz="910" dirty="0">
                <a:ea typeface="Calibri" panose="020F0502020204030204" pitchFamily="34" charset="0"/>
                <a:cs typeface="Times New Roman" panose="02020603050405020304" pitchFamily="18" charset="0"/>
              </a:endParaRPr>
            </a:p>
          </p:txBody>
        </p:sp>
      </p:grpSp>
      <p:sp>
        <p:nvSpPr>
          <p:cNvPr id="42" name="TextBox 41"/>
          <p:cNvSpPr txBox="1"/>
          <p:nvPr/>
        </p:nvSpPr>
        <p:spPr>
          <a:xfrm>
            <a:off x="0" y="6598943"/>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
        <p:nvSpPr>
          <p:cNvPr id="43" name="Прямоугольник 42"/>
          <p:cNvSpPr/>
          <p:nvPr/>
        </p:nvSpPr>
        <p:spPr>
          <a:xfrm>
            <a:off x="2206906" y="1011487"/>
            <a:ext cx="5571367" cy="1569660"/>
          </a:xfrm>
          <a:prstGeom prst="rect">
            <a:avLst/>
          </a:prstGeom>
        </p:spPr>
        <p:txBody>
          <a:bodyPr wrap="square">
            <a:spAutoFit/>
          </a:bodyPr>
          <a:lstStyle/>
          <a:p>
            <a:pPr lvl="0" algn="ctr"/>
            <a:r>
              <a:rPr lang="az-Latn-AZ" sz="2400" i="1" dirty="0" smtClean="0">
                <a:solidFill>
                  <a:srgbClr val="8064A2">
                    <a:lumMod val="50000"/>
                  </a:srgbClr>
                </a:solidFill>
                <a:latin typeface="Cambria" panose="02040503050406030204" pitchFamily="18" charset="0"/>
              </a:rPr>
              <a:t>S</a:t>
            </a:r>
            <a:r>
              <a:rPr lang="en-GB" sz="2400" i="1" dirty="0" err="1" smtClean="0">
                <a:solidFill>
                  <a:srgbClr val="8064A2">
                    <a:lumMod val="50000"/>
                  </a:srgbClr>
                </a:solidFill>
                <a:latin typeface="Cambria" panose="02040503050406030204" pitchFamily="18" charset="0"/>
              </a:rPr>
              <a:t>ub</a:t>
            </a:r>
            <a:r>
              <a:rPr lang="en-GB" sz="2400" i="1" dirty="0" smtClean="0">
                <a:solidFill>
                  <a:srgbClr val="8064A2">
                    <a:lumMod val="50000"/>
                  </a:srgbClr>
                </a:solidFill>
                <a:latin typeface="Cambria" panose="02040503050406030204" pitchFamily="18" charset="0"/>
              </a:rPr>
              <a:t>-index  of L</a:t>
            </a:r>
            <a:r>
              <a:rPr lang="az-Latn-AZ" sz="2400" i="1" dirty="0" smtClean="0">
                <a:solidFill>
                  <a:srgbClr val="8064A2">
                    <a:lumMod val="50000"/>
                  </a:srgbClr>
                </a:solidFill>
                <a:latin typeface="Cambria" panose="02040503050406030204" pitchFamily="18" charset="0"/>
              </a:rPr>
              <a:t>iber</a:t>
            </a:r>
            <a:r>
              <a:rPr lang="en-US" sz="2400" i="1" dirty="0" err="1" smtClean="0">
                <a:solidFill>
                  <a:srgbClr val="8064A2">
                    <a:lumMod val="50000"/>
                  </a:srgbClr>
                </a:solidFill>
                <a:latin typeface="Cambria" panose="02040503050406030204" pitchFamily="18" charset="0"/>
              </a:rPr>
              <a:t>alism</a:t>
            </a:r>
            <a:r>
              <a:rPr lang="en-US" sz="2400" i="1" dirty="0" smtClean="0">
                <a:solidFill>
                  <a:srgbClr val="8064A2">
                    <a:lumMod val="50000"/>
                  </a:srgbClr>
                </a:solidFill>
                <a:latin typeface="Cambria" panose="02040503050406030204" pitchFamily="18" charset="0"/>
              </a:rPr>
              <a:t> (Dirigisme)</a:t>
            </a:r>
            <a:r>
              <a:rPr lang="az-Latn-AZ" sz="2400" i="1" dirty="0" smtClean="0">
                <a:solidFill>
                  <a:srgbClr val="8064A2">
                    <a:lumMod val="50000"/>
                  </a:srgbClr>
                </a:solidFill>
                <a:latin typeface="Cambria" panose="02040503050406030204" pitchFamily="18" charset="0"/>
              </a:rPr>
              <a:t> </a:t>
            </a:r>
            <a:r>
              <a:rPr lang="az-Latn-AZ" sz="2400" i="1" dirty="0">
                <a:solidFill>
                  <a:srgbClr val="8064A2">
                    <a:lumMod val="50000"/>
                  </a:srgbClr>
                </a:solidFill>
                <a:latin typeface="Cambria" panose="02040503050406030204" pitchFamily="18" charset="0"/>
              </a:rPr>
              <a:t>of </a:t>
            </a:r>
            <a:r>
              <a:rPr lang="az-Latn-AZ" sz="2400" i="1" dirty="0" smtClean="0">
                <a:solidFill>
                  <a:srgbClr val="8064A2">
                    <a:lumMod val="50000"/>
                  </a:srgbClr>
                </a:solidFill>
                <a:latin typeface="Cambria" panose="02040503050406030204" pitchFamily="18" charset="0"/>
              </a:rPr>
              <a:t>pension</a:t>
            </a:r>
            <a:r>
              <a:rPr lang="en-US" sz="2400" i="1" dirty="0" smtClean="0">
                <a:solidFill>
                  <a:srgbClr val="8064A2">
                    <a:lumMod val="50000"/>
                  </a:srgbClr>
                </a:solidFill>
                <a:latin typeface="Cambria" panose="02040503050406030204" pitchFamily="18" charset="0"/>
              </a:rPr>
              <a:t> system</a:t>
            </a:r>
            <a:r>
              <a:rPr lang="az-Latn-AZ" sz="2400" i="1" dirty="0" smtClean="0">
                <a:solidFill>
                  <a:srgbClr val="8064A2">
                    <a:lumMod val="50000"/>
                  </a:srgbClr>
                </a:solidFill>
                <a:latin typeface="Cambria" panose="02040503050406030204" pitchFamily="18" charset="0"/>
              </a:rPr>
              <a:t> </a:t>
            </a:r>
            <a:r>
              <a:rPr lang="en-GB" sz="2400" i="1" dirty="0" smtClean="0">
                <a:solidFill>
                  <a:srgbClr val="8064A2">
                    <a:lumMod val="50000"/>
                  </a:srgbClr>
                </a:solidFill>
                <a:latin typeface="Cambria" panose="02040503050406030204" pitchFamily="18" charset="0"/>
              </a:rPr>
              <a:t>is </a:t>
            </a:r>
            <a:r>
              <a:rPr lang="en-GB" sz="2400" i="1" dirty="0">
                <a:solidFill>
                  <a:srgbClr val="8064A2">
                    <a:lumMod val="50000"/>
                  </a:srgbClr>
                </a:solidFill>
                <a:latin typeface="Cambria" panose="02040503050406030204" pitchFamily="18" charset="0"/>
              </a:rPr>
              <a:t>calculated </a:t>
            </a:r>
            <a:r>
              <a:rPr lang="en-GB" sz="2400" i="1" dirty="0" smtClean="0">
                <a:solidFill>
                  <a:srgbClr val="8064A2">
                    <a:lumMod val="50000"/>
                  </a:srgbClr>
                </a:solidFill>
                <a:latin typeface="Cambria" panose="02040503050406030204" pitchFamily="18" charset="0"/>
              </a:rPr>
              <a:t>on </a:t>
            </a:r>
            <a:r>
              <a:rPr lang="az-Latn-AZ" sz="2400" i="1" dirty="0" smtClean="0">
                <a:solidFill>
                  <a:srgbClr val="8064A2">
                    <a:lumMod val="50000"/>
                  </a:srgbClr>
                </a:solidFill>
                <a:latin typeface="Cambria" panose="02040503050406030204" pitchFamily="18" charset="0"/>
              </a:rPr>
              <a:t>the </a:t>
            </a:r>
            <a:r>
              <a:rPr lang="en-GB" sz="2400" i="1" dirty="0" err="1" smtClean="0">
                <a:solidFill>
                  <a:srgbClr val="8064A2">
                    <a:lumMod val="50000"/>
                  </a:srgbClr>
                </a:solidFill>
                <a:latin typeface="Cambria" panose="02040503050406030204" pitchFamily="18" charset="0"/>
              </a:rPr>
              <a:t>ba</a:t>
            </a:r>
            <a:r>
              <a:rPr lang="az-Latn-AZ" sz="2400" i="1" dirty="0" smtClean="0">
                <a:solidFill>
                  <a:srgbClr val="8064A2">
                    <a:lumMod val="50000"/>
                  </a:srgbClr>
                </a:solidFill>
                <a:latin typeface="Cambria" panose="02040503050406030204" pitchFamily="18" charset="0"/>
              </a:rPr>
              <a:t>sis of 4 </a:t>
            </a:r>
            <a:r>
              <a:rPr lang="en-US" sz="2400" i="1" dirty="0" smtClean="0">
                <a:solidFill>
                  <a:srgbClr val="8064A2">
                    <a:lumMod val="50000"/>
                  </a:srgbClr>
                </a:solidFill>
                <a:latin typeface="Cambria" panose="02040503050406030204" pitchFamily="18" charset="0"/>
              </a:rPr>
              <a:t> indicators</a:t>
            </a:r>
            <a:endParaRPr lang="en-GB" sz="2400" i="1" dirty="0">
              <a:solidFill>
                <a:srgbClr val="8064A2">
                  <a:lumMod val="50000"/>
                </a:srgbClr>
              </a:solidFill>
              <a:latin typeface="Cambria" panose="02040503050406030204" pitchFamily="18" charset="0"/>
            </a:endParaRPr>
          </a:p>
          <a:p>
            <a:pPr lvl="0" algn="ctr"/>
            <a:endParaRPr lang="az-Latn-AZ" sz="2400" i="1" dirty="0">
              <a:solidFill>
                <a:srgbClr val="8064A2">
                  <a:lumMod val="50000"/>
                </a:srgbClr>
              </a:solidFill>
              <a:latin typeface="Cambria" panose="02040503050406030204" pitchFamily="18" charset="0"/>
            </a:endParaRPr>
          </a:p>
        </p:txBody>
      </p:sp>
    </p:spTree>
    <p:extLst>
      <p:ext uri="{BB962C8B-B14F-4D97-AF65-F5344CB8AC3E}">
        <p14:creationId xmlns:p14="http://schemas.microsoft.com/office/powerpoint/2010/main" val="19341544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par>
                              <p:cTn id="21" fill="hold">
                                <p:stCondLst>
                                  <p:cond delay="2000"/>
                                </p:stCondLst>
                                <p:childTnLst>
                                  <p:par>
                                    <p:cTn id="22" presetID="2" presetClass="entr" presetSubtype="4" fill="hold" grpId="0" nodeType="afterEffect" p14:presetBounceEnd="50000">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14:bounceEnd="50000">
                                          <p:cBhvr additive="base">
                                            <p:cTn id="24"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outVertical)">
                                          <p:cBhvr>
                                            <p:cTn id="33" dur="500"/>
                                            <p:tgtEl>
                                              <p:spTgt spid="24"/>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par>
                              <p:cTn id="38" fill="hold">
                                <p:stCondLst>
                                  <p:cond delay="4000"/>
                                </p:stCondLst>
                                <p:childTnLst>
                                  <p:par>
                                    <p:cTn id="39" presetID="2" presetClass="entr" presetSubtype="4" fill="hold" grpId="0" nodeType="afterEffect" p14:presetBounceEnd="50000">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14:bounceEnd="50000">
                                          <p:cBhvr additive="base">
                                            <p:cTn id="41"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14:presetBounceEnd="50000">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14:bounceEnd="50000">
                                          <p:cBhvr additive="base">
                                            <p:cTn id="46"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par>
                              <p:cTn id="52" fill="hold">
                                <p:stCondLst>
                                  <p:cond delay="5500"/>
                                </p:stCondLst>
                                <p:childTnLst>
                                  <p:par>
                                    <p:cTn id="53" presetID="16" presetClass="entr" presetSubtype="37"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outVertical)">
                                          <p:cBhvr>
                                            <p:cTn id="55" dur="500"/>
                                            <p:tgtEl>
                                              <p:spTgt spid="26"/>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p:stCondLst>
                                  <p:cond delay="6500"/>
                                </p:stCondLst>
                                <p:childTnLst>
                                  <p:par>
                                    <p:cTn id="61" presetID="2" presetClass="entr" presetSubtype="4" fill="hold" grpId="0" nodeType="afterEffect" p14:presetBounceEnd="50000">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14:bounceEnd="50000">
                                          <p:cBhvr additive="base">
                                            <p:cTn id="63"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4"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childTnLst>
                              </p:cTn>
                            </p:par>
                            <p:par>
                              <p:cTn id="69" fill="hold">
                                <p:stCondLst>
                                  <p:cond delay="7500"/>
                                </p:stCondLst>
                                <p:childTnLst>
                                  <p:par>
                                    <p:cTn id="70" presetID="16" presetClass="entr" presetSubtype="37"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outVertical)">
                                          <p:cBhvr>
                                            <p:cTn id="72" dur="500"/>
                                            <p:tgtEl>
                                              <p:spTgt spid="28"/>
                                            </p:tgtEl>
                                          </p:cBhvr>
                                        </p:animEffect>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8" grpId="0" animBg="1"/>
          <p:bldP spid="19" grpId="0" animBg="1"/>
          <p:bldP spid="20" grpId="0" animBg="1"/>
          <p:bldP spid="23" grpId="0" animBg="1"/>
          <p:bldP spid="24" grpId="0" animBg="1"/>
          <p:bldP spid="25" grpId="0" animBg="1"/>
          <p:bldP spid="26" grpId="0" animBg="1"/>
          <p:bldP spid="27" grpId="0" animBg="1"/>
          <p:bldP spid="28" grpId="0" animBg="1"/>
          <p:bldP spid="29" grpId="0"/>
          <p:bldP spid="31" grpId="0"/>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outVertical)">
                                          <p:cBhvr>
                                            <p:cTn id="33" dur="500"/>
                                            <p:tgtEl>
                                              <p:spTgt spid="24"/>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par>
                              <p:cTn id="52" fill="hold">
                                <p:stCondLst>
                                  <p:cond delay="5500"/>
                                </p:stCondLst>
                                <p:childTnLst>
                                  <p:par>
                                    <p:cTn id="53" presetID="16" presetClass="entr" presetSubtype="37"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outVertical)">
                                          <p:cBhvr>
                                            <p:cTn id="55" dur="500"/>
                                            <p:tgtEl>
                                              <p:spTgt spid="26"/>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4"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childTnLst>
                              </p:cTn>
                            </p:par>
                            <p:par>
                              <p:cTn id="69" fill="hold">
                                <p:stCondLst>
                                  <p:cond delay="7500"/>
                                </p:stCondLst>
                                <p:childTnLst>
                                  <p:par>
                                    <p:cTn id="70" presetID="16" presetClass="entr" presetSubtype="37"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outVertical)">
                                          <p:cBhvr>
                                            <p:cTn id="72" dur="500"/>
                                            <p:tgtEl>
                                              <p:spTgt spid="28"/>
                                            </p:tgtEl>
                                          </p:cBhvr>
                                        </p:animEffect>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8" grpId="0" animBg="1"/>
          <p:bldP spid="19" grpId="0" animBg="1"/>
          <p:bldP spid="20" grpId="0" animBg="1"/>
          <p:bldP spid="23" grpId="0" animBg="1"/>
          <p:bldP spid="24" grpId="0" animBg="1"/>
          <p:bldP spid="25" grpId="0" animBg="1"/>
          <p:bldP spid="26" grpId="0" animBg="1"/>
          <p:bldP spid="27" grpId="0" animBg="1"/>
          <p:bldP spid="28" grpId="0" animBg="1"/>
          <p:bldP spid="29" grpId="0"/>
          <p:bldP spid="31" grpId="0"/>
          <p:bldP spid="32" grpId="0"/>
          <p:bldP spid="3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smtClean="0">
                  <a:solidFill>
                    <a:srgbClr val="FFFFFF"/>
                  </a:solidFill>
                  <a:ea typeface="Calibri" panose="020F0502020204030204" pitchFamily="34" charset="0"/>
                  <a:cs typeface="Times New Roman" panose="02020603050405020304" pitchFamily="18" charset="0"/>
                </a:rPr>
                <a:t>A</a:t>
              </a:r>
              <a:r>
                <a:rPr lang="en-US" sz="1323" b="1" dirty="0" smtClean="0">
                  <a:solidFill>
                    <a:srgbClr val="FFFFFF"/>
                  </a:solidFill>
                  <a:ea typeface="Calibri" panose="020F0502020204030204" pitchFamily="34" charset="0"/>
                  <a:cs typeface="Times New Roman" panose="02020603050405020304" pitchFamily="18" charset="0"/>
                </a:rPr>
                <a:t>NAS</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smtClean="0">
                  <a:solidFill>
                    <a:srgbClr val="FFFFFF"/>
                  </a:solidFill>
                  <a:ea typeface="Calibri" panose="020F0502020204030204" pitchFamily="34" charset="0"/>
                  <a:cs typeface="Times New Roman" panose="02020603050405020304" pitchFamily="18" charset="0"/>
                </a:rPr>
                <a:t>INSTITUTE </a:t>
              </a:r>
              <a:r>
                <a:rPr lang="az-Latn-AZ" sz="1323" b="1" dirty="0">
                  <a:solidFill>
                    <a:srgbClr val="FFFFFF"/>
                  </a:solidFill>
                  <a:ea typeface="Calibri" panose="020F0502020204030204" pitchFamily="34" charset="0"/>
                  <a:cs typeface="Times New Roman" panose="02020603050405020304" pitchFamily="18" charset="0"/>
                </a:rPr>
                <a:t>OF ECONOMICS </a:t>
              </a:r>
            </a:p>
            <a:p>
              <a:pPr>
                <a:lnSpc>
                  <a:spcPct val="107000"/>
                </a:lnSpc>
              </a:pP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4" y="6494190"/>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
        <p:nvSpPr>
          <p:cNvPr id="2" name="Прямоугольник 1"/>
          <p:cNvSpPr/>
          <p:nvPr/>
        </p:nvSpPr>
        <p:spPr>
          <a:xfrm>
            <a:off x="1979712" y="1268760"/>
            <a:ext cx="4572000" cy="1200329"/>
          </a:xfrm>
          <a:prstGeom prst="rect">
            <a:avLst/>
          </a:prstGeom>
        </p:spPr>
        <p:txBody>
          <a:bodyPr>
            <a:spAutoFit/>
          </a:bodyPr>
          <a:lstStyle/>
          <a:p>
            <a:pPr algn="ctr"/>
            <a:r>
              <a:rPr lang="en-US" i="1" dirty="0" smtClean="0">
                <a:latin typeface="Cambria" pitchFamily="18" charset="0"/>
              </a:rPr>
              <a:t> </a:t>
            </a:r>
            <a:r>
              <a:rPr lang="en-US" sz="2400" i="1" dirty="0" smtClean="0">
                <a:effectLst>
                  <a:outerShdw blurRad="38100" dist="38100" dir="2700000" algn="tl">
                    <a:srgbClr val="000000">
                      <a:alpha val="43137"/>
                    </a:srgbClr>
                  </a:outerShdw>
                </a:effectLst>
                <a:latin typeface="Cambria" pitchFamily="18" charset="0"/>
              </a:rPr>
              <a:t>S</a:t>
            </a:r>
            <a:r>
              <a:rPr lang="az-Latn-AZ" sz="2400" i="1" dirty="0" smtClean="0">
                <a:effectLst>
                  <a:outerShdw blurRad="38100" dist="38100" dir="2700000" algn="tl">
                    <a:srgbClr val="000000">
                      <a:alpha val="43137"/>
                    </a:srgbClr>
                  </a:outerShdw>
                </a:effectLst>
                <a:latin typeface="Cambria" pitchFamily="18" charset="0"/>
              </a:rPr>
              <a:t>ub-index </a:t>
            </a:r>
            <a:r>
              <a:rPr lang="az-Latn-AZ" sz="2400" i="1" dirty="0">
                <a:effectLst>
                  <a:outerShdw blurRad="38100" dist="38100" dir="2700000" algn="tl">
                    <a:srgbClr val="000000">
                      <a:alpha val="43137"/>
                    </a:srgbClr>
                  </a:outerShdw>
                </a:effectLst>
                <a:latin typeface="Cambria" pitchFamily="18" charset="0"/>
              </a:rPr>
              <a:t>of Liberalis</a:t>
            </a:r>
            <a:r>
              <a:rPr lang="en-US" sz="2400" i="1" dirty="0" smtClean="0">
                <a:effectLst>
                  <a:outerShdw blurRad="38100" dist="38100" dir="2700000" algn="tl">
                    <a:srgbClr val="000000">
                      <a:alpha val="43137"/>
                    </a:srgbClr>
                  </a:outerShdw>
                </a:effectLst>
                <a:latin typeface="Cambria" pitchFamily="18" charset="0"/>
              </a:rPr>
              <a:t>m (</a:t>
            </a:r>
            <a:r>
              <a:rPr lang="az-Latn-AZ" sz="2400" i="1" dirty="0" smtClean="0">
                <a:effectLst>
                  <a:outerShdw blurRad="38100" dist="38100" dir="2700000" algn="tl">
                    <a:srgbClr val="000000">
                      <a:alpha val="43137"/>
                    </a:srgbClr>
                  </a:outerShdw>
                </a:effectLst>
                <a:latin typeface="Cambria" pitchFamily="18" charset="0"/>
              </a:rPr>
              <a:t>Dirigis</a:t>
            </a:r>
            <a:r>
              <a:rPr lang="en-US" sz="2400" i="1" dirty="0">
                <a:effectLst>
                  <a:outerShdw blurRad="38100" dist="38100" dir="2700000" algn="tl">
                    <a:srgbClr val="000000">
                      <a:alpha val="43137"/>
                    </a:srgbClr>
                  </a:outerShdw>
                </a:effectLst>
                <a:latin typeface="Cambria" pitchFamily="18" charset="0"/>
              </a:rPr>
              <a:t>me </a:t>
            </a:r>
            <a:r>
              <a:rPr lang="en-US" sz="2400" i="1" dirty="0" smtClean="0">
                <a:effectLst>
                  <a:outerShdw blurRad="38100" dist="38100" dir="2700000" algn="tl">
                    <a:srgbClr val="000000">
                      <a:alpha val="43137"/>
                    </a:srgbClr>
                  </a:outerShdw>
                </a:effectLst>
                <a:latin typeface="Cambria" pitchFamily="18" charset="0"/>
              </a:rPr>
              <a:t>) of Pension System</a:t>
            </a:r>
            <a:r>
              <a:rPr lang="en-GB" sz="2400" i="1" dirty="0" smtClean="0">
                <a:effectLst>
                  <a:outerShdw blurRad="38100" dist="38100" dir="2700000" algn="tl">
                    <a:srgbClr val="000000">
                      <a:alpha val="43137"/>
                    </a:srgbClr>
                  </a:outerShdw>
                </a:effectLst>
                <a:latin typeface="Cambria" pitchFamily="18" charset="0"/>
              </a:rPr>
              <a:t>, </a:t>
            </a:r>
            <a:r>
              <a:rPr lang="en-GB" sz="2400" i="1" dirty="0">
                <a:effectLst>
                  <a:outerShdw blurRad="38100" dist="38100" dir="2700000" algn="tl">
                    <a:srgbClr val="000000">
                      <a:alpha val="43137"/>
                    </a:srgbClr>
                  </a:outerShdw>
                </a:effectLst>
                <a:latin typeface="Cambria" pitchFamily="18" charset="0"/>
              </a:rPr>
              <a:t>(2015)</a:t>
            </a:r>
          </a:p>
        </p:txBody>
      </p:sp>
      <p:sp>
        <p:nvSpPr>
          <p:cNvPr id="3" name="Прямоугольник 2"/>
          <p:cNvSpPr/>
          <p:nvPr/>
        </p:nvSpPr>
        <p:spPr>
          <a:xfrm>
            <a:off x="3569330" y="6494189"/>
            <a:ext cx="2593210" cy="276999"/>
          </a:xfrm>
          <a:prstGeom prst="rect">
            <a:avLst/>
          </a:prstGeom>
        </p:spPr>
        <p:txBody>
          <a:bodyPr wrap="none">
            <a:spAutoFit/>
          </a:bodyPr>
          <a:lstStyle/>
          <a:p>
            <a:pPr lvl="0"/>
            <a:r>
              <a:rPr lang="az-Latn-AZ" sz="1200" i="1">
                <a:solidFill>
                  <a:prstClr val="black"/>
                </a:solidFill>
              </a:rPr>
              <a:t>Source</a:t>
            </a:r>
            <a:r>
              <a:rPr lang="en-GB" sz="1200" i="1">
                <a:solidFill>
                  <a:prstClr val="black"/>
                </a:solidFill>
              </a:rPr>
              <a:t>: OECD, </a:t>
            </a:r>
            <a:r>
              <a:rPr lang="en-GB" sz="1200" i="1" smtClean="0">
                <a:solidFill>
                  <a:prstClr val="black"/>
                </a:solidFill>
              </a:rPr>
              <a:t>201</a:t>
            </a:r>
            <a:r>
              <a:rPr lang="az-Latn-AZ" sz="1200" i="1" smtClean="0">
                <a:solidFill>
                  <a:prstClr val="black"/>
                </a:solidFill>
              </a:rPr>
              <a:t>5 </a:t>
            </a:r>
            <a:r>
              <a:rPr lang="az-Latn-AZ" sz="1200" i="1">
                <a:solidFill>
                  <a:prstClr val="black"/>
                </a:solidFill>
              </a:rPr>
              <a:t>Created by author.</a:t>
            </a:r>
            <a:endParaRPr lang="en-GB" sz="1200" i="1">
              <a:solidFill>
                <a:prstClr val="black"/>
              </a:solidFill>
            </a:endParaRPr>
          </a:p>
        </p:txBody>
      </p:sp>
      <p:graphicFrame>
        <p:nvGraphicFramePr>
          <p:cNvPr id="11" name="Диаграмма 10"/>
          <p:cNvGraphicFramePr>
            <a:graphicFrameLocks/>
          </p:cNvGraphicFramePr>
          <p:nvPr>
            <p:extLst>
              <p:ext uri="{D42A27DB-BD31-4B8C-83A1-F6EECF244321}">
                <p14:modId xmlns:p14="http://schemas.microsoft.com/office/powerpoint/2010/main" val="3282323645"/>
              </p:ext>
            </p:extLst>
          </p:nvPr>
        </p:nvGraphicFramePr>
        <p:xfrm>
          <a:off x="503547" y="2276873"/>
          <a:ext cx="8136903" cy="40324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07160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smtClean="0">
                  <a:solidFill>
                    <a:srgbClr val="FFFFFF"/>
                  </a:solidFill>
                  <a:ea typeface="Calibri" panose="020F0502020204030204" pitchFamily="34" charset="0"/>
                  <a:cs typeface="Times New Roman" panose="02020603050405020304" pitchFamily="18" charset="0"/>
                </a:rPr>
                <a:t>A</a:t>
              </a:r>
              <a:r>
                <a:rPr lang="en-US" sz="1323" b="1" dirty="0" smtClean="0">
                  <a:solidFill>
                    <a:srgbClr val="FFFFFF"/>
                  </a:solidFill>
                  <a:ea typeface="Calibri" panose="020F0502020204030204" pitchFamily="34" charset="0"/>
                  <a:cs typeface="Times New Roman" panose="02020603050405020304" pitchFamily="18" charset="0"/>
                </a:rPr>
                <a:t>NAS</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smtClean="0">
                  <a:solidFill>
                    <a:srgbClr val="FFFFFF"/>
                  </a:solidFill>
                  <a:ea typeface="Calibri" panose="020F0502020204030204" pitchFamily="34" charset="0"/>
                  <a:cs typeface="Times New Roman" panose="02020603050405020304" pitchFamily="18" charset="0"/>
                </a:rPr>
                <a:t>INSTITUTE </a:t>
              </a:r>
              <a:r>
                <a:rPr lang="az-Latn-AZ" sz="1323" b="1" dirty="0">
                  <a:solidFill>
                    <a:srgbClr val="FFFFFF"/>
                  </a:solidFill>
                  <a:ea typeface="Calibri" panose="020F0502020204030204" pitchFamily="34" charset="0"/>
                  <a:cs typeface="Times New Roman" panose="02020603050405020304" pitchFamily="18" charset="0"/>
                </a:rPr>
                <a:t>OF ECONOMICS </a:t>
              </a:r>
            </a:p>
            <a:p>
              <a:pPr>
                <a:lnSpc>
                  <a:spcPct val="107000"/>
                </a:lnSpc>
              </a:pP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4" y="6494190"/>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
        <p:nvSpPr>
          <p:cNvPr id="3" name="Прямоугольник 2"/>
          <p:cNvSpPr/>
          <p:nvPr/>
        </p:nvSpPr>
        <p:spPr>
          <a:xfrm>
            <a:off x="3569330" y="6494189"/>
            <a:ext cx="1409232" cy="276999"/>
          </a:xfrm>
          <a:prstGeom prst="rect">
            <a:avLst/>
          </a:prstGeom>
        </p:spPr>
        <p:txBody>
          <a:bodyPr wrap="none">
            <a:spAutoFit/>
          </a:bodyPr>
          <a:lstStyle/>
          <a:p>
            <a:pPr lvl="0"/>
            <a:r>
              <a:rPr lang="az-Latn-AZ" sz="1200" i="1" dirty="0">
                <a:solidFill>
                  <a:prstClr val="black"/>
                </a:solidFill>
              </a:rPr>
              <a:t>Source</a:t>
            </a:r>
            <a:r>
              <a:rPr lang="en-GB" sz="1200" i="1" dirty="0">
                <a:solidFill>
                  <a:prstClr val="black"/>
                </a:solidFill>
              </a:rPr>
              <a:t>: OECD, </a:t>
            </a:r>
            <a:r>
              <a:rPr lang="en-GB" sz="1200" i="1" dirty="0" smtClean="0">
                <a:solidFill>
                  <a:prstClr val="black"/>
                </a:solidFill>
              </a:rPr>
              <a:t>2016</a:t>
            </a:r>
            <a:endParaRPr lang="en-GB" sz="1200" i="1" dirty="0">
              <a:solidFill>
                <a:prstClr val="black"/>
              </a:solidFill>
            </a:endParaRPr>
          </a:p>
        </p:txBody>
      </p:sp>
      <p:sp>
        <p:nvSpPr>
          <p:cNvPr id="8" name="Прямоугольник 7"/>
          <p:cNvSpPr/>
          <p:nvPr/>
        </p:nvSpPr>
        <p:spPr>
          <a:xfrm>
            <a:off x="2452229" y="759070"/>
            <a:ext cx="5052665" cy="523220"/>
          </a:xfrm>
          <a:prstGeom prst="rect">
            <a:avLst/>
          </a:prstGeom>
        </p:spPr>
        <p:txBody>
          <a:bodyPr wrap="none">
            <a:spAutoFit/>
          </a:bodyPr>
          <a:lstStyle/>
          <a:p>
            <a:r>
              <a:rPr lang="en-GB" sz="2800" i="1" dirty="0">
                <a:solidFill>
                  <a:schemeClr val="tx2">
                    <a:lumMod val="50000"/>
                  </a:schemeClr>
                </a:solidFill>
                <a:effectLst>
                  <a:outerShdw blurRad="38100" dist="38100" dir="2700000" algn="tl">
                    <a:srgbClr val="000000">
                      <a:alpha val="43137"/>
                    </a:srgbClr>
                  </a:outerShdw>
                </a:effectLst>
                <a:latin typeface="Cambria" pitchFamily="18" charset="0"/>
              </a:rPr>
              <a:t>Table</a:t>
            </a:r>
            <a:r>
              <a:rPr lang="en-GB" sz="2800" i="1" dirty="0" smtClean="0">
                <a:solidFill>
                  <a:schemeClr val="tx2">
                    <a:lumMod val="50000"/>
                  </a:schemeClr>
                </a:solidFill>
                <a:effectLst>
                  <a:outerShdw blurRad="38100" dist="38100" dir="2700000" algn="tl">
                    <a:srgbClr val="000000">
                      <a:alpha val="43137"/>
                    </a:srgbClr>
                  </a:outerShdw>
                </a:effectLst>
                <a:latin typeface="Cambria" pitchFamily="18" charset="0"/>
              </a:rPr>
              <a:t>.</a:t>
            </a:r>
            <a:r>
              <a:rPr lang="az-Latn-AZ" sz="2800" i="1" dirty="0" smtClean="0">
                <a:solidFill>
                  <a:schemeClr val="tx2">
                    <a:lumMod val="50000"/>
                  </a:schemeClr>
                </a:solidFill>
                <a:effectLst>
                  <a:outerShdw blurRad="38100" dist="38100" dir="2700000" algn="tl">
                    <a:srgbClr val="000000">
                      <a:alpha val="43137"/>
                    </a:srgbClr>
                  </a:outerShdw>
                </a:effectLst>
                <a:latin typeface="Cambria" pitchFamily="18" charset="0"/>
              </a:rPr>
              <a:t> </a:t>
            </a:r>
            <a:r>
              <a:rPr lang="en-GB" sz="2800" i="1" dirty="0" smtClean="0">
                <a:solidFill>
                  <a:schemeClr val="tx2">
                    <a:lumMod val="50000"/>
                  </a:schemeClr>
                </a:solidFill>
                <a:effectLst>
                  <a:outerShdw blurRad="38100" dist="38100" dir="2700000" algn="tl">
                    <a:srgbClr val="000000">
                      <a:alpha val="43137"/>
                    </a:srgbClr>
                  </a:outerShdw>
                </a:effectLst>
                <a:latin typeface="Cambria" pitchFamily="18" charset="0"/>
              </a:rPr>
              <a:t>IL(D)S</a:t>
            </a:r>
            <a:r>
              <a:rPr lang="az-Latn-AZ" sz="2800" i="1" dirty="0" smtClean="0">
                <a:solidFill>
                  <a:schemeClr val="tx2">
                    <a:lumMod val="50000"/>
                  </a:schemeClr>
                </a:solidFill>
                <a:effectLst>
                  <a:outerShdw blurRad="38100" dist="38100" dir="2700000" algn="tl">
                    <a:srgbClr val="000000">
                      <a:alpha val="43137"/>
                    </a:srgbClr>
                  </a:outerShdw>
                </a:effectLst>
                <a:latin typeface="Cambria" pitchFamily="18" charset="0"/>
              </a:rPr>
              <a:t>P</a:t>
            </a:r>
            <a:r>
              <a:rPr lang="en-GB" sz="2800" i="1" dirty="0" smtClean="0">
                <a:solidFill>
                  <a:schemeClr val="tx2">
                    <a:lumMod val="50000"/>
                  </a:schemeClr>
                </a:solidFill>
                <a:effectLst>
                  <a:outerShdw blurRad="38100" dist="38100" dir="2700000" algn="tl">
                    <a:srgbClr val="000000">
                      <a:alpha val="43137"/>
                    </a:srgbClr>
                  </a:outerShdw>
                </a:effectLst>
                <a:latin typeface="Cambria" pitchFamily="18" charset="0"/>
              </a:rPr>
              <a:t>S </a:t>
            </a:r>
            <a:r>
              <a:rPr lang="en-GB" sz="2800" i="1" dirty="0">
                <a:solidFill>
                  <a:schemeClr val="tx2">
                    <a:lumMod val="50000"/>
                  </a:schemeClr>
                </a:solidFill>
                <a:effectLst>
                  <a:outerShdw blurRad="38100" dist="38100" dir="2700000" algn="tl">
                    <a:srgbClr val="000000">
                      <a:alpha val="43137"/>
                    </a:srgbClr>
                  </a:outerShdw>
                </a:effectLst>
                <a:latin typeface="Cambria" pitchFamily="18" charset="0"/>
              </a:rPr>
              <a:t>&amp;</a:t>
            </a:r>
            <a:r>
              <a:rPr lang="en-GB" sz="2800" i="1" dirty="0" smtClean="0">
                <a:solidFill>
                  <a:schemeClr val="tx2">
                    <a:lumMod val="50000"/>
                  </a:schemeClr>
                </a:solidFill>
                <a:effectLst>
                  <a:outerShdw blurRad="38100" dist="38100" dir="2700000" algn="tl">
                    <a:srgbClr val="000000">
                      <a:alpha val="43137"/>
                    </a:srgbClr>
                  </a:outerShdw>
                </a:effectLst>
                <a:latin typeface="Cambria" pitchFamily="18" charset="0"/>
              </a:rPr>
              <a:t> IL(R)E, </a:t>
            </a:r>
            <a:r>
              <a:rPr lang="en-GB" sz="2800" i="1" dirty="0">
                <a:solidFill>
                  <a:schemeClr val="tx2">
                    <a:lumMod val="50000"/>
                  </a:schemeClr>
                </a:solidFill>
                <a:effectLst>
                  <a:outerShdw blurRad="38100" dist="38100" dir="2700000" algn="tl">
                    <a:srgbClr val="000000">
                      <a:alpha val="43137"/>
                    </a:srgbClr>
                  </a:outerShdw>
                </a:effectLst>
                <a:latin typeface="Cambria" pitchFamily="18" charset="0"/>
              </a:rPr>
              <a:t>(2015)</a:t>
            </a:r>
          </a:p>
        </p:txBody>
      </p:sp>
      <p:graphicFrame>
        <p:nvGraphicFramePr>
          <p:cNvPr id="11" name="Таблица 10"/>
          <p:cNvGraphicFramePr>
            <a:graphicFrameLocks noGrp="1"/>
          </p:cNvGraphicFramePr>
          <p:nvPr>
            <p:extLst>
              <p:ext uri="{D42A27DB-BD31-4B8C-83A1-F6EECF244321}">
                <p14:modId xmlns:p14="http://schemas.microsoft.com/office/powerpoint/2010/main" val="1433479782"/>
              </p:ext>
            </p:extLst>
          </p:nvPr>
        </p:nvGraphicFramePr>
        <p:xfrm>
          <a:off x="918151" y="1320263"/>
          <a:ext cx="7344818" cy="4932045"/>
        </p:xfrm>
        <a:graphic>
          <a:graphicData uri="http://schemas.openxmlformats.org/drawingml/2006/table">
            <a:tbl>
              <a:tblPr/>
              <a:tblGrid>
                <a:gridCol w="349962">
                  <a:extLst>
                    <a:ext uri="{9D8B030D-6E8A-4147-A177-3AD203B41FA5}">
                      <a16:colId xmlns:a16="http://schemas.microsoft.com/office/drawing/2014/main" xmlns="" val="742588515"/>
                    </a:ext>
                  </a:extLst>
                </a:gridCol>
                <a:gridCol w="1299232">
                  <a:extLst>
                    <a:ext uri="{9D8B030D-6E8A-4147-A177-3AD203B41FA5}">
                      <a16:colId xmlns:a16="http://schemas.microsoft.com/office/drawing/2014/main" xmlns="" val="3387953406"/>
                    </a:ext>
                  </a:extLst>
                </a:gridCol>
                <a:gridCol w="839908">
                  <a:extLst>
                    <a:ext uri="{9D8B030D-6E8A-4147-A177-3AD203B41FA5}">
                      <a16:colId xmlns:a16="http://schemas.microsoft.com/office/drawing/2014/main" xmlns="" val="1241080528"/>
                    </a:ext>
                  </a:extLst>
                </a:gridCol>
                <a:gridCol w="839908">
                  <a:extLst>
                    <a:ext uri="{9D8B030D-6E8A-4147-A177-3AD203B41FA5}">
                      <a16:colId xmlns:a16="http://schemas.microsoft.com/office/drawing/2014/main" xmlns="" val="3332234900"/>
                    </a:ext>
                  </a:extLst>
                </a:gridCol>
                <a:gridCol w="839908">
                  <a:extLst>
                    <a:ext uri="{9D8B030D-6E8A-4147-A177-3AD203B41FA5}">
                      <a16:colId xmlns:a16="http://schemas.microsoft.com/office/drawing/2014/main" xmlns="" val="3130997343"/>
                    </a:ext>
                  </a:extLst>
                </a:gridCol>
                <a:gridCol w="354335">
                  <a:extLst>
                    <a:ext uri="{9D8B030D-6E8A-4147-A177-3AD203B41FA5}">
                      <a16:colId xmlns:a16="http://schemas.microsoft.com/office/drawing/2014/main" xmlns="" val="2017942758"/>
                    </a:ext>
                  </a:extLst>
                </a:gridCol>
                <a:gridCol w="1141749">
                  <a:extLst>
                    <a:ext uri="{9D8B030D-6E8A-4147-A177-3AD203B41FA5}">
                      <a16:colId xmlns:a16="http://schemas.microsoft.com/office/drawing/2014/main" xmlns="" val="3595030608"/>
                    </a:ext>
                  </a:extLst>
                </a:gridCol>
                <a:gridCol w="839908">
                  <a:extLst>
                    <a:ext uri="{9D8B030D-6E8A-4147-A177-3AD203B41FA5}">
                      <a16:colId xmlns:a16="http://schemas.microsoft.com/office/drawing/2014/main" xmlns="" val="2025008526"/>
                    </a:ext>
                  </a:extLst>
                </a:gridCol>
                <a:gridCol w="839908">
                  <a:extLst>
                    <a:ext uri="{9D8B030D-6E8A-4147-A177-3AD203B41FA5}">
                      <a16:colId xmlns:a16="http://schemas.microsoft.com/office/drawing/2014/main" xmlns="" val="2261404444"/>
                    </a:ext>
                  </a:extLst>
                </a:gridCol>
              </a:tblGrid>
              <a:tr h="452553">
                <a:tc>
                  <a:txBody>
                    <a:bodyPr/>
                    <a:lstStyle/>
                    <a:p>
                      <a:pPr algn="ctr" fontAlgn="ctr"/>
                      <a:r>
                        <a:rPr lang="ru-RU" sz="1600" b="0" i="1" u="none" strike="noStrike" dirty="0">
                          <a:solidFill>
                            <a:srgbClr val="0F243E"/>
                          </a:solidFill>
                          <a:effectLst/>
                          <a:latin typeface="Cambria" panose="020405030504060302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1" u="none" strike="noStrike">
                          <a:solidFill>
                            <a:srgbClr val="0F243E"/>
                          </a:solidFill>
                          <a:effectLst/>
                          <a:latin typeface="Cambria" panose="02040503050406030204" pitchFamily="18" charset="0"/>
                        </a:rPr>
                        <a:t>Countries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1" u="none" strike="noStrike" kern="1200" dirty="0" smtClean="0">
                          <a:solidFill>
                            <a:srgbClr val="0F243E"/>
                          </a:solidFill>
                          <a:effectLst/>
                          <a:latin typeface="Cambria" panose="02040503050406030204" pitchFamily="18" charset="0"/>
                          <a:ea typeface="+mn-ea"/>
                          <a:cs typeface="+mn-cs"/>
                        </a:rPr>
                        <a:t>IL(D)S</a:t>
                      </a:r>
                      <a:r>
                        <a:rPr lang="az-Latn-AZ" sz="1600" b="0" i="1" u="none" strike="noStrike" kern="1200" dirty="0" smtClean="0">
                          <a:solidFill>
                            <a:srgbClr val="0F243E"/>
                          </a:solidFill>
                          <a:effectLst/>
                          <a:latin typeface="Cambria" panose="02040503050406030204" pitchFamily="18" charset="0"/>
                          <a:ea typeface="+mn-ea"/>
                          <a:cs typeface="+mn-cs"/>
                        </a:rPr>
                        <a:t>P</a:t>
                      </a:r>
                      <a:r>
                        <a:rPr lang="en-GB" sz="1600" b="0" i="1" u="none" strike="noStrike" kern="1200" dirty="0" smtClean="0">
                          <a:solidFill>
                            <a:srgbClr val="0F243E"/>
                          </a:solidFill>
                          <a:effectLst/>
                          <a:latin typeface="Cambria" panose="02040503050406030204" pitchFamily="18" charset="0"/>
                          <a:ea typeface="+mn-ea"/>
                          <a:cs typeface="+mn-cs"/>
                        </a:rPr>
                        <a:t>S</a:t>
                      </a:r>
                      <a:endParaRPr lang="az-Latn-AZ" sz="1600" b="0" i="1" u="none" strike="noStrike" kern="1200" dirty="0">
                        <a:solidFill>
                          <a:srgbClr val="0F243E"/>
                        </a:solidFill>
                        <a:effectLst/>
                        <a:latin typeface="Cambria" panose="02040503050406030204" pitchFamily="18"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z-Latn-AZ" sz="1600" b="0" i="1" u="none" strike="noStrike" kern="1200" dirty="0" smtClean="0">
                        <a:solidFill>
                          <a:srgbClr val="0F243E"/>
                        </a:solidFill>
                        <a:effectLst/>
                        <a:latin typeface="Cambria" panose="02040503050406030204" pitchFamily="18" charset="0"/>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600" b="0" i="1" u="none" strike="noStrike" kern="1200" smtClean="0">
                          <a:solidFill>
                            <a:srgbClr val="0F243E"/>
                          </a:solidFill>
                          <a:effectLst/>
                          <a:latin typeface="Cambria" panose="02040503050406030204" pitchFamily="18" charset="0"/>
                          <a:ea typeface="+mn-ea"/>
                          <a:cs typeface="+mn-cs"/>
                        </a:rPr>
                        <a:t>I</a:t>
                      </a:r>
                      <a:r>
                        <a:rPr lang="az-Latn-AZ" sz="1600" b="0" i="1" u="none" strike="noStrike" kern="1200" smtClean="0">
                          <a:solidFill>
                            <a:srgbClr val="0F243E"/>
                          </a:solidFill>
                          <a:effectLst/>
                          <a:latin typeface="Cambria" panose="02040503050406030204" pitchFamily="18" charset="0"/>
                          <a:ea typeface="+mn-ea"/>
                          <a:cs typeface="+mn-cs"/>
                        </a:rPr>
                        <a:t>L(R)E</a:t>
                      </a:r>
                      <a:endParaRPr lang="az-Latn-AZ" sz="1600" b="0" i="1" u="none" strike="noStrike" kern="1200" dirty="0" smtClean="0">
                        <a:solidFill>
                          <a:srgbClr val="0F243E"/>
                        </a:solidFill>
                        <a:effectLst/>
                        <a:latin typeface="Cambria" panose="02040503050406030204" pitchFamily="18" charset="0"/>
                        <a:ea typeface="+mn-ea"/>
                        <a:cs typeface="+mn-cs"/>
                      </a:endParaRPr>
                    </a:p>
                    <a:p>
                      <a:pPr algn="ctr" fontAlgn="ctr"/>
                      <a:endParaRPr lang="az-Latn-AZ" sz="1600" b="0" i="1" u="none" strike="noStrike" kern="1200" dirty="0">
                        <a:solidFill>
                          <a:srgbClr val="0F243E"/>
                        </a:solidFill>
                        <a:effectLst/>
                        <a:latin typeface="Cambria" panose="02040503050406030204" pitchFamily="18"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1" u="none" strike="noStrike">
                          <a:solidFill>
                            <a:srgbClr val="0F243E"/>
                          </a:solidFill>
                          <a:effectLst/>
                          <a:latin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600" b="0" i="1" u="none" strike="noStrike">
                          <a:solidFill>
                            <a:srgbClr val="0F243E"/>
                          </a:solidFill>
                          <a:effectLst/>
                          <a:latin typeface="Cambria" panose="020405030504060302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1" u="none" strike="noStrike">
                          <a:solidFill>
                            <a:srgbClr val="0F243E"/>
                          </a:solidFill>
                          <a:effectLst/>
                          <a:latin typeface="Cambria" panose="02040503050406030204" pitchFamily="18" charset="0"/>
                        </a:rPr>
                        <a:t>Countries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1" u="none" strike="noStrike" kern="1200" dirty="0" smtClean="0">
                          <a:solidFill>
                            <a:srgbClr val="0F243E"/>
                          </a:solidFill>
                          <a:effectLst/>
                          <a:latin typeface="Cambria" panose="02040503050406030204" pitchFamily="18" charset="0"/>
                          <a:ea typeface="+mn-ea"/>
                          <a:cs typeface="+mn-cs"/>
                        </a:rPr>
                        <a:t>IL(D)S</a:t>
                      </a:r>
                      <a:r>
                        <a:rPr lang="az-Latn-AZ" sz="1600" b="0" i="1" u="none" strike="noStrike" kern="1200" dirty="0" smtClean="0">
                          <a:solidFill>
                            <a:srgbClr val="0F243E"/>
                          </a:solidFill>
                          <a:effectLst/>
                          <a:latin typeface="Cambria" panose="02040503050406030204" pitchFamily="18" charset="0"/>
                          <a:ea typeface="+mn-ea"/>
                          <a:cs typeface="+mn-cs"/>
                        </a:rPr>
                        <a:t>P</a:t>
                      </a:r>
                      <a:r>
                        <a:rPr lang="en-GB" sz="1600" b="0" i="1" u="none" strike="noStrike" kern="1200" dirty="0" smtClean="0">
                          <a:solidFill>
                            <a:srgbClr val="0F243E"/>
                          </a:solidFill>
                          <a:effectLst/>
                          <a:latin typeface="Cambria" panose="02040503050406030204" pitchFamily="18" charset="0"/>
                          <a:ea typeface="+mn-ea"/>
                          <a:cs typeface="+mn-cs"/>
                        </a:rPr>
                        <a:t>S</a:t>
                      </a:r>
                      <a:endParaRPr lang="az-Latn-AZ" sz="1600" b="0" i="1" u="none" strike="noStrike" kern="1200" dirty="0">
                        <a:solidFill>
                          <a:srgbClr val="0F243E"/>
                        </a:solidFill>
                        <a:effectLst/>
                        <a:latin typeface="Cambria" panose="02040503050406030204" pitchFamily="18"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1" u="none" strike="noStrike" smtClean="0">
                          <a:solidFill>
                            <a:srgbClr val="0F243E"/>
                          </a:solidFill>
                          <a:effectLst/>
                          <a:latin typeface="Cambria" panose="02040503050406030204" pitchFamily="18" charset="0"/>
                        </a:rPr>
                        <a:t>I</a:t>
                      </a:r>
                      <a:r>
                        <a:rPr lang="az-Latn-AZ" sz="1600" b="0" i="1" u="none" strike="noStrike" smtClean="0">
                          <a:solidFill>
                            <a:srgbClr val="0F243E"/>
                          </a:solidFill>
                          <a:effectLst/>
                          <a:latin typeface="Cambria" panose="02040503050406030204" pitchFamily="18" charset="0"/>
                        </a:rPr>
                        <a:t>L(R)E</a:t>
                      </a:r>
                      <a:endParaRPr lang="az-Latn-AZ" sz="1600" b="0" i="1" u="none" strike="noStrike" dirty="0">
                        <a:solidFill>
                          <a:srgbClr val="0F243E"/>
                        </a:solidFill>
                        <a:effectLst/>
                        <a:latin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044536"/>
                  </a:ext>
                </a:extLst>
              </a:tr>
              <a:tr h="200025">
                <a:tc>
                  <a:txBody>
                    <a:bodyPr/>
                    <a:lstStyle/>
                    <a:p>
                      <a:pPr algn="ctr" fontAlgn="ctr"/>
                      <a:r>
                        <a:rPr lang="ru-RU" sz="1600" b="0" i="0" u="none" strike="noStrike">
                          <a:solidFill>
                            <a:srgbClr val="403151"/>
                          </a:solidFill>
                          <a:effectLst/>
                          <a:latin typeface="Cambria" panose="020405030504060302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smtClean="0">
                          <a:solidFill>
                            <a:srgbClr val="403151"/>
                          </a:solidFill>
                          <a:effectLst/>
                          <a:latin typeface="Cambria" panose="02040503050406030204" pitchFamily="18" charset="0"/>
                        </a:rPr>
                        <a:t>US</a:t>
                      </a:r>
                      <a:r>
                        <a:rPr lang="en-US" sz="1600" b="0" i="0" u="none" strike="noStrike" smtClean="0">
                          <a:solidFill>
                            <a:srgbClr val="403151"/>
                          </a:solidFill>
                          <a:effectLst/>
                          <a:latin typeface="Cambria" panose="02040503050406030204" pitchFamily="18" charset="0"/>
                        </a:rPr>
                        <a:t>A</a:t>
                      </a:r>
                      <a:endParaRPr lang="az-Latn-AZ" sz="1600" b="0" i="0" u="none" strike="noStrike">
                        <a:solidFill>
                          <a:srgbClr val="403151"/>
                        </a:solidFill>
                        <a:effectLst/>
                        <a:latin typeface="Cambria" panose="0204050305040603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600" b="0" i="0" u="none" strike="noStrike">
                          <a:solidFill>
                            <a:srgbClr val="403151"/>
                          </a:solidFill>
                          <a:effectLst/>
                          <a:latin typeface="Cambria" panose="02040503050406030204" pitchFamily="18"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Japan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0,298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4837765"/>
                  </a:ext>
                </a:extLst>
              </a:tr>
              <a:tr h="200025">
                <a:tc>
                  <a:txBody>
                    <a:bodyPr/>
                    <a:lstStyle/>
                    <a:p>
                      <a:pPr algn="ctr" fontAlgn="ctr"/>
                      <a:r>
                        <a:rPr lang="ru-RU" sz="1600" b="0" i="0" u="none" strike="noStrike">
                          <a:solidFill>
                            <a:srgbClr val="403151"/>
                          </a:solidFill>
                          <a:effectLst/>
                          <a:latin typeface="Cambria" panose="020405030504060302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Australia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600" b="0" i="0" u="none" strike="noStrike">
                          <a:solidFill>
                            <a:srgbClr val="403151"/>
                          </a:solidFill>
                          <a:effectLst/>
                          <a:latin typeface="Cambria" panose="02040503050406030204" pitchFamily="18"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Poland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0,467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8522022"/>
                  </a:ext>
                </a:extLst>
              </a:tr>
              <a:tr h="200025">
                <a:tc>
                  <a:txBody>
                    <a:bodyPr/>
                    <a:lstStyle/>
                    <a:p>
                      <a:pPr algn="ctr" fontAlgn="ctr"/>
                      <a:r>
                        <a:rPr lang="ru-RU" sz="1600" b="0" i="0" u="none" strike="noStrike">
                          <a:solidFill>
                            <a:srgbClr val="403151"/>
                          </a:solidFill>
                          <a:effectLst/>
                          <a:latin typeface="Cambria" panose="020405030504060302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Switzerland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0,315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600" b="0" i="0" u="none" strike="noStrike">
                          <a:solidFill>
                            <a:srgbClr val="403151"/>
                          </a:solidFill>
                          <a:effectLst/>
                          <a:latin typeface="Cambria" panose="02040503050406030204" pitchFamily="18"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Norway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0,478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3400372"/>
                  </a:ext>
                </a:extLst>
              </a:tr>
              <a:tr h="400050">
                <a:tc>
                  <a:txBody>
                    <a:bodyPr/>
                    <a:lstStyle/>
                    <a:p>
                      <a:pPr algn="ctr" fontAlgn="ctr"/>
                      <a:r>
                        <a:rPr lang="ru-RU" sz="1600" b="0" i="0" u="none" strike="noStrike">
                          <a:solidFill>
                            <a:srgbClr val="403151"/>
                          </a:solidFill>
                          <a:effectLst/>
                          <a:latin typeface="Cambria" panose="02040503050406030204"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Canada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0,332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403151"/>
                          </a:solidFill>
                          <a:effectLst/>
                          <a:latin typeface="Cambria" panose="02040503050406030204" pitchFamily="18" charset="0"/>
                        </a:rPr>
                        <a:t>0,238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600" b="0" i="0" u="none" strike="noStrike">
                          <a:solidFill>
                            <a:srgbClr val="403151"/>
                          </a:solidFill>
                          <a:effectLst/>
                          <a:latin typeface="Cambria" panose="02040503050406030204" pitchFamily="18"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Slovenia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0,345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6532319"/>
                  </a:ext>
                </a:extLst>
              </a:tr>
              <a:tr h="400050">
                <a:tc>
                  <a:txBody>
                    <a:bodyPr/>
                    <a:lstStyle/>
                    <a:p>
                      <a:pPr algn="ctr" fontAlgn="ctr"/>
                      <a:r>
                        <a:rPr lang="ru-RU" sz="1600" b="0" i="0" u="none" strike="noStrike">
                          <a:solidFill>
                            <a:srgbClr val="403151"/>
                          </a:solidFill>
                          <a:effectLst/>
                          <a:latin typeface="Cambria" panose="02040503050406030204"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The United Kingdom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0,367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403151"/>
                          </a:solidFill>
                          <a:effectLst/>
                          <a:latin typeface="Cambria" panose="02040503050406030204" pitchFamily="18" charset="0"/>
                        </a:rPr>
                        <a:t>0,227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403151"/>
                          </a:solidFill>
                          <a:effectLst/>
                          <a:latin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600" b="0" i="0" u="none" strike="noStrike">
                          <a:solidFill>
                            <a:srgbClr val="403151"/>
                          </a:solidFill>
                          <a:effectLst/>
                          <a:latin typeface="Cambria" panose="02040503050406030204"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Czech Republic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0,255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2665809"/>
                  </a:ext>
                </a:extLst>
              </a:tr>
              <a:tr h="200025">
                <a:tc>
                  <a:txBody>
                    <a:bodyPr/>
                    <a:lstStyle/>
                    <a:p>
                      <a:pPr algn="ctr" fontAlgn="ctr"/>
                      <a:r>
                        <a:rPr lang="ru-RU" sz="1600" b="0" i="0" u="none" strike="noStrike">
                          <a:solidFill>
                            <a:srgbClr val="403151"/>
                          </a:solidFill>
                          <a:effectLst/>
                          <a:latin typeface="Cambria" panose="02040503050406030204" pitchFamily="18"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Chile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600" b="0" i="0" u="none" strike="noStrike">
                          <a:solidFill>
                            <a:srgbClr val="403151"/>
                          </a:solidFill>
                          <a:effectLst/>
                          <a:latin typeface="Cambria" panose="02040503050406030204" pitchFamily="18"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Finland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0,285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5846210"/>
                  </a:ext>
                </a:extLst>
              </a:tr>
              <a:tr h="200025">
                <a:tc>
                  <a:txBody>
                    <a:bodyPr/>
                    <a:lstStyle/>
                    <a:p>
                      <a:pPr algn="ctr" fontAlgn="ctr"/>
                      <a:r>
                        <a:rPr lang="ru-RU" sz="1600" b="0" i="0" u="none" strike="noStrike">
                          <a:solidFill>
                            <a:srgbClr val="403151"/>
                          </a:solidFill>
                          <a:effectLst/>
                          <a:latin typeface="Cambria" panose="02040503050406030204" pitchFamily="18"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Israel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0,385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600" b="0" i="0" u="none" strike="noStrike">
                          <a:solidFill>
                            <a:srgbClr val="403151"/>
                          </a:solidFill>
                          <a:effectLst/>
                          <a:latin typeface="Cambria" panose="02040503050406030204" pitchFamily="18"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Slovakia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0,509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2147346"/>
                  </a:ext>
                </a:extLst>
              </a:tr>
              <a:tr h="200025">
                <a:tc>
                  <a:txBody>
                    <a:bodyPr/>
                    <a:lstStyle/>
                    <a:p>
                      <a:pPr algn="ctr" fontAlgn="ctr"/>
                      <a:r>
                        <a:rPr lang="ru-RU" sz="1600" b="0" i="0" u="none" strike="noStrike">
                          <a:solidFill>
                            <a:srgbClr val="403151"/>
                          </a:solidFill>
                          <a:effectLst/>
                          <a:latin typeface="Cambria" panose="02040503050406030204" pitchFamily="18"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Korea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0,387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600" b="0" i="0" u="none" strike="noStrike">
                          <a:solidFill>
                            <a:srgbClr val="403151"/>
                          </a:solidFill>
                          <a:effectLst/>
                          <a:latin typeface="Cambria" panose="02040503050406030204" pitchFamily="18"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Germany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1820762"/>
                  </a:ext>
                </a:extLst>
              </a:tr>
              <a:tr h="200025">
                <a:tc>
                  <a:txBody>
                    <a:bodyPr/>
                    <a:lstStyle/>
                    <a:p>
                      <a:pPr algn="ctr" fontAlgn="ctr"/>
                      <a:r>
                        <a:rPr lang="ru-RU" sz="1600" b="0" i="0" u="none" strike="noStrike">
                          <a:solidFill>
                            <a:srgbClr val="403151"/>
                          </a:solidFill>
                          <a:effectLst/>
                          <a:latin typeface="Cambria" panose="020405030504060302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Denmark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0,389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600" b="0" i="0" u="none" strike="noStrike">
                          <a:solidFill>
                            <a:srgbClr val="403151"/>
                          </a:solidFill>
                          <a:effectLst/>
                          <a:latin typeface="Cambria" panose="02040503050406030204" pitchFamily="18"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Austria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50153"/>
                  </a:ext>
                </a:extLst>
              </a:tr>
              <a:tr h="200025">
                <a:tc>
                  <a:txBody>
                    <a:bodyPr/>
                    <a:lstStyle/>
                    <a:p>
                      <a:pPr algn="ctr" fontAlgn="ctr"/>
                      <a:r>
                        <a:rPr lang="ru-RU" sz="1600" b="0" i="0" u="none" strike="noStrike">
                          <a:solidFill>
                            <a:srgbClr val="403151"/>
                          </a:solidFill>
                          <a:effectLst/>
                          <a:latin typeface="Cambria" panose="020405030504060302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Z. Zealand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0,407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403151"/>
                          </a:solidFill>
                          <a:effectLst/>
                          <a:latin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600" b="0" i="0" u="none" strike="noStrike">
                          <a:solidFill>
                            <a:srgbClr val="403151"/>
                          </a:solidFill>
                          <a:effectLst/>
                          <a:latin typeface="Cambria" panose="02040503050406030204" pitchFamily="18"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Estonia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0,288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2255718"/>
                  </a:ext>
                </a:extLst>
              </a:tr>
              <a:tr h="200025">
                <a:tc>
                  <a:txBody>
                    <a:bodyPr/>
                    <a:lstStyle/>
                    <a:p>
                      <a:pPr algn="ctr" fontAlgn="ctr"/>
                      <a:r>
                        <a:rPr lang="ru-RU" sz="1600" b="0" i="0" u="none" strike="noStrike">
                          <a:solidFill>
                            <a:srgbClr val="403151"/>
                          </a:solidFill>
                          <a:effectLst/>
                          <a:latin typeface="Cambria" panose="02040503050406030204"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Netherland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0,419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0,317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600" b="0" i="0" u="none" strike="noStrike">
                          <a:solidFill>
                            <a:srgbClr val="403151"/>
                          </a:solidFill>
                          <a:effectLst/>
                          <a:latin typeface="Cambria" panose="02040503050406030204" pitchFamily="18"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Italy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0,556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2029390"/>
                  </a:ext>
                </a:extLst>
              </a:tr>
              <a:tr h="200025">
                <a:tc>
                  <a:txBody>
                    <a:bodyPr/>
                    <a:lstStyle/>
                    <a:p>
                      <a:pPr algn="ctr" fontAlgn="ctr"/>
                      <a:r>
                        <a:rPr lang="ru-RU" sz="1600" b="0" i="0" u="none" strike="noStrike" dirty="0">
                          <a:solidFill>
                            <a:schemeClr val="tx1"/>
                          </a:solidFill>
                          <a:effectLst/>
                          <a:latin typeface="Cambria" panose="02040503050406030204" pitchFamily="18"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az-Latn-AZ" sz="1600" b="0" i="0" u="none" strike="noStrike" dirty="0">
                          <a:solidFill>
                            <a:schemeClr val="tx1"/>
                          </a:solidFill>
                          <a:effectLst/>
                          <a:latin typeface="Cambria" panose="02040503050406030204" pitchFamily="18" charset="0"/>
                        </a:rPr>
                        <a:t>Azerbaijan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ru-RU" sz="1600" b="0" i="0" u="none" strike="noStrike" dirty="0">
                          <a:solidFill>
                            <a:schemeClr val="tx1"/>
                          </a:solidFill>
                          <a:effectLst/>
                          <a:latin typeface="Cambria" panose="02040503050406030204" pitchFamily="18" charset="0"/>
                        </a:rPr>
                        <a:t>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ru-RU" sz="1600" b="0" i="0" u="none" strike="noStrike" dirty="0">
                          <a:solidFill>
                            <a:schemeClr val="tx1"/>
                          </a:solidFill>
                          <a:effectLst/>
                          <a:latin typeface="Cambria" panose="02040503050406030204" pitchFamily="18" charset="0"/>
                        </a:rPr>
                        <a:t>0,273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ru-RU" sz="1600" b="0" i="0" u="none" strike="noStrike" dirty="0">
                          <a:solidFill>
                            <a:schemeClr val="tx1"/>
                          </a:solidFill>
                          <a:effectLst/>
                          <a:latin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ru-RU" sz="1600" b="0" i="0" u="none" strike="noStrike">
                          <a:solidFill>
                            <a:srgbClr val="403151"/>
                          </a:solidFill>
                          <a:effectLst/>
                          <a:latin typeface="Cambria" panose="02040503050406030204" pitchFamily="18"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Greece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0,564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9408164"/>
                  </a:ext>
                </a:extLst>
              </a:tr>
              <a:tr h="200025">
                <a:tc>
                  <a:txBody>
                    <a:bodyPr/>
                    <a:lstStyle/>
                    <a:p>
                      <a:pPr algn="ctr" fontAlgn="ctr"/>
                      <a:r>
                        <a:rPr lang="ru-RU" sz="1600" b="0" i="0" u="none" strike="noStrike">
                          <a:solidFill>
                            <a:srgbClr val="403151"/>
                          </a:solidFill>
                          <a:effectLst/>
                          <a:latin typeface="Cambria" panose="02040503050406030204" pitchFamily="18"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Luxembourg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403151"/>
                          </a:solidFill>
                          <a:effectLst/>
                          <a:latin typeface="Cambria" panose="02040503050406030204" pitchFamily="18" charset="0"/>
                        </a:rPr>
                        <a:t>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403151"/>
                          </a:solidFill>
                          <a:effectLst/>
                          <a:latin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ru-RU" sz="1600" b="0" i="0" u="none" strike="noStrike">
                          <a:solidFill>
                            <a:srgbClr val="403151"/>
                          </a:solidFill>
                          <a:effectLst/>
                          <a:latin typeface="Cambria" panose="02040503050406030204" pitchFamily="18"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dirty="0">
                          <a:solidFill>
                            <a:srgbClr val="403151"/>
                          </a:solidFill>
                          <a:effectLst/>
                          <a:latin typeface="Cambria" panose="02040503050406030204" pitchFamily="18" charset="0"/>
                        </a:rPr>
                        <a:t>Belgium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982950"/>
                  </a:ext>
                </a:extLst>
              </a:tr>
              <a:tr h="200025">
                <a:tc>
                  <a:txBody>
                    <a:bodyPr/>
                    <a:lstStyle/>
                    <a:p>
                      <a:pPr algn="ctr" fontAlgn="ctr"/>
                      <a:r>
                        <a:rPr lang="ru-RU" sz="1600" b="0" i="0" u="none" strike="noStrike">
                          <a:solidFill>
                            <a:srgbClr val="403151"/>
                          </a:solidFill>
                          <a:effectLst/>
                          <a:latin typeface="Cambria" panose="02040503050406030204" pitchFamily="18"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Sweden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403151"/>
                          </a:solidFill>
                          <a:effectLst/>
                          <a:latin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600" b="0" i="0" u="none" strike="noStrike">
                          <a:solidFill>
                            <a:srgbClr val="403151"/>
                          </a:solidFill>
                          <a:effectLst/>
                          <a:latin typeface="Cambria" panose="02040503050406030204" pitchFamily="18"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Spain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0798666"/>
                  </a:ext>
                </a:extLst>
              </a:tr>
              <a:tr h="200025">
                <a:tc>
                  <a:txBody>
                    <a:bodyPr/>
                    <a:lstStyle/>
                    <a:p>
                      <a:pPr algn="ctr" fontAlgn="ctr"/>
                      <a:r>
                        <a:rPr lang="ru-RU" sz="1600" b="0" i="0" u="none" strike="noStrike">
                          <a:solidFill>
                            <a:srgbClr val="403151"/>
                          </a:solidFill>
                          <a:effectLst/>
                          <a:latin typeface="Cambria" panose="02040503050406030204" pitchFamily="18"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Hungary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0,298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600" b="0" i="0" u="none" strike="noStrike">
                          <a:solidFill>
                            <a:srgbClr val="403151"/>
                          </a:solidFill>
                          <a:effectLst/>
                          <a:latin typeface="Cambria" panose="02040503050406030204" pitchFamily="18"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600" b="0" i="0" u="none" strike="noStrike">
                          <a:solidFill>
                            <a:srgbClr val="403151"/>
                          </a:solidFill>
                          <a:effectLst/>
                          <a:latin typeface="Cambria" panose="02040503050406030204" pitchFamily="18" charset="0"/>
                        </a:rPr>
                        <a:t>France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solidFill>
                            <a:srgbClr val="403151"/>
                          </a:solidFill>
                          <a:effectLst/>
                          <a:latin typeface="Cambria" panose="02040503050406030204" pitchFamily="18" charset="0"/>
                        </a:rPr>
                        <a:t>0,618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403151"/>
                          </a:solidFill>
                          <a:effectLst/>
                          <a:latin typeface="Cambria" panose="02040503050406030204" pitchFamily="18" charset="0"/>
                        </a:rPr>
                        <a:t>0,416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57466685"/>
                  </a:ext>
                </a:extLst>
              </a:tr>
            </a:tbl>
          </a:graphicData>
        </a:graphic>
      </p:graphicFrame>
    </p:spTree>
    <p:extLst>
      <p:ext uri="{BB962C8B-B14F-4D97-AF65-F5344CB8AC3E}">
        <p14:creationId xmlns:p14="http://schemas.microsoft.com/office/powerpoint/2010/main" val="1265348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smtClean="0">
                  <a:solidFill>
                    <a:srgbClr val="FFFFFF"/>
                  </a:solidFill>
                  <a:ea typeface="Calibri" panose="020F0502020204030204" pitchFamily="34" charset="0"/>
                  <a:cs typeface="Times New Roman" panose="02020603050405020304" pitchFamily="18" charset="0"/>
                </a:rPr>
                <a:t>A</a:t>
              </a:r>
              <a:r>
                <a:rPr lang="en-US" sz="1323" b="1" dirty="0" smtClean="0">
                  <a:solidFill>
                    <a:srgbClr val="FFFFFF"/>
                  </a:solidFill>
                  <a:ea typeface="Calibri" panose="020F0502020204030204" pitchFamily="34" charset="0"/>
                  <a:cs typeface="Times New Roman" panose="02020603050405020304" pitchFamily="18" charset="0"/>
                </a:rPr>
                <a:t>NAS</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smtClean="0">
                  <a:solidFill>
                    <a:srgbClr val="FFFFFF"/>
                  </a:solidFill>
                  <a:ea typeface="Calibri" panose="020F0502020204030204" pitchFamily="34" charset="0"/>
                  <a:cs typeface="Times New Roman" panose="02020603050405020304" pitchFamily="18" charset="0"/>
                </a:rPr>
                <a:t>INSTITUTE </a:t>
              </a:r>
              <a:r>
                <a:rPr lang="az-Latn-AZ" sz="1323" b="1" dirty="0">
                  <a:solidFill>
                    <a:srgbClr val="FFFFFF"/>
                  </a:solidFill>
                  <a:ea typeface="Calibri" panose="020F0502020204030204" pitchFamily="34" charset="0"/>
                  <a:cs typeface="Times New Roman" panose="02020603050405020304" pitchFamily="18" charset="0"/>
                </a:rPr>
                <a:t>OF ECONOMICS </a:t>
              </a:r>
            </a:p>
            <a:p>
              <a:pPr>
                <a:lnSpc>
                  <a:spcPct val="107000"/>
                </a:lnSpc>
              </a:pP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4" y="6494190"/>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en-US"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1263346" y="3016358"/>
            <a:ext cx="6326174" cy="2716898"/>
          </a:xfrm>
          <a:prstGeom prst="roundRect">
            <a:avLst>
              <a:gd name="adj" fmla="val 24398"/>
            </a:avLst>
          </a:prstGeom>
          <a:solidFill>
            <a:schemeClr val="bg1"/>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lvl="0" algn="ctr"/>
            <a:endParaRPr lang="az-Latn-AZ" sz="2400" i="1" smtClean="0">
              <a:solidFill>
                <a:schemeClr val="bg2">
                  <a:lumMod val="25000"/>
                </a:schemeClr>
              </a:solidFill>
              <a:latin typeface="Cambria" panose="02040503050406030204" pitchFamily="18" charset="0"/>
            </a:endParaRPr>
          </a:p>
        </p:txBody>
      </p:sp>
      <p:graphicFrame>
        <p:nvGraphicFramePr>
          <p:cNvPr id="12" name="Диаграмма 11"/>
          <p:cNvGraphicFramePr/>
          <p:nvPr>
            <p:extLst>
              <p:ext uri="{D42A27DB-BD31-4B8C-83A1-F6EECF244321}">
                <p14:modId xmlns:p14="http://schemas.microsoft.com/office/powerpoint/2010/main" val="892827645"/>
              </p:ext>
            </p:extLst>
          </p:nvPr>
        </p:nvGraphicFramePr>
        <p:xfrm>
          <a:off x="1227604" y="2257722"/>
          <a:ext cx="7125079" cy="3466087"/>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1213313" y="1052736"/>
            <a:ext cx="7236296" cy="954107"/>
          </a:xfrm>
          <a:prstGeom prst="rect">
            <a:avLst/>
          </a:prstGeom>
          <a:noFill/>
        </p:spPr>
        <p:txBody>
          <a:bodyPr wrap="square" rtlCol="0">
            <a:spAutoFit/>
          </a:bodyPr>
          <a:lstStyle/>
          <a:p>
            <a:pPr algn="ctr"/>
            <a:r>
              <a:rPr lang="en-US" sz="2800" i="1" dirty="0" smtClean="0">
                <a:solidFill>
                  <a:schemeClr val="accent4">
                    <a:lumMod val="50000"/>
                  </a:schemeClr>
                </a:solidFill>
                <a:effectLst>
                  <a:outerShdw blurRad="38100" dist="38100" dir="2700000" algn="tl">
                    <a:srgbClr val="000000">
                      <a:alpha val="43137"/>
                    </a:srgbClr>
                  </a:outerShdw>
                </a:effectLst>
                <a:latin typeface="Cambria" pitchFamily="18" charset="0"/>
              </a:rPr>
              <a:t>Scale of Liberalism (Dirigisme) of the  Social Protection  System</a:t>
            </a:r>
            <a:endParaRPr lang="en-GB" sz="2800" i="1" dirty="0">
              <a:solidFill>
                <a:schemeClr val="accent4">
                  <a:lumMod val="50000"/>
                </a:schemeClr>
              </a:solidFill>
              <a:effectLst>
                <a:outerShdw blurRad="38100" dist="38100" dir="2700000" algn="tl">
                  <a:srgbClr val="000000">
                    <a:alpha val="43137"/>
                  </a:srgbClr>
                </a:outerShdw>
              </a:effectLst>
              <a:latin typeface="Cambria" pitchFamily="18" charset="0"/>
            </a:endParaRPr>
          </a:p>
        </p:txBody>
      </p:sp>
      <p:sp>
        <p:nvSpPr>
          <p:cNvPr id="13" name="Прямоугольник 12"/>
          <p:cNvSpPr/>
          <p:nvPr/>
        </p:nvSpPr>
        <p:spPr>
          <a:xfrm>
            <a:off x="3569330" y="6494189"/>
            <a:ext cx="1444498" cy="276999"/>
          </a:xfrm>
          <a:prstGeom prst="rect">
            <a:avLst/>
          </a:prstGeom>
        </p:spPr>
        <p:txBody>
          <a:bodyPr wrap="none">
            <a:spAutoFit/>
          </a:bodyPr>
          <a:lstStyle/>
          <a:p>
            <a:pPr lvl="0"/>
            <a:r>
              <a:rPr lang="az-Latn-AZ" sz="1200" i="1" dirty="0">
                <a:solidFill>
                  <a:prstClr val="black"/>
                </a:solidFill>
              </a:rPr>
              <a:t>Source</a:t>
            </a:r>
            <a:r>
              <a:rPr lang="en-GB" sz="1200" i="1" dirty="0">
                <a:solidFill>
                  <a:prstClr val="black"/>
                </a:solidFill>
              </a:rPr>
              <a:t>: OECD, 2016</a:t>
            </a:r>
            <a:r>
              <a:rPr lang="az-Latn-AZ" sz="1200" i="1" dirty="0">
                <a:solidFill>
                  <a:prstClr val="black"/>
                </a:solidFill>
              </a:rPr>
              <a:t> </a:t>
            </a:r>
            <a:endParaRPr lang="en-GB" sz="1200" i="1" dirty="0">
              <a:solidFill>
                <a:prstClr val="black"/>
              </a:solidFill>
            </a:endParaRPr>
          </a:p>
        </p:txBody>
      </p:sp>
    </p:spTree>
    <p:extLst>
      <p:ext uri="{BB962C8B-B14F-4D97-AF65-F5344CB8AC3E}">
        <p14:creationId xmlns:p14="http://schemas.microsoft.com/office/powerpoint/2010/main" val="4265080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2745"/>
            <a:ext cx="8229600" cy="1132040"/>
          </a:xfrm>
        </p:spPr>
        <p:txBody>
          <a:bodyPr>
            <a:normAutofit/>
          </a:bodyPr>
          <a:lstStyle/>
          <a:p>
            <a:pPr lvl="0"/>
            <a:r>
              <a:rPr lang="az-Latn-AZ" b="1" smtClean="0">
                <a:solidFill>
                  <a:schemeClr val="accent4">
                    <a:lumMod val="50000"/>
                  </a:schemeClr>
                </a:solidFill>
                <a:effectLst>
                  <a:outerShdw blurRad="38100" dist="38100" dir="2700000" algn="tl">
                    <a:srgbClr val="000000">
                      <a:alpha val="43137"/>
                    </a:srgbClr>
                  </a:outerShdw>
                </a:effectLst>
                <a:latin typeface="Cambria" pitchFamily="18" charset="0"/>
                <a:cs typeface="Times New Roman" pitchFamily="18" charset="0"/>
              </a:rPr>
              <a:t>Conclusions</a:t>
            </a:r>
            <a:endParaRPr lang="ru-RU" dirty="0">
              <a:solidFill>
                <a:schemeClr val="accent4">
                  <a:lumMod val="50000"/>
                </a:schemeClr>
              </a:solidFill>
              <a:effectLst>
                <a:outerShdw blurRad="38100" dist="38100" dir="2700000" algn="tl">
                  <a:srgbClr val="000000">
                    <a:alpha val="43137"/>
                  </a:srgbClr>
                </a:outerShdw>
              </a:effectLst>
              <a:latin typeface="Cambria" pitchFamily="18" charset="0"/>
            </a:endParaRPr>
          </a:p>
        </p:txBody>
      </p:sp>
      <p:pic>
        <p:nvPicPr>
          <p:cNvPr id="4" name="Рисунок 3"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2" y="-341925"/>
            <a:ext cx="9144001" cy="6838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5" name="Рисунок 4"/>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26767" y="-310117"/>
            <a:ext cx="641482" cy="630270"/>
          </a:xfrm>
          <a:prstGeom prst="rect">
            <a:avLst/>
          </a:prstGeom>
          <a:noFill/>
          <a:ln>
            <a:noFill/>
          </a:ln>
          <a:extLst/>
        </p:spPr>
      </p:pic>
      <p:sp>
        <p:nvSpPr>
          <p:cNvPr id="6" name="Поле 2"/>
          <p:cNvSpPr txBox="1">
            <a:spLocks noChangeArrowheads="1"/>
          </p:cNvSpPr>
          <p:nvPr/>
        </p:nvSpPr>
        <p:spPr bwMode="auto">
          <a:xfrm>
            <a:off x="1263345" y="-234895"/>
            <a:ext cx="3602590" cy="55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smtClean="0">
                <a:solidFill>
                  <a:srgbClr val="FFFFFF"/>
                </a:solidFill>
                <a:ea typeface="Calibri" panose="020F0502020204030204" pitchFamily="34" charset="0"/>
                <a:cs typeface="Times New Roman" panose="02020603050405020304" pitchFamily="18" charset="0"/>
              </a:rPr>
              <a:t>A</a:t>
            </a:r>
            <a:r>
              <a:rPr lang="en-US" sz="1323" b="1" dirty="0" smtClean="0">
                <a:solidFill>
                  <a:srgbClr val="FFFFFF"/>
                </a:solidFill>
                <a:ea typeface="Calibri" panose="020F0502020204030204" pitchFamily="34" charset="0"/>
                <a:cs typeface="Times New Roman" panose="02020603050405020304" pitchFamily="18" charset="0"/>
              </a:rPr>
              <a:t>NAS</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smtClean="0">
                <a:solidFill>
                  <a:srgbClr val="FFFFFF"/>
                </a:solidFill>
                <a:ea typeface="Calibri" panose="020F0502020204030204" pitchFamily="34" charset="0"/>
                <a:cs typeface="Times New Roman" panose="02020603050405020304" pitchFamily="18" charset="0"/>
              </a:rPr>
              <a:t>INSTITUTE </a:t>
            </a:r>
            <a:r>
              <a:rPr lang="az-Latn-AZ" sz="1323" b="1" dirty="0">
                <a:solidFill>
                  <a:srgbClr val="FFFFFF"/>
                </a:solidFill>
                <a:ea typeface="Calibri" panose="020F0502020204030204" pitchFamily="34" charset="0"/>
                <a:cs typeface="Times New Roman" panose="02020603050405020304" pitchFamily="18" charset="0"/>
              </a:rPr>
              <a:t>OF ECONOMICS </a:t>
            </a:r>
          </a:p>
          <a:p>
            <a:pPr>
              <a:lnSpc>
                <a:spcPct val="107000"/>
              </a:lnSpc>
            </a:pPr>
            <a:endParaRPr lang="en-US" sz="910" dirty="0">
              <a:ea typeface="Calibri" panose="020F0502020204030204" pitchFamily="34" charset="0"/>
              <a:cs typeface="Times New Roman" panose="02020603050405020304" pitchFamily="18" charset="0"/>
            </a:endParaRPr>
          </a:p>
        </p:txBody>
      </p:sp>
      <p:sp>
        <p:nvSpPr>
          <p:cNvPr id="3" name="Объект 2"/>
          <p:cNvSpPr>
            <a:spLocks noGrp="1"/>
          </p:cNvSpPr>
          <p:nvPr>
            <p:ph idx="1"/>
          </p:nvPr>
        </p:nvSpPr>
        <p:spPr>
          <a:xfrm>
            <a:off x="347159" y="1124744"/>
            <a:ext cx="8449689" cy="4525963"/>
          </a:xfrm>
        </p:spPr>
        <p:txBody>
          <a:bodyPr>
            <a:noAutofit/>
          </a:bodyPr>
          <a:lstStyle/>
          <a:p>
            <a:pPr lvl="0" algn="just"/>
            <a:r>
              <a:rPr lang="en-GB" sz="1100" dirty="0" smtClean="0">
                <a:latin typeface="Cambria" pitchFamily="18" charset="0"/>
              </a:rPr>
              <a:t>Azerbaijan </a:t>
            </a:r>
            <a:r>
              <a:rPr lang="en-GB" sz="1100" dirty="0">
                <a:latin typeface="Cambria" pitchFamily="18" charset="0"/>
              </a:rPr>
              <a:t>is in the right pole. It means that in our country there is a need for making </a:t>
            </a:r>
            <a:r>
              <a:rPr lang="en-GB" sz="1100" dirty="0" err="1">
                <a:latin typeface="Cambria" pitchFamily="18" charset="0"/>
              </a:rPr>
              <a:t>dirigist</a:t>
            </a:r>
            <a:r>
              <a:rPr lang="en-GB" sz="1100" dirty="0">
                <a:latin typeface="Cambria" pitchFamily="18" charset="0"/>
              </a:rPr>
              <a:t> some of the sectors (health and </a:t>
            </a:r>
            <a:r>
              <a:rPr lang="en-GB" sz="1100" dirty="0" err="1">
                <a:latin typeface="Cambria" pitchFamily="18" charset="0"/>
              </a:rPr>
              <a:t>labor</a:t>
            </a:r>
            <a:r>
              <a:rPr lang="en-GB" sz="1100" dirty="0">
                <a:latin typeface="Cambria" pitchFamily="18" charset="0"/>
              </a:rPr>
              <a:t> market) which is participating in the provision of social </a:t>
            </a:r>
            <a:r>
              <a:rPr lang="az-Latn-AZ" sz="1100" dirty="0" smtClean="0">
                <a:latin typeface="Cambria" pitchFamily="18" charset="0"/>
              </a:rPr>
              <a:t>protection</a:t>
            </a:r>
            <a:r>
              <a:rPr lang="en-GB" sz="1100" dirty="0" smtClean="0">
                <a:latin typeface="Cambria" pitchFamily="18" charset="0"/>
              </a:rPr>
              <a:t>. </a:t>
            </a:r>
            <a:r>
              <a:rPr lang="en-GB" sz="1100" dirty="0">
                <a:latin typeface="Cambria" pitchFamily="18" charset="0"/>
              </a:rPr>
              <a:t>Increasing in the state intervention is a must due to the regulation of labour market. In addition, it is important for Azerbaijan to increase state intervention in the health care system. First of all social-health insurance should be formed. Unlike the </a:t>
            </a:r>
            <a:r>
              <a:rPr lang="en-GB" sz="1100" dirty="0" smtClean="0">
                <a:latin typeface="Cambria" pitchFamily="18" charset="0"/>
              </a:rPr>
              <a:t>labour </a:t>
            </a:r>
            <a:r>
              <a:rPr lang="en-GB" sz="1100" dirty="0">
                <a:latin typeface="Cambria" pitchFamily="18" charset="0"/>
              </a:rPr>
              <a:t>market and the </a:t>
            </a:r>
            <a:r>
              <a:rPr lang="az-Latn-AZ" sz="1100" dirty="0" smtClean="0">
                <a:latin typeface="Cambria" pitchFamily="18" charset="0"/>
              </a:rPr>
              <a:t> </a:t>
            </a:r>
            <a:r>
              <a:rPr lang="en-GB" sz="1100" dirty="0" smtClean="0">
                <a:latin typeface="Cambria" pitchFamily="18" charset="0"/>
              </a:rPr>
              <a:t>healthcare </a:t>
            </a:r>
            <a:r>
              <a:rPr lang="en-GB" sz="1100" dirty="0">
                <a:latin typeface="Cambria" pitchFamily="18" charset="0"/>
              </a:rPr>
              <a:t>system, our country has a certain degree of liberalization of the pension system. So, the non-state pension system has not been formed in our country. </a:t>
            </a:r>
            <a:endParaRPr lang="az-Latn-AZ" sz="1100" dirty="0" smtClean="0">
              <a:latin typeface="Cambria" pitchFamily="18" charset="0"/>
            </a:endParaRPr>
          </a:p>
          <a:p>
            <a:pPr lvl="0" algn="just"/>
            <a:r>
              <a:rPr lang="en-GB" sz="1100" dirty="0" smtClean="0">
                <a:latin typeface="Cambria" pitchFamily="18" charset="0"/>
              </a:rPr>
              <a:t>The </a:t>
            </a:r>
            <a:r>
              <a:rPr lang="en-GB" sz="1100" dirty="0">
                <a:latin typeface="Cambria" pitchFamily="18" charset="0"/>
              </a:rPr>
              <a:t>highest </a:t>
            </a:r>
            <a:r>
              <a:rPr lang="az-Latn-AZ" sz="1100" dirty="0" smtClean="0">
                <a:latin typeface="Cambria" pitchFamily="18" charset="0"/>
              </a:rPr>
              <a:t>d</a:t>
            </a:r>
            <a:r>
              <a:rPr lang="en-GB" sz="1100" dirty="0" err="1" smtClean="0">
                <a:latin typeface="Cambria" pitchFamily="18" charset="0"/>
              </a:rPr>
              <a:t>irigist</a:t>
            </a:r>
            <a:r>
              <a:rPr lang="en-GB" sz="1100" dirty="0" smtClean="0">
                <a:latin typeface="Cambria" pitchFamily="18" charset="0"/>
              </a:rPr>
              <a:t> </a:t>
            </a:r>
            <a:r>
              <a:rPr lang="en-GB" sz="1100" dirty="0">
                <a:latin typeface="Cambria" pitchFamily="18" charset="0"/>
              </a:rPr>
              <a:t>country in the IL(D)LM is Belgium (0.542) and </a:t>
            </a:r>
            <a:r>
              <a:rPr lang="en-GB" sz="1100" dirty="0" smtClean="0">
                <a:latin typeface="Cambria" pitchFamily="18" charset="0"/>
              </a:rPr>
              <a:t>the</a:t>
            </a:r>
            <a:r>
              <a:rPr lang="az-Latn-AZ" sz="1100" dirty="0" smtClean="0">
                <a:latin typeface="Cambria" pitchFamily="18" charset="0"/>
              </a:rPr>
              <a:t> most </a:t>
            </a:r>
            <a:r>
              <a:rPr lang="en-GB" sz="1100" dirty="0" smtClean="0">
                <a:latin typeface="Cambria" pitchFamily="18" charset="0"/>
              </a:rPr>
              <a:t>liberal </a:t>
            </a:r>
            <a:r>
              <a:rPr lang="en-GB" sz="1100" dirty="0">
                <a:latin typeface="Cambria" pitchFamily="18" charset="0"/>
              </a:rPr>
              <a:t>country is Norway (0.104). In fact, Norway is a </a:t>
            </a:r>
            <a:r>
              <a:rPr lang="en-GB" sz="1100" dirty="0" err="1">
                <a:latin typeface="Cambria" pitchFamily="18" charset="0"/>
              </a:rPr>
              <a:t>dirigist</a:t>
            </a:r>
            <a:r>
              <a:rPr lang="en-GB" sz="1100" dirty="0">
                <a:latin typeface="Cambria" pitchFamily="18" charset="0"/>
              </a:rPr>
              <a:t> </a:t>
            </a:r>
            <a:r>
              <a:rPr lang="en-GB" sz="1100" dirty="0" smtClean="0">
                <a:latin typeface="Cambria" pitchFamily="18" charset="0"/>
              </a:rPr>
              <a:t>country </a:t>
            </a:r>
            <a:r>
              <a:rPr lang="en-GB" sz="1100" dirty="0">
                <a:latin typeface="Cambria" pitchFamily="18" charset="0"/>
              </a:rPr>
              <a:t>according to IL(D)E and including its economic model. There is no need to invest labour market in Norway, because of the highest level of employment rate and unimportant level of unemployment rate. Thus</a:t>
            </a:r>
            <a:r>
              <a:rPr lang="en-GB" sz="1100" dirty="0" smtClean="0">
                <a:latin typeface="Cambria" pitchFamily="18" charset="0"/>
              </a:rPr>
              <a:t>,</a:t>
            </a:r>
            <a:r>
              <a:rPr lang="az-Latn-AZ" sz="1100" dirty="0" smtClean="0">
                <a:latin typeface="Cambria" pitchFamily="18" charset="0"/>
              </a:rPr>
              <a:t> </a:t>
            </a:r>
            <a:r>
              <a:rPr lang="en-GB" sz="1100" dirty="0" smtClean="0">
                <a:latin typeface="Cambria" pitchFamily="18" charset="0"/>
              </a:rPr>
              <a:t>among </a:t>
            </a:r>
            <a:r>
              <a:rPr lang="en-GB" sz="1100" dirty="0">
                <a:latin typeface="Cambria" pitchFamily="18" charset="0"/>
              </a:rPr>
              <a:t>the 30 countries that we analyse, </a:t>
            </a:r>
            <a:r>
              <a:rPr lang="en-GB" sz="1100" dirty="0" smtClean="0">
                <a:latin typeface="Cambria" pitchFamily="18" charset="0"/>
              </a:rPr>
              <a:t>Norway </a:t>
            </a:r>
            <a:r>
              <a:rPr lang="en-GB" sz="1100" dirty="0">
                <a:latin typeface="Cambria" pitchFamily="18" charset="0"/>
              </a:rPr>
              <a:t>is most </a:t>
            </a:r>
            <a:r>
              <a:rPr lang="en-GB" sz="1100" dirty="0" smtClean="0">
                <a:latin typeface="Cambria" pitchFamily="18" charset="0"/>
              </a:rPr>
              <a:t>liberal </a:t>
            </a:r>
            <a:r>
              <a:rPr lang="en-GB" sz="1100" dirty="0">
                <a:latin typeface="Cambria" pitchFamily="18" charset="0"/>
              </a:rPr>
              <a:t>country just for its IL(D)LM.</a:t>
            </a:r>
          </a:p>
          <a:p>
            <a:pPr lvl="0" algn="just"/>
            <a:r>
              <a:rPr lang="en-GB" sz="1100" dirty="0">
                <a:latin typeface="Cambria" pitchFamily="18" charset="0"/>
              </a:rPr>
              <a:t>The </a:t>
            </a:r>
            <a:r>
              <a:rPr lang="en-GB" sz="1100" dirty="0" smtClean="0">
                <a:latin typeface="Cambria" pitchFamily="18" charset="0"/>
              </a:rPr>
              <a:t>most</a:t>
            </a:r>
            <a:r>
              <a:rPr lang="az-Latn-AZ" sz="1100" dirty="0" smtClean="0">
                <a:latin typeface="Cambria" pitchFamily="18" charset="0"/>
              </a:rPr>
              <a:t> d</a:t>
            </a:r>
            <a:r>
              <a:rPr lang="en-GB" sz="1100" dirty="0" err="1" smtClean="0">
                <a:latin typeface="Cambria" pitchFamily="18" charset="0"/>
              </a:rPr>
              <a:t>irigist</a:t>
            </a:r>
            <a:r>
              <a:rPr lang="en-GB" sz="1100" dirty="0" smtClean="0">
                <a:latin typeface="Cambria" pitchFamily="18" charset="0"/>
              </a:rPr>
              <a:t> </a:t>
            </a:r>
            <a:r>
              <a:rPr lang="en-GB" sz="1100" dirty="0">
                <a:latin typeface="Cambria" pitchFamily="18" charset="0"/>
              </a:rPr>
              <a:t>country in IL(D)HS is Norway (0.907) and the </a:t>
            </a:r>
            <a:r>
              <a:rPr lang="az-Latn-AZ" sz="1100" dirty="0" smtClean="0">
                <a:latin typeface="Cambria" pitchFamily="18" charset="0"/>
              </a:rPr>
              <a:t>l</a:t>
            </a:r>
            <a:r>
              <a:rPr lang="en-GB" sz="1100" dirty="0" err="1" smtClean="0">
                <a:latin typeface="Cambria" pitchFamily="18" charset="0"/>
              </a:rPr>
              <a:t>iberal</a:t>
            </a:r>
            <a:r>
              <a:rPr lang="en-GB" sz="1100" dirty="0" smtClean="0">
                <a:latin typeface="Cambria" pitchFamily="18" charset="0"/>
              </a:rPr>
              <a:t> </a:t>
            </a:r>
            <a:r>
              <a:rPr lang="en-GB" sz="1100" dirty="0">
                <a:latin typeface="Cambria" pitchFamily="18" charset="0"/>
              </a:rPr>
              <a:t>country is the US (0.165). The results on this sub-indices are also interesting. Though, 30 countries involved in the research, </a:t>
            </a:r>
            <a:r>
              <a:rPr lang="en-GB" sz="1100" dirty="0" smtClean="0">
                <a:latin typeface="Cambria" pitchFamily="18" charset="0"/>
              </a:rPr>
              <a:t>US</a:t>
            </a:r>
            <a:r>
              <a:rPr lang="az-Latn-AZ" sz="1100" dirty="0" smtClean="0">
                <a:latin typeface="Cambria" pitchFamily="18" charset="0"/>
              </a:rPr>
              <a:t>A</a:t>
            </a:r>
            <a:r>
              <a:rPr lang="en-GB" sz="1100" dirty="0" smtClean="0">
                <a:latin typeface="Cambria" pitchFamily="18" charset="0"/>
              </a:rPr>
              <a:t> </a:t>
            </a:r>
            <a:r>
              <a:rPr lang="en-GB" sz="1100" dirty="0">
                <a:latin typeface="Cambria" pitchFamily="18" charset="0"/>
              </a:rPr>
              <a:t>is the biggest one that invest so much to health care system (either absolute or relative indicators),but the IL (D)HS of </a:t>
            </a:r>
            <a:r>
              <a:rPr lang="en-GB" sz="1100" dirty="0" smtClean="0">
                <a:latin typeface="Cambria" pitchFamily="18" charset="0"/>
              </a:rPr>
              <a:t>US</a:t>
            </a:r>
            <a:r>
              <a:rPr lang="az-Latn-AZ" sz="1100" dirty="0" smtClean="0">
                <a:latin typeface="Cambria" pitchFamily="18" charset="0"/>
              </a:rPr>
              <a:t>A</a:t>
            </a:r>
            <a:r>
              <a:rPr lang="en-GB" sz="1100" dirty="0" smtClean="0">
                <a:latin typeface="Cambria" pitchFamily="18" charset="0"/>
              </a:rPr>
              <a:t> </a:t>
            </a:r>
            <a:r>
              <a:rPr lang="en-GB" sz="1100" dirty="0">
                <a:latin typeface="Cambria" pitchFamily="18" charset="0"/>
              </a:rPr>
              <a:t>makes this country the most </a:t>
            </a:r>
            <a:r>
              <a:rPr lang="en-GB" sz="1100" dirty="0" smtClean="0">
                <a:latin typeface="Cambria" pitchFamily="18" charset="0"/>
              </a:rPr>
              <a:t>right</a:t>
            </a:r>
            <a:r>
              <a:rPr lang="az-Latn-AZ" sz="1100" dirty="0" smtClean="0">
                <a:latin typeface="Cambria" pitchFamily="18" charset="0"/>
              </a:rPr>
              <a:t> </a:t>
            </a:r>
            <a:r>
              <a:rPr lang="en-GB" sz="1100" dirty="0" smtClean="0">
                <a:latin typeface="Cambria" pitchFamily="18" charset="0"/>
              </a:rPr>
              <a:t>(</a:t>
            </a:r>
            <a:r>
              <a:rPr lang="en-GB" sz="1100" dirty="0">
                <a:latin typeface="Cambria" pitchFamily="18" charset="0"/>
              </a:rPr>
              <a:t>liberal) country in the world. The reason is basic, that 15% of the population is suffering lack of medical insurance.</a:t>
            </a:r>
          </a:p>
          <a:p>
            <a:pPr lvl="0" algn="just"/>
            <a:r>
              <a:rPr lang="en-GB" sz="1100" dirty="0">
                <a:latin typeface="Cambria" pitchFamily="18" charset="0"/>
              </a:rPr>
              <a:t>According to IL(D)PS the most </a:t>
            </a:r>
            <a:r>
              <a:rPr lang="en-GB" sz="1100" dirty="0" err="1" smtClean="0">
                <a:latin typeface="Cambria" pitchFamily="18" charset="0"/>
              </a:rPr>
              <a:t>dirigist</a:t>
            </a:r>
            <a:r>
              <a:rPr lang="az-Latn-AZ" sz="1100" dirty="0" smtClean="0">
                <a:latin typeface="Cambria" pitchFamily="18" charset="0"/>
              </a:rPr>
              <a:t> </a:t>
            </a:r>
            <a:r>
              <a:rPr lang="en-GB" sz="1100" dirty="0" smtClean="0">
                <a:latin typeface="Cambria" pitchFamily="18" charset="0"/>
              </a:rPr>
              <a:t>countries </a:t>
            </a:r>
            <a:r>
              <a:rPr lang="en-GB" sz="1100" dirty="0">
                <a:latin typeface="Cambria" pitchFamily="18" charset="0"/>
              </a:rPr>
              <a:t>are Azerbaijan (0.757), Greece (0.745) and France (0.742). There is no private pensions in our country. Social insurance rates are high for employers. Italy is one of the most </a:t>
            </a:r>
            <a:r>
              <a:rPr lang="az-Latn-AZ" sz="1100" dirty="0" smtClean="0">
                <a:latin typeface="Cambria" pitchFamily="18" charset="0"/>
              </a:rPr>
              <a:t>di</a:t>
            </a:r>
            <a:r>
              <a:rPr lang="en-GB" sz="1100" dirty="0" err="1" smtClean="0">
                <a:latin typeface="Cambria" pitchFamily="18" charset="0"/>
              </a:rPr>
              <a:t>rigist</a:t>
            </a:r>
            <a:r>
              <a:rPr lang="en-GB" sz="1100" dirty="0" smtClean="0">
                <a:latin typeface="Cambria" pitchFamily="18" charset="0"/>
              </a:rPr>
              <a:t> </a:t>
            </a:r>
            <a:r>
              <a:rPr lang="en-GB" sz="1100" dirty="0">
                <a:latin typeface="Cambria" pitchFamily="18" charset="0"/>
              </a:rPr>
              <a:t>country in the group of countries we have surveyed (0.697). The reason is that, the share of the state pension system in this country is extremely high. According to </a:t>
            </a:r>
            <a:r>
              <a:rPr lang="en-GB" sz="1100" dirty="0" smtClean="0">
                <a:latin typeface="Cambria" pitchFamily="18" charset="0"/>
              </a:rPr>
              <a:t>IL(D)PS</a:t>
            </a:r>
            <a:r>
              <a:rPr lang="en-GB" sz="1100" dirty="0">
                <a:latin typeface="Cambria" pitchFamily="18" charset="0"/>
              </a:rPr>
              <a:t>, the most liberal (right) countries are Denmark (0.205), the Netherlands (0.214), Australia (0.222) and Canada (0.230).</a:t>
            </a:r>
          </a:p>
          <a:p>
            <a:pPr lvl="0" algn="just"/>
            <a:r>
              <a:rPr lang="en-GB" sz="1100" dirty="0">
                <a:latin typeface="Cambria" pitchFamily="18" charset="0"/>
              </a:rPr>
              <a:t>According to </a:t>
            </a:r>
            <a:r>
              <a:rPr lang="en-GB" sz="1100" dirty="0" smtClean="0">
                <a:latin typeface="Cambria" pitchFamily="18" charset="0"/>
              </a:rPr>
              <a:t>IL(D</a:t>
            </a:r>
            <a:r>
              <a:rPr lang="en-GB" sz="1100" dirty="0">
                <a:latin typeface="Cambria" pitchFamily="18" charset="0"/>
              </a:rPr>
              <a:t>) SSS, the most liberal (right) countries are the USA (0.237) and Australia (0.310) and the most </a:t>
            </a:r>
            <a:r>
              <a:rPr lang="en-GB" sz="1100" dirty="0" err="1" smtClean="0">
                <a:latin typeface="Cambria" pitchFamily="18" charset="0"/>
              </a:rPr>
              <a:t>dirigist</a:t>
            </a:r>
            <a:r>
              <a:rPr lang="en-GB" sz="1100" dirty="0" smtClean="0">
                <a:latin typeface="Cambria" pitchFamily="18" charset="0"/>
              </a:rPr>
              <a:t> </a:t>
            </a:r>
            <a:r>
              <a:rPr lang="en-GB" sz="1100" dirty="0">
                <a:latin typeface="Cambria" pitchFamily="18" charset="0"/>
              </a:rPr>
              <a:t>countries are France (0.618) and Spain (0.591). The most </a:t>
            </a:r>
            <a:r>
              <a:rPr lang="en-GB" sz="1100" dirty="0" err="1" smtClean="0">
                <a:latin typeface="Cambria" pitchFamily="18" charset="0"/>
              </a:rPr>
              <a:t>dirigist</a:t>
            </a:r>
            <a:r>
              <a:rPr lang="az-Latn-AZ" sz="1100" dirty="0" smtClean="0">
                <a:latin typeface="Cambria" pitchFamily="18" charset="0"/>
              </a:rPr>
              <a:t> c</a:t>
            </a:r>
            <a:r>
              <a:rPr lang="en-GB" sz="1100" dirty="0" err="1" smtClean="0">
                <a:latin typeface="Cambria" pitchFamily="18" charset="0"/>
              </a:rPr>
              <a:t>ountry</a:t>
            </a:r>
            <a:r>
              <a:rPr lang="en-GB" sz="1100" dirty="0" smtClean="0">
                <a:latin typeface="Cambria" pitchFamily="18" charset="0"/>
              </a:rPr>
              <a:t> </a:t>
            </a:r>
            <a:r>
              <a:rPr lang="en-GB" sz="1100" dirty="0">
                <a:latin typeface="Cambria" pitchFamily="18" charset="0"/>
              </a:rPr>
              <a:t>for IL(D)E is France (0.416) and the most liberal country is Switzerland (0.188). According to IL (D)SSS, Switzerland is a liberal </a:t>
            </a:r>
            <a:r>
              <a:rPr lang="en-GB" sz="1100" dirty="0" smtClean="0">
                <a:latin typeface="Cambria" pitchFamily="18" charset="0"/>
              </a:rPr>
              <a:t>country</a:t>
            </a:r>
            <a:r>
              <a:rPr lang="en-GB" sz="1100" dirty="0">
                <a:latin typeface="Cambria" pitchFamily="18" charset="0"/>
              </a:rPr>
              <a:t>.</a:t>
            </a:r>
          </a:p>
          <a:p>
            <a:pPr lvl="0" algn="just"/>
            <a:r>
              <a:rPr lang="en-GB" sz="1100" dirty="0">
                <a:latin typeface="Cambria" pitchFamily="18" charset="0"/>
              </a:rPr>
              <a:t>The relative </a:t>
            </a:r>
            <a:r>
              <a:rPr lang="en-GB" sz="1100" dirty="0" err="1">
                <a:latin typeface="Cambria" pitchFamily="18" charset="0"/>
              </a:rPr>
              <a:t>center</a:t>
            </a:r>
            <a:r>
              <a:rPr lang="en-GB" sz="1100" dirty="0">
                <a:latin typeface="Cambria" pitchFamily="18" charset="0"/>
              </a:rPr>
              <a:t> point of the scale (0.453) is larger than the geometric </a:t>
            </a:r>
            <a:r>
              <a:rPr lang="en-GB" sz="1100" dirty="0" err="1">
                <a:latin typeface="Cambria" pitchFamily="18" charset="0"/>
              </a:rPr>
              <a:t>center</a:t>
            </a:r>
            <a:r>
              <a:rPr lang="en-GB" sz="1100" dirty="0">
                <a:latin typeface="Cambria" pitchFamily="18" charset="0"/>
              </a:rPr>
              <a:t> point (0.350). This means that in the countries surveyed, the social security system is more susceptible to the left than the right.</a:t>
            </a:r>
          </a:p>
          <a:p>
            <a:pPr marL="0" indent="0">
              <a:buNone/>
            </a:pPr>
            <a:endParaRPr lang="en-GB" sz="1100" dirty="0">
              <a:latin typeface="Cambria" pitchFamily="18" charset="0"/>
            </a:endParaRPr>
          </a:p>
        </p:txBody>
      </p:sp>
      <p:sp>
        <p:nvSpPr>
          <p:cNvPr id="8" name="TextBox 7"/>
          <p:cNvSpPr txBox="1"/>
          <p:nvPr/>
        </p:nvSpPr>
        <p:spPr>
          <a:xfrm>
            <a:off x="4" y="6494190"/>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smtClean="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en-US" sz="1200" b="1" dirty="0" smtClean="0">
                <a:solidFill>
                  <a:schemeClr val="bg1"/>
                </a:solidFill>
                <a:latin typeface="Cambria" panose="02040503050406030204" pitchFamily="18" charset="0"/>
              </a:rPr>
              <a:t> </a:t>
            </a:r>
            <a:r>
              <a:rPr lang="en-US"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5746814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5"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smtClean="0">
                  <a:solidFill>
                    <a:srgbClr val="FFFFFF"/>
                  </a:solidFill>
                  <a:ea typeface="Calibri" panose="020F0502020204030204" pitchFamily="34" charset="0"/>
                  <a:cs typeface="Times New Roman" panose="02020603050405020304" pitchFamily="18" charset="0"/>
                </a:rPr>
                <a:t>A</a:t>
              </a:r>
              <a:r>
                <a:rPr lang="en-US" sz="1323" b="1" dirty="0" smtClean="0">
                  <a:solidFill>
                    <a:srgbClr val="FFFFFF"/>
                  </a:solidFill>
                  <a:ea typeface="Calibri" panose="020F0502020204030204" pitchFamily="34" charset="0"/>
                  <a:cs typeface="Times New Roman" panose="02020603050405020304" pitchFamily="18" charset="0"/>
                </a:rPr>
                <a:t>NAS</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smtClean="0">
                  <a:solidFill>
                    <a:srgbClr val="FFFFFF"/>
                  </a:solidFill>
                  <a:ea typeface="Calibri" panose="020F0502020204030204" pitchFamily="34" charset="0"/>
                  <a:cs typeface="Times New Roman" panose="02020603050405020304" pitchFamily="18" charset="0"/>
                </a:rPr>
                <a:t>INSTITUTE </a:t>
              </a:r>
              <a:r>
                <a:rPr lang="az-Latn-AZ" sz="1323" b="1" dirty="0">
                  <a:solidFill>
                    <a:srgbClr val="FFFFFF"/>
                  </a:solidFill>
                  <a:ea typeface="Calibri" panose="020F0502020204030204" pitchFamily="34" charset="0"/>
                  <a:cs typeface="Times New Roman" panose="02020603050405020304" pitchFamily="18" charset="0"/>
                </a:rPr>
                <a:t>OF ECONOMICS </a:t>
              </a:r>
            </a:p>
            <a:p>
              <a:pPr>
                <a:lnSpc>
                  <a:spcPct val="107000"/>
                </a:lnSpc>
              </a:pP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4" y="6494190"/>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1278817" y="2564904"/>
            <a:ext cx="6326174" cy="2716898"/>
          </a:xfrm>
          <a:prstGeom prst="roundRect">
            <a:avLst>
              <a:gd name="adj" fmla="val 24398"/>
            </a:avLst>
          </a:prstGeom>
          <a:solidFill>
            <a:schemeClr val="bg1"/>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lvl="0" algn="ctr"/>
            <a:r>
              <a:rPr lang="en-US" sz="4800" i="1"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rPr>
              <a:t>THANKS for attention!</a:t>
            </a:r>
            <a:endParaRPr lang="az-Latn-AZ" sz="4800" i="1"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005643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200" fill="hold">
                                          <p:stCondLst>
                                            <p:cond delay="0"/>
                                          </p:stCondLst>
                                        </p:cTn>
                                        <p:tgtEl>
                                          <p:spTgt spid="18"/>
                                        </p:tgtEl>
                                        <p:attrNameLst>
                                          <p:attrName>r</p:attrName>
                                        </p:attrNameLst>
                                      </p:cBhvr>
                                    </p:animRot>
                                    <p:animRot by="-240000">
                                      <p:cBhvr>
                                        <p:cTn id="7" dur="400" fill="hold">
                                          <p:stCondLst>
                                            <p:cond delay="400"/>
                                          </p:stCondLst>
                                        </p:cTn>
                                        <p:tgtEl>
                                          <p:spTgt spid="18"/>
                                        </p:tgtEl>
                                        <p:attrNameLst>
                                          <p:attrName>r</p:attrName>
                                        </p:attrNameLst>
                                      </p:cBhvr>
                                    </p:animRot>
                                    <p:animRot by="240000">
                                      <p:cBhvr>
                                        <p:cTn id="8" dur="400" fill="hold">
                                          <p:stCondLst>
                                            <p:cond delay="800"/>
                                          </p:stCondLst>
                                        </p:cTn>
                                        <p:tgtEl>
                                          <p:spTgt spid="18"/>
                                        </p:tgtEl>
                                        <p:attrNameLst>
                                          <p:attrName>r</p:attrName>
                                        </p:attrNameLst>
                                      </p:cBhvr>
                                    </p:animRot>
                                    <p:animRot by="-240000">
                                      <p:cBhvr>
                                        <p:cTn id="9" dur="400" fill="hold">
                                          <p:stCondLst>
                                            <p:cond delay="1200"/>
                                          </p:stCondLst>
                                        </p:cTn>
                                        <p:tgtEl>
                                          <p:spTgt spid="18"/>
                                        </p:tgtEl>
                                        <p:attrNameLst>
                                          <p:attrName>r</p:attrName>
                                        </p:attrNameLst>
                                      </p:cBhvr>
                                    </p:animRot>
                                    <p:animRot by="120000">
                                      <p:cBhvr>
                                        <p:cTn id="10" dur="400" fill="hold">
                                          <p:stCondLst>
                                            <p:cond delay="16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smtClean="0">
                  <a:solidFill>
                    <a:srgbClr val="FFFFFF"/>
                  </a:solidFill>
                  <a:ea typeface="Calibri" panose="020F0502020204030204" pitchFamily="34" charset="0"/>
                  <a:cs typeface="Times New Roman" panose="02020603050405020304" pitchFamily="18" charset="0"/>
                </a:rPr>
                <a:t>A</a:t>
              </a:r>
              <a:r>
                <a:rPr lang="en-US" sz="1323" b="1" dirty="0" smtClean="0">
                  <a:solidFill>
                    <a:srgbClr val="FFFFFF"/>
                  </a:solidFill>
                  <a:ea typeface="Calibri" panose="020F0502020204030204" pitchFamily="34" charset="0"/>
                  <a:cs typeface="Times New Roman" panose="02020603050405020304" pitchFamily="18" charset="0"/>
                </a:rPr>
                <a:t>NAS</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smtClean="0">
                  <a:solidFill>
                    <a:srgbClr val="FFFFFF"/>
                  </a:solidFill>
                  <a:ea typeface="Calibri" panose="020F0502020204030204" pitchFamily="34" charset="0"/>
                  <a:cs typeface="Times New Roman" panose="02020603050405020304" pitchFamily="18" charset="0"/>
                </a:rPr>
                <a:t>NSTITUTE </a:t>
              </a:r>
              <a:r>
                <a:rPr lang="az-Latn-AZ" sz="1323" b="1" dirty="0">
                  <a:solidFill>
                    <a:srgbClr val="FFFFFF"/>
                  </a:solidFill>
                  <a:ea typeface="Calibri" panose="020F0502020204030204" pitchFamily="34" charset="0"/>
                  <a:cs typeface="Times New Roman" panose="02020603050405020304" pitchFamily="18" charset="0"/>
                </a:rPr>
                <a:t>OF ECONOMICS </a:t>
              </a:r>
            </a:p>
            <a:p>
              <a:pPr>
                <a:lnSpc>
                  <a:spcPct val="107000"/>
                </a:lnSpc>
              </a:pP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4" y="6494190"/>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755576" y="908720"/>
            <a:ext cx="8280920" cy="2716898"/>
          </a:xfrm>
          <a:prstGeom prst="roundRect">
            <a:avLst>
              <a:gd name="adj" fmla="val 24398"/>
            </a:avLst>
          </a:prstGeom>
          <a:solidFill>
            <a:schemeClr val="bg1"/>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lvl="0" algn="ctr"/>
            <a:r>
              <a:rPr lang="en-GB" sz="2800" i="1" dirty="0"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rPr>
              <a:t>Coverage </a:t>
            </a:r>
            <a:r>
              <a:rPr lang="en-GB" sz="2800" i="1" dirty="0">
                <a:solidFill>
                  <a:schemeClr val="tx2">
                    <a:lumMod val="50000"/>
                  </a:schemeClr>
                </a:solidFill>
                <a:effectLst>
                  <a:outerShdw blurRad="38100" dist="38100" dir="2700000" algn="tl">
                    <a:srgbClr val="000000">
                      <a:alpha val="43137"/>
                    </a:srgbClr>
                  </a:outerShdw>
                </a:effectLst>
                <a:latin typeface="Cambria" panose="02040503050406030204" pitchFamily="18" charset="0"/>
              </a:rPr>
              <a:t>of social protection and </a:t>
            </a:r>
            <a:r>
              <a:rPr lang="en-GB" sz="2800" i="1" dirty="0"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rPr>
              <a:t>labour </a:t>
            </a:r>
            <a:r>
              <a:rPr lang="en-GB" sz="2800" i="1">
                <a:solidFill>
                  <a:schemeClr val="tx2">
                    <a:lumMod val="50000"/>
                  </a:schemeClr>
                </a:solidFill>
                <a:effectLst>
                  <a:outerShdw blurRad="38100" dist="38100" dir="2700000" algn="tl">
                    <a:srgbClr val="000000">
                      <a:alpha val="43137"/>
                    </a:srgbClr>
                  </a:outerShdw>
                </a:effectLst>
                <a:latin typeface="Cambria" panose="02040503050406030204" pitchFamily="18" charset="0"/>
              </a:rPr>
              <a:t>programs </a:t>
            </a:r>
            <a:endParaRPr lang="az-Latn-AZ" sz="2800" i="1"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endParaRPr>
          </a:p>
          <a:p>
            <a:pPr lvl="0" algn="ctr"/>
            <a:r>
              <a:rPr lang="en-GB" sz="2000" i="1"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rPr>
              <a:t>(</a:t>
            </a:r>
            <a:r>
              <a:rPr lang="az-Latn-AZ" sz="2000" i="1"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rPr>
              <a:t> 15 countries, </a:t>
            </a:r>
            <a:r>
              <a:rPr lang="en-GB" sz="2000" i="1"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rPr>
              <a:t>% </a:t>
            </a:r>
            <a:r>
              <a:rPr lang="en-GB" sz="2000" i="1" dirty="0">
                <a:solidFill>
                  <a:schemeClr val="tx2">
                    <a:lumMod val="50000"/>
                  </a:schemeClr>
                </a:solidFill>
                <a:effectLst>
                  <a:outerShdw blurRad="38100" dist="38100" dir="2700000" algn="tl">
                    <a:srgbClr val="000000">
                      <a:alpha val="43137"/>
                    </a:srgbClr>
                  </a:outerShdw>
                </a:effectLst>
                <a:latin typeface="Cambria" panose="02040503050406030204" pitchFamily="18" charset="0"/>
              </a:rPr>
              <a:t>of population</a:t>
            </a:r>
            <a:r>
              <a:rPr lang="en-GB" sz="2000" i="1" dirty="0"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rPr>
              <a:t>)</a:t>
            </a:r>
            <a:endParaRPr lang="az-Latn-AZ" sz="2000" i="1" dirty="0"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endParaRPr>
          </a:p>
        </p:txBody>
      </p:sp>
      <p:graphicFrame>
        <p:nvGraphicFramePr>
          <p:cNvPr id="10" name="Диаграмма 9"/>
          <p:cNvGraphicFramePr>
            <a:graphicFrameLocks/>
          </p:cNvGraphicFramePr>
          <p:nvPr>
            <p:extLst>
              <p:ext uri="{D42A27DB-BD31-4B8C-83A1-F6EECF244321}">
                <p14:modId xmlns:p14="http://schemas.microsoft.com/office/powerpoint/2010/main" val="743812876"/>
              </p:ext>
            </p:extLst>
          </p:nvPr>
        </p:nvGraphicFramePr>
        <p:xfrm>
          <a:off x="755576" y="2132856"/>
          <a:ext cx="7920880" cy="4104456"/>
        </p:xfrm>
        <a:graphic>
          <a:graphicData uri="http://schemas.openxmlformats.org/drawingml/2006/chart">
            <c:chart xmlns:c="http://schemas.openxmlformats.org/drawingml/2006/chart" xmlns:r="http://schemas.openxmlformats.org/officeDocument/2006/relationships" r:id="rId5"/>
          </a:graphicData>
        </a:graphic>
      </p:graphicFrame>
      <p:sp>
        <p:nvSpPr>
          <p:cNvPr id="11" name="Прямоугольник 10"/>
          <p:cNvSpPr/>
          <p:nvPr/>
        </p:nvSpPr>
        <p:spPr>
          <a:xfrm>
            <a:off x="2267744" y="6494189"/>
            <a:ext cx="5604483" cy="276999"/>
          </a:xfrm>
          <a:prstGeom prst="rect">
            <a:avLst/>
          </a:prstGeom>
        </p:spPr>
        <p:txBody>
          <a:bodyPr wrap="none">
            <a:spAutoFit/>
          </a:bodyPr>
          <a:lstStyle/>
          <a:p>
            <a:pPr lvl="0"/>
            <a:r>
              <a:rPr lang="az-Latn-AZ" sz="1200" i="1" dirty="0">
                <a:solidFill>
                  <a:prstClr val="black"/>
                </a:solidFill>
              </a:rPr>
              <a:t>Source</a:t>
            </a:r>
            <a:r>
              <a:rPr lang="en-GB" sz="1200" i="1">
                <a:solidFill>
                  <a:prstClr val="black"/>
                </a:solidFill>
              </a:rPr>
              <a:t>: https://www.indexmundi.com/facts/indicators/per_allsp.cov_pop_tot/rankings</a:t>
            </a:r>
            <a:endParaRPr lang="en-GB" sz="1200" i="1" dirty="0">
              <a:solidFill>
                <a:prstClr val="black"/>
              </a:solidFill>
            </a:endParaRPr>
          </a:p>
        </p:txBody>
      </p:sp>
    </p:spTree>
    <p:extLst>
      <p:ext uri="{BB962C8B-B14F-4D97-AF65-F5344CB8AC3E}">
        <p14:creationId xmlns:p14="http://schemas.microsoft.com/office/powerpoint/2010/main" val="13142845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5"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smtClean="0">
                  <a:solidFill>
                    <a:srgbClr val="FFFFFF"/>
                  </a:solidFill>
                  <a:ea typeface="Calibri" panose="020F0502020204030204" pitchFamily="34" charset="0"/>
                  <a:cs typeface="Times New Roman" panose="02020603050405020304" pitchFamily="18" charset="0"/>
                </a:rPr>
                <a:t>A</a:t>
              </a:r>
              <a:r>
                <a:rPr lang="en-US" sz="1323" b="1" smtClean="0">
                  <a:solidFill>
                    <a:srgbClr val="FFFFFF"/>
                  </a:solidFill>
                  <a:ea typeface="Calibri" panose="020F0502020204030204" pitchFamily="34" charset="0"/>
                  <a:cs typeface="Times New Roman" panose="02020603050405020304" pitchFamily="18" charset="0"/>
                </a:rPr>
                <a:t>NAS</a:t>
              </a:r>
              <a:endParaRPr lang="en-US" sz="910" dirty="0">
                <a:ea typeface="Calibri" panose="020F0502020204030204" pitchFamily="34" charset="0"/>
                <a:cs typeface="Times New Roman" panose="02020603050405020304" pitchFamily="18" charset="0"/>
              </a:endParaRPr>
            </a:p>
            <a:p>
              <a:pPr>
                <a:lnSpc>
                  <a:spcPct val="107000"/>
                </a:lnSpc>
              </a:pPr>
              <a:r>
                <a:rPr lang="az-Latn-AZ" sz="1323" b="1" smtClean="0">
                  <a:solidFill>
                    <a:srgbClr val="FFFFFF"/>
                  </a:solidFill>
                  <a:ea typeface="Calibri" panose="020F0502020204030204" pitchFamily="34" charset="0"/>
                  <a:cs typeface="Times New Roman" panose="02020603050405020304" pitchFamily="18" charset="0"/>
                </a:rPr>
                <a:t>NSTITUTE </a:t>
              </a:r>
              <a:r>
                <a:rPr lang="az-Latn-AZ" sz="1323" b="1">
                  <a:solidFill>
                    <a:srgbClr val="FFFFFF"/>
                  </a:solidFill>
                  <a:ea typeface="Calibri" panose="020F0502020204030204" pitchFamily="34" charset="0"/>
                  <a:cs typeface="Times New Roman" panose="02020603050405020304" pitchFamily="18" charset="0"/>
                </a:rPr>
                <a:t>OF ECONOMICS </a:t>
              </a:r>
            </a:p>
            <a:p>
              <a:pPr>
                <a:lnSpc>
                  <a:spcPct val="107000"/>
                </a:lnSpc>
              </a:pP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4" y="6494190"/>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
        <p:nvSpPr>
          <p:cNvPr id="2" name="Прямоугольник 1"/>
          <p:cNvSpPr/>
          <p:nvPr/>
        </p:nvSpPr>
        <p:spPr>
          <a:xfrm>
            <a:off x="1691680" y="700784"/>
            <a:ext cx="6012668" cy="523220"/>
          </a:xfrm>
          <a:prstGeom prst="rect">
            <a:avLst/>
          </a:prstGeom>
        </p:spPr>
        <p:txBody>
          <a:bodyPr wrap="square">
            <a:spAutoFit/>
          </a:bodyPr>
          <a:lstStyle/>
          <a:p>
            <a:pPr algn="ctr"/>
            <a:r>
              <a:rPr lang="en-US" sz="2800" i="1" dirty="0" smtClean="0">
                <a:solidFill>
                  <a:schemeClr val="tx2">
                    <a:lumMod val="50000"/>
                  </a:schemeClr>
                </a:solidFill>
                <a:effectLst>
                  <a:outerShdw blurRad="38100" dist="38100" dir="2700000" algn="tl">
                    <a:srgbClr val="000000">
                      <a:alpha val="43137"/>
                    </a:srgbClr>
                  </a:outerShdw>
                </a:effectLst>
                <a:latin typeface="Cambria" pitchFamily="18" charset="0"/>
              </a:rPr>
              <a:t>Employment</a:t>
            </a:r>
            <a:r>
              <a:rPr lang="az-Latn-AZ" sz="2800" i="1" dirty="0" smtClean="0">
                <a:solidFill>
                  <a:schemeClr val="tx2">
                    <a:lumMod val="50000"/>
                  </a:schemeClr>
                </a:solidFill>
                <a:effectLst>
                  <a:outerShdw blurRad="38100" dist="38100" dir="2700000" algn="tl">
                    <a:srgbClr val="000000">
                      <a:alpha val="43137"/>
                    </a:srgbClr>
                  </a:outerShdw>
                </a:effectLst>
                <a:latin typeface="Cambria" pitchFamily="18" charset="0"/>
              </a:rPr>
              <a:t> rate</a:t>
            </a:r>
            <a:r>
              <a:rPr lang="en-US" sz="2400" i="1" dirty="0" smtClean="0">
                <a:solidFill>
                  <a:schemeClr val="tx2">
                    <a:lumMod val="50000"/>
                  </a:schemeClr>
                </a:solidFill>
                <a:effectLst>
                  <a:outerShdw blurRad="38100" dist="38100" dir="2700000" algn="tl">
                    <a:srgbClr val="000000">
                      <a:alpha val="43137"/>
                    </a:srgbClr>
                  </a:outerShdw>
                </a:effectLst>
                <a:latin typeface="Cambria" pitchFamily="18" charset="0"/>
              </a:rPr>
              <a:t>, </a:t>
            </a:r>
            <a:r>
              <a:rPr lang="en-US" sz="2400" i="1" dirty="0">
                <a:solidFill>
                  <a:schemeClr val="tx2">
                    <a:lumMod val="50000"/>
                  </a:schemeClr>
                </a:solidFill>
                <a:effectLst>
                  <a:outerShdw blurRad="38100" dist="38100" dir="2700000" algn="tl">
                    <a:srgbClr val="000000">
                      <a:alpha val="43137"/>
                    </a:srgbClr>
                  </a:outerShdw>
                </a:effectLst>
                <a:latin typeface="Cambria" pitchFamily="18" charset="0"/>
              </a:rPr>
              <a:t>2018</a:t>
            </a:r>
            <a:endParaRPr lang="en-GB" sz="2400" i="1"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11" name="Прямоугольник 10"/>
          <p:cNvSpPr/>
          <p:nvPr/>
        </p:nvSpPr>
        <p:spPr>
          <a:xfrm>
            <a:off x="3419872" y="6466133"/>
            <a:ext cx="1409232" cy="276999"/>
          </a:xfrm>
          <a:prstGeom prst="rect">
            <a:avLst/>
          </a:prstGeom>
        </p:spPr>
        <p:txBody>
          <a:bodyPr wrap="none">
            <a:spAutoFit/>
          </a:bodyPr>
          <a:lstStyle/>
          <a:p>
            <a:pPr lvl="0"/>
            <a:r>
              <a:rPr lang="az-Latn-AZ" sz="1200" i="1" dirty="0">
                <a:solidFill>
                  <a:prstClr val="black"/>
                </a:solidFill>
              </a:rPr>
              <a:t>Source</a:t>
            </a:r>
            <a:r>
              <a:rPr lang="en-GB" sz="1200" i="1" dirty="0">
                <a:solidFill>
                  <a:prstClr val="black"/>
                </a:solidFill>
              </a:rPr>
              <a:t>: OECD, </a:t>
            </a:r>
            <a:r>
              <a:rPr lang="en-GB" sz="1200" i="1" dirty="0" smtClean="0">
                <a:solidFill>
                  <a:prstClr val="black"/>
                </a:solidFill>
              </a:rPr>
              <a:t>201</a:t>
            </a:r>
            <a:r>
              <a:rPr lang="az-Latn-AZ" sz="1200" i="1" dirty="0" smtClean="0">
                <a:solidFill>
                  <a:prstClr val="black"/>
                </a:solidFill>
              </a:rPr>
              <a:t>8</a:t>
            </a:r>
            <a:endParaRPr lang="en-GB" sz="1200" i="1" dirty="0">
              <a:solidFill>
                <a:prstClr val="black"/>
              </a:solidFill>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3887921309"/>
              </p:ext>
            </p:extLst>
          </p:nvPr>
        </p:nvGraphicFramePr>
        <p:xfrm>
          <a:off x="611561" y="1600199"/>
          <a:ext cx="7776864" cy="4891929"/>
        </p:xfrm>
        <a:graphic>
          <a:graphicData uri="http://schemas.openxmlformats.org/drawingml/2006/table">
            <a:tbl>
              <a:tblPr firstRow="1" firstCol="1" bandRow="1"/>
              <a:tblGrid>
                <a:gridCol w="899493">
                  <a:extLst>
                    <a:ext uri="{9D8B030D-6E8A-4147-A177-3AD203B41FA5}">
                      <a16:colId xmlns:a16="http://schemas.microsoft.com/office/drawing/2014/main" xmlns="" val="3015678695"/>
                    </a:ext>
                  </a:extLst>
                </a:gridCol>
                <a:gridCol w="1649069">
                  <a:extLst>
                    <a:ext uri="{9D8B030D-6E8A-4147-A177-3AD203B41FA5}">
                      <a16:colId xmlns:a16="http://schemas.microsoft.com/office/drawing/2014/main" xmlns="" val="2594663951"/>
                    </a:ext>
                  </a:extLst>
                </a:gridCol>
                <a:gridCol w="1051837">
                  <a:extLst>
                    <a:ext uri="{9D8B030D-6E8A-4147-A177-3AD203B41FA5}">
                      <a16:colId xmlns:a16="http://schemas.microsoft.com/office/drawing/2014/main" xmlns="" val="3070912812"/>
                    </a:ext>
                  </a:extLst>
                </a:gridCol>
                <a:gridCol w="648072">
                  <a:extLst>
                    <a:ext uri="{9D8B030D-6E8A-4147-A177-3AD203B41FA5}">
                      <a16:colId xmlns:a16="http://schemas.microsoft.com/office/drawing/2014/main" xmlns="" val="3339359136"/>
                    </a:ext>
                  </a:extLst>
                </a:gridCol>
                <a:gridCol w="864096">
                  <a:extLst>
                    <a:ext uri="{9D8B030D-6E8A-4147-A177-3AD203B41FA5}">
                      <a16:colId xmlns:a16="http://schemas.microsoft.com/office/drawing/2014/main" xmlns="" val="3226250598"/>
                    </a:ext>
                  </a:extLst>
                </a:gridCol>
                <a:gridCol w="1656184">
                  <a:extLst>
                    <a:ext uri="{9D8B030D-6E8A-4147-A177-3AD203B41FA5}">
                      <a16:colId xmlns:a16="http://schemas.microsoft.com/office/drawing/2014/main" xmlns="" val="144635254"/>
                    </a:ext>
                  </a:extLst>
                </a:gridCol>
                <a:gridCol w="1008113">
                  <a:extLst>
                    <a:ext uri="{9D8B030D-6E8A-4147-A177-3AD203B41FA5}">
                      <a16:colId xmlns:a16="http://schemas.microsoft.com/office/drawing/2014/main" xmlns="" val="4095389229"/>
                    </a:ext>
                  </a:extLst>
                </a:gridCol>
              </a:tblGrid>
              <a:tr h="434547">
                <a:tc>
                  <a:txBody>
                    <a:bodyPr/>
                    <a:lstStyle/>
                    <a:p>
                      <a:pPr algn="ctr" fontAlgn="ctr"/>
                      <a:r>
                        <a:rPr lang="ru-RU" sz="1400" b="0" i="1" u="none" strike="noStrike" dirty="0">
                          <a:solidFill>
                            <a:srgbClr val="0F243E"/>
                          </a:solidFill>
                          <a:effectLst/>
                          <a:latin typeface="Cambria" panose="02040503050406030204" pitchFamily="18" charset="0"/>
                        </a:rPr>
                        <a:t>№</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1" u="none" strike="noStrike">
                          <a:solidFill>
                            <a:srgbClr val="0F243E"/>
                          </a:solidFill>
                          <a:effectLst/>
                          <a:latin typeface="Cambria" panose="02040503050406030204" pitchFamily="18" charset="0"/>
                        </a:rPr>
                        <a:t>Country</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1" u="none" strike="noStrike" dirty="0">
                          <a:solidFill>
                            <a:srgbClr val="0F243E"/>
                          </a:solidFill>
                          <a:effectLst/>
                          <a:latin typeface="Cambria" panose="02040503050406030204" pitchFamily="18" charset="0"/>
                        </a:rPr>
                        <a:t>Employment </a:t>
                      </a:r>
                      <a:r>
                        <a:rPr lang="az-Latn-AZ" sz="1400" b="0" i="1" u="none" strike="noStrike" dirty="0" smtClean="0">
                          <a:solidFill>
                            <a:srgbClr val="0F243E"/>
                          </a:solidFill>
                          <a:effectLst/>
                          <a:latin typeface="Cambria" panose="02040503050406030204" pitchFamily="18" charset="0"/>
                        </a:rPr>
                        <a:t>rate,%</a:t>
                      </a:r>
                      <a:endParaRPr lang="az-Latn-AZ" sz="1400" b="0" i="1" u="none" strike="noStrike" dirty="0">
                        <a:solidFill>
                          <a:srgbClr val="0F243E"/>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0" i="1" u="none" strike="noStrike">
                        <a:solidFill>
                          <a:srgbClr val="0F243E"/>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1" u="none" strike="noStrike">
                          <a:solidFill>
                            <a:srgbClr val="0F243E"/>
                          </a:solidFill>
                          <a:effectLst/>
                          <a:latin typeface="Cambria" panose="02040503050406030204" pitchFamily="18" charset="0"/>
                        </a:rPr>
                        <a:t>№</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1" u="none" strike="noStrike">
                          <a:solidFill>
                            <a:srgbClr val="0F243E"/>
                          </a:solidFill>
                          <a:effectLst/>
                          <a:latin typeface="Cambria" panose="02040503050406030204" pitchFamily="18" charset="0"/>
                        </a:rPr>
                        <a:t>Country</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1" u="none" strike="noStrike" dirty="0">
                          <a:solidFill>
                            <a:srgbClr val="0F243E"/>
                          </a:solidFill>
                          <a:effectLst/>
                          <a:latin typeface="Cambria" panose="02040503050406030204" pitchFamily="18" charset="0"/>
                        </a:rPr>
                        <a:t>Employment </a:t>
                      </a:r>
                      <a:r>
                        <a:rPr lang="az-Latn-AZ" sz="1400" b="0" i="1" u="none" strike="noStrike" dirty="0" smtClean="0">
                          <a:solidFill>
                            <a:srgbClr val="0F243E"/>
                          </a:solidFill>
                          <a:effectLst/>
                          <a:latin typeface="Cambria" panose="02040503050406030204" pitchFamily="18" charset="0"/>
                        </a:rPr>
                        <a:t>rate,%</a:t>
                      </a:r>
                      <a:endParaRPr lang="az-Latn-AZ" sz="1400" b="0" i="1" u="none" strike="noStrike" dirty="0">
                        <a:solidFill>
                          <a:srgbClr val="0F243E"/>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4242596"/>
                  </a:ext>
                </a:extLst>
              </a:tr>
              <a:tr h="213729">
                <a:tc>
                  <a:txBody>
                    <a:bodyPr/>
                    <a:lstStyle/>
                    <a:p>
                      <a:pPr algn="ctr" fontAlgn="ctr"/>
                      <a:r>
                        <a:rPr lang="ru-RU" sz="1400" b="0" i="0" u="none" strike="noStrike">
                          <a:solidFill>
                            <a:srgbClr val="403151"/>
                          </a:solidFill>
                          <a:effectLst/>
                          <a:latin typeface="Cambria" panose="02040503050406030204" pitchFamily="18" charset="0"/>
                        </a:rPr>
                        <a:t>1</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Australia</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73.64</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 </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21</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Latvia</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71.07</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2596535"/>
                  </a:ext>
                </a:extLst>
              </a:tr>
              <a:tr h="213729">
                <a:tc>
                  <a:txBody>
                    <a:bodyPr/>
                    <a:lstStyle/>
                    <a:p>
                      <a:pPr algn="ctr" fontAlgn="ctr"/>
                      <a:r>
                        <a:rPr lang="ru-RU" sz="1400" b="0" i="0" u="none" strike="noStrike">
                          <a:solidFill>
                            <a:srgbClr val="403151"/>
                          </a:solidFill>
                          <a:effectLst/>
                          <a:latin typeface="Cambria" panose="02040503050406030204" pitchFamily="18" charset="0"/>
                        </a:rPr>
                        <a:t>2</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Austria</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72.80</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 </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22</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Lithuania</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71.11</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3678797"/>
                  </a:ext>
                </a:extLst>
              </a:tr>
              <a:tr h="213729">
                <a:tc>
                  <a:txBody>
                    <a:bodyPr/>
                    <a:lstStyle/>
                    <a:p>
                      <a:pPr algn="ctr" fontAlgn="ctr"/>
                      <a:r>
                        <a:rPr lang="ru-RU" sz="1400" b="0" i="0" u="none" strike="noStrike">
                          <a:solidFill>
                            <a:srgbClr val="403151"/>
                          </a:solidFill>
                          <a:effectLst/>
                          <a:latin typeface="Cambria" panose="02040503050406030204" pitchFamily="18" charset="0"/>
                        </a:rPr>
                        <a:t>3</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Belgium</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64.07</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 </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23</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Luxembourg</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67.03</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4370391"/>
                  </a:ext>
                </a:extLst>
              </a:tr>
              <a:tr h="213729">
                <a:tc>
                  <a:txBody>
                    <a:bodyPr/>
                    <a:lstStyle/>
                    <a:p>
                      <a:pPr algn="ctr" fontAlgn="ctr"/>
                      <a:r>
                        <a:rPr lang="ru-RU" sz="1400" b="0" i="0" u="none" strike="noStrike">
                          <a:solidFill>
                            <a:srgbClr val="403151"/>
                          </a:solidFill>
                          <a:effectLst/>
                          <a:latin typeface="Cambria" panose="02040503050406030204" pitchFamily="18" charset="0"/>
                        </a:rPr>
                        <a:t>4</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Canada</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73.63</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0" i="0" u="none" strike="noStrike">
                        <a:solidFill>
                          <a:srgbClr val="403151"/>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24</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Mexico</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61.36</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50069460"/>
                  </a:ext>
                </a:extLst>
              </a:tr>
              <a:tr h="213729">
                <a:tc>
                  <a:txBody>
                    <a:bodyPr/>
                    <a:lstStyle/>
                    <a:p>
                      <a:pPr algn="ctr" fontAlgn="ctr"/>
                      <a:r>
                        <a:rPr lang="ru-RU" sz="1400" b="0" i="0" u="none" strike="noStrike">
                          <a:solidFill>
                            <a:srgbClr val="403151"/>
                          </a:solidFill>
                          <a:effectLst/>
                          <a:latin typeface="Cambria" panose="02040503050406030204" pitchFamily="18" charset="0"/>
                        </a:rPr>
                        <a:t>5</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Chile</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62.81</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0" i="0" u="none" strike="noStrike">
                        <a:solidFill>
                          <a:srgbClr val="403151"/>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25</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 Netherland</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76.49</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5422992"/>
                  </a:ext>
                </a:extLst>
              </a:tr>
              <a:tr h="213729">
                <a:tc>
                  <a:txBody>
                    <a:bodyPr/>
                    <a:lstStyle/>
                    <a:p>
                      <a:pPr algn="ctr" fontAlgn="ctr"/>
                      <a:r>
                        <a:rPr lang="ru-RU" sz="1400" b="0" i="0" u="none" strike="noStrike">
                          <a:solidFill>
                            <a:srgbClr val="403151"/>
                          </a:solidFill>
                          <a:effectLst/>
                          <a:latin typeface="Cambria" panose="02040503050406030204" pitchFamily="18" charset="0"/>
                        </a:rPr>
                        <a:t>6</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Colombia</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66.41</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0" i="0" u="none" strike="noStrike">
                        <a:solidFill>
                          <a:srgbClr val="403151"/>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26</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New Zealand</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77.49</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85701151"/>
                  </a:ext>
                </a:extLst>
              </a:tr>
              <a:tr h="213729">
                <a:tc>
                  <a:txBody>
                    <a:bodyPr/>
                    <a:lstStyle/>
                    <a:p>
                      <a:pPr algn="ctr" fontAlgn="ctr"/>
                      <a:r>
                        <a:rPr lang="ru-RU" sz="1400" b="0" i="0" u="none" strike="noStrike">
                          <a:solidFill>
                            <a:srgbClr val="403151"/>
                          </a:solidFill>
                          <a:effectLst/>
                          <a:latin typeface="Cambria" panose="02040503050406030204" pitchFamily="18" charset="0"/>
                        </a:rPr>
                        <a:t>7</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Czech Republic</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74.46</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0" i="0" u="none" strike="noStrike">
                        <a:solidFill>
                          <a:srgbClr val="403151"/>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27</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Norway</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74.47</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3388477"/>
                  </a:ext>
                </a:extLst>
              </a:tr>
              <a:tr h="213729">
                <a:tc>
                  <a:txBody>
                    <a:bodyPr/>
                    <a:lstStyle/>
                    <a:p>
                      <a:pPr algn="ctr" fontAlgn="ctr"/>
                      <a:r>
                        <a:rPr lang="ru-RU" sz="1400" b="0" i="0" u="none" strike="noStrike">
                          <a:solidFill>
                            <a:srgbClr val="403151"/>
                          </a:solidFill>
                          <a:effectLst/>
                          <a:latin typeface="Cambria" panose="02040503050406030204" pitchFamily="18" charset="0"/>
                        </a:rPr>
                        <a:t>8</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Denmark</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75.02</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0" i="0" u="none" strike="noStrike">
                        <a:solidFill>
                          <a:srgbClr val="403151"/>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28</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Poland</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66.94</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4689313"/>
                  </a:ext>
                </a:extLst>
              </a:tr>
              <a:tr h="213729">
                <a:tc>
                  <a:txBody>
                    <a:bodyPr/>
                    <a:lstStyle/>
                    <a:p>
                      <a:pPr algn="ctr" fontAlgn="ctr"/>
                      <a:r>
                        <a:rPr lang="ru-RU" sz="1400" b="0" i="0" u="none" strike="noStrike">
                          <a:solidFill>
                            <a:srgbClr val="403151"/>
                          </a:solidFill>
                          <a:effectLst/>
                          <a:latin typeface="Cambria" panose="02040503050406030204" pitchFamily="18" charset="0"/>
                        </a:rPr>
                        <a:t>9</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Estonia</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74.00</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0" i="0" u="none" strike="noStrike">
                        <a:solidFill>
                          <a:srgbClr val="403151"/>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29</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Portuguese</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69.23</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0112158"/>
                  </a:ext>
                </a:extLst>
              </a:tr>
              <a:tr h="213729">
                <a:tc>
                  <a:txBody>
                    <a:bodyPr/>
                    <a:lstStyle/>
                    <a:p>
                      <a:pPr algn="ctr" fontAlgn="ctr"/>
                      <a:r>
                        <a:rPr lang="ru-RU" sz="1400" b="0" i="0" u="none" strike="noStrike">
                          <a:solidFill>
                            <a:srgbClr val="403151"/>
                          </a:solidFill>
                          <a:effectLst/>
                          <a:latin typeface="Cambria" panose="02040503050406030204" pitchFamily="18" charset="0"/>
                        </a:rPr>
                        <a:t>10</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Finland</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71.34</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0" i="0" u="none" strike="noStrike">
                        <a:solidFill>
                          <a:srgbClr val="403151"/>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30</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Slovakia</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67.07</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3176014"/>
                  </a:ext>
                </a:extLst>
              </a:tr>
              <a:tr h="213729">
                <a:tc>
                  <a:txBody>
                    <a:bodyPr/>
                    <a:lstStyle/>
                    <a:p>
                      <a:pPr algn="ctr" fontAlgn="ctr"/>
                      <a:r>
                        <a:rPr lang="ru-RU" sz="1400" b="0" i="0" u="none" strike="noStrike">
                          <a:solidFill>
                            <a:srgbClr val="403151"/>
                          </a:solidFill>
                          <a:effectLst/>
                          <a:latin typeface="Cambria" panose="02040503050406030204" pitchFamily="18" charset="0"/>
                        </a:rPr>
                        <a:t>11</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France</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65.24</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0" i="0" u="none" strike="noStrike">
                        <a:solidFill>
                          <a:srgbClr val="403151"/>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31</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Slovenia</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70.51</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8891524"/>
                  </a:ext>
                </a:extLst>
              </a:tr>
              <a:tr h="213729">
                <a:tc>
                  <a:txBody>
                    <a:bodyPr/>
                    <a:lstStyle/>
                    <a:p>
                      <a:pPr algn="ctr" fontAlgn="ctr"/>
                      <a:r>
                        <a:rPr lang="ru-RU" sz="1400" b="0" i="0" u="none" strike="noStrike">
                          <a:solidFill>
                            <a:srgbClr val="403151"/>
                          </a:solidFill>
                          <a:effectLst/>
                          <a:latin typeface="Cambria" panose="02040503050406030204" pitchFamily="18" charset="0"/>
                        </a:rPr>
                        <a:t>12</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Germany</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75.64</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0" i="0" u="none" strike="noStrike">
                        <a:solidFill>
                          <a:srgbClr val="403151"/>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32</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dirty="0">
                          <a:solidFill>
                            <a:srgbClr val="403151"/>
                          </a:solidFill>
                          <a:effectLst/>
                          <a:latin typeface="Cambria" panose="02040503050406030204" pitchFamily="18" charset="0"/>
                        </a:rPr>
                        <a:t>South Africa</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42.85</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7025531"/>
                  </a:ext>
                </a:extLst>
              </a:tr>
              <a:tr h="213729">
                <a:tc>
                  <a:txBody>
                    <a:bodyPr/>
                    <a:lstStyle/>
                    <a:p>
                      <a:pPr algn="ctr" fontAlgn="ctr"/>
                      <a:r>
                        <a:rPr lang="ru-RU" sz="1400" b="0" i="0" u="none" strike="noStrike">
                          <a:solidFill>
                            <a:srgbClr val="403151"/>
                          </a:solidFill>
                          <a:effectLst/>
                          <a:latin typeface="Cambria" panose="02040503050406030204" pitchFamily="18" charset="0"/>
                        </a:rPr>
                        <a:t>13</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Greece</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54.07</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0" i="0" u="none" strike="noStrike">
                        <a:solidFill>
                          <a:srgbClr val="403151"/>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33</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Spain</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61.65</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9525406"/>
                  </a:ext>
                </a:extLst>
              </a:tr>
              <a:tr h="213729">
                <a:tc>
                  <a:txBody>
                    <a:bodyPr/>
                    <a:lstStyle/>
                    <a:p>
                      <a:pPr algn="ctr" fontAlgn="ctr"/>
                      <a:r>
                        <a:rPr lang="ru-RU" sz="1400" b="0" i="0" u="none" strike="noStrike">
                          <a:solidFill>
                            <a:srgbClr val="403151"/>
                          </a:solidFill>
                          <a:effectLst/>
                          <a:latin typeface="Cambria" panose="02040503050406030204" pitchFamily="18" charset="0"/>
                        </a:rPr>
                        <a:t>14</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Hungary</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69.17</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0" i="0" u="none" strike="noStrike">
                        <a:solidFill>
                          <a:srgbClr val="403151"/>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34</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Sweden</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77.21</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6933"/>
                  </a:ext>
                </a:extLst>
              </a:tr>
              <a:tr h="213729">
                <a:tc>
                  <a:txBody>
                    <a:bodyPr/>
                    <a:lstStyle/>
                    <a:p>
                      <a:pPr algn="ctr" fontAlgn="ctr"/>
                      <a:r>
                        <a:rPr lang="ru-RU" sz="1400" b="0" i="0" u="none" strike="noStrike">
                          <a:solidFill>
                            <a:srgbClr val="403151"/>
                          </a:solidFill>
                          <a:effectLst/>
                          <a:latin typeface="Cambria" panose="02040503050406030204" pitchFamily="18" charset="0"/>
                        </a:rPr>
                        <a:t>15</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Iceland</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85.21</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0" i="0" u="none" strike="noStrike">
                        <a:solidFill>
                          <a:srgbClr val="403151"/>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35</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Switzerland</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79.92</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1266299"/>
                  </a:ext>
                </a:extLst>
              </a:tr>
              <a:tr h="213729">
                <a:tc>
                  <a:txBody>
                    <a:bodyPr/>
                    <a:lstStyle/>
                    <a:p>
                      <a:pPr algn="ctr" fontAlgn="ctr"/>
                      <a:r>
                        <a:rPr lang="ru-RU" sz="1400" b="0" i="0" u="none" strike="noStrike">
                          <a:solidFill>
                            <a:srgbClr val="403151"/>
                          </a:solidFill>
                          <a:effectLst/>
                          <a:latin typeface="Cambria" panose="02040503050406030204" pitchFamily="18" charset="0"/>
                        </a:rPr>
                        <a:t>16</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Ireland</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68.36</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0" i="0" u="none" strike="noStrike">
                        <a:solidFill>
                          <a:srgbClr val="403151"/>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36</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Turkey</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52.49</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0520997"/>
                  </a:ext>
                </a:extLst>
              </a:tr>
              <a:tr h="213729">
                <a:tc>
                  <a:txBody>
                    <a:bodyPr/>
                    <a:lstStyle/>
                    <a:p>
                      <a:pPr algn="ctr" fontAlgn="ctr"/>
                      <a:r>
                        <a:rPr lang="ru-RU" sz="1400" b="0" i="0" u="none" strike="noStrike">
                          <a:solidFill>
                            <a:srgbClr val="403151"/>
                          </a:solidFill>
                          <a:effectLst/>
                          <a:latin typeface="Cambria" panose="02040503050406030204" pitchFamily="18" charset="0"/>
                        </a:rPr>
                        <a:t>17</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Israel</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69.29</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0" i="0" u="none" strike="noStrike">
                        <a:solidFill>
                          <a:srgbClr val="403151"/>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37</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United Kingdom</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74.73</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0817265"/>
                  </a:ext>
                </a:extLst>
              </a:tr>
              <a:tr h="213729">
                <a:tc>
                  <a:txBody>
                    <a:bodyPr/>
                    <a:lstStyle/>
                    <a:p>
                      <a:pPr algn="ctr" fontAlgn="ctr"/>
                      <a:r>
                        <a:rPr lang="ru-RU" sz="1400" b="0" i="0" u="none" strike="noStrike">
                          <a:solidFill>
                            <a:srgbClr val="403151"/>
                          </a:solidFill>
                          <a:effectLst/>
                          <a:latin typeface="Cambria" panose="02040503050406030204" pitchFamily="18" charset="0"/>
                        </a:rPr>
                        <a:t>18</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Italy</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58.17</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0" i="0" u="none" strike="noStrike">
                        <a:solidFill>
                          <a:srgbClr val="403151"/>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38</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USA</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70.62</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6340235"/>
                  </a:ext>
                </a:extLst>
              </a:tr>
              <a:tr h="213729">
                <a:tc>
                  <a:txBody>
                    <a:bodyPr/>
                    <a:lstStyle/>
                    <a:p>
                      <a:pPr algn="ctr" fontAlgn="ctr"/>
                      <a:r>
                        <a:rPr lang="ru-RU" sz="1400" b="0" i="0" u="none" strike="noStrike">
                          <a:solidFill>
                            <a:srgbClr val="403151"/>
                          </a:solidFill>
                          <a:effectLst/>
                          <a:latin typeface="Cambria" panose="02040503050406030204" pitchFamily="18" charset="0"/>
                        </a:rPr>
                        <a:t>19</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az-Latn-AZ" sz="1400" b="0" i="0" u="none" strike="noStrike">
                          <a:solidFill>
                            <a:srgbClr val="403151"/>
                          </a:solidFill>
                          <a:effectLst/>
                          <a:latin typeface="Cambria" panose="02040503050406030204" pitchFamily="18" charset="0"/>
                        </a:rPr>
                        <a:t>Japan</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403151"/>
                          </a:solidFill>
                          <a:effectLst/>
                          <a:latin typeface="Cambria" panose="02040503050406030204" pitchFamily="18" charset="0"/>
                        </a:rPr>
                        <a:t>76.34</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0" i="0" u="none" strike="noStrike">
                        <a:solidFill>
                          <a:srgbClr val="403151"/>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39</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az-Latn-AZ" sz="1400" b="0" i="0" u="none" strike="noStrike">
                          <a:solidFill>
                            <a:srgbClr val="403151"/>
                          </a:solidFill>
                          <a:effectLst/>
                          <a:latin typeface="Cambria" panose="02040503050406030204" pitchFamily="18" charset="0"/>
                        </a:rPr>
                        <a:t>Azerbaijan</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400" b="0" i="0" u="none" strike="noStrike">
                          <a:solidFill>
                            <a:srgbClr val="403151"/>
                          </a:solidFill>
                          <a:effectLst/>
                          <a:latin typeface="Cambria" panose="02040503050406030204" pitchFamily="18" charset="0"/>
                        </a:rPr>
                        <a:t>95</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2203177283"/>
                  </a:ext>
                </a:extLst>
              </a:tr>
              <a:tr h="213729">
                <a:tc>
                  <a:txBody>
                    <a:bodyPr/>
                    <a:lstStyle/>
                    <a:p>
                      <a:pPr algn="ctr" fontAlgn="ctr"/>
                      <a:r>
                        <a:rPr lang="ru-RU" sz="1400" b="0" i="1" u="none" strike="noStrike">
                          <a:solidFill>
                            <a:srgbClr val="403151"/>
                          </a:solidFill>
                          <a:effectLst/>
                          <a:latin typeface="Cambria" panose="02040503050406030204" pitchFamily="18" charset="0"/>
                        </a:rPr>
                        <a:t>20</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az-Latn-AZ" sz="1400" b="0" i="1" u="none" strike="noStrike">
                          <a:solidFill>
                            <a:srgbClr val="403151"/>
                          </a:solidFill>
                          <a:effectLst/>
                          <a:latin typeface="Cambria" panose="02040503050406030204" pitchFamily="18" charset="0"/>
                        </a:rPr>
                        <a:t>Korea</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1400" b="0" i="1" u="none" strike="noStrike">
                          <a:solidFill>
                            <a:srgbClr val="403151"/>
                          </a:solidFill>
                          <a:effectLst/>
                          <a:latin typeface="Cambria" panose="02040503050406030204" pitchFamily="18" charset="0"/>
                        </a:rPr>
                        <a:t>66.76</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endParaRPr lang="ru-RU" sz="1400" b="0" i="1" u="none" strike="noStrike">
                        <a:solidFill>
                          <a:srgbClr val="403151"/>
                        </a:solidFill>
                        <a:effectLst/>
                        <a:latin typeface="Cambria" panose="02040503050406030204" pitchFamily="18" charset="0"/>
                      </a:endParaRP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403151"/>
                          </a:solidFill>
                          <a:effectLst/>
                          <a:latin typeface="Cambria" panose="02040503050406030204" pitchFamily="18" charset="0"/>
                        </a:rPr>
                        <a:t>40</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ctr" fontAlgn="ctr"/>
                      <a:r>
                        <a:rPr lang="az-Latn-AZ" sz="1400" b="0" i="0" u="none" strike="noStrike">
                          <a:solidFill>
                            <a:srgbClr val="403151"/>
                          </a:solidFill>
                          <a:effectLst/>
                          <a:latin typeface="Cambria" panose="02040503050406030204" pitchFamily="18" charset="0"/>
                        </a:rPr>
                        <a:t>China</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ru-RU" sz="1400" b="0" i="0" u="none" strike="noStrike" dirty="0">
                          <a:solidFill>
                            <a:srgbClr val="403151"/>
                          </a:solidFill>
                          <a:effectLst/>
                          <a:latin typeface="Cambria" panose="02040503050406030204" pitchFamily="18" charset="0"/>
                        </a:rPr>
                        <a:t>96,2</a:t>
                      </a:r>
                    </a:p>
                  </a:txBody>
                  <a:tcPr marL="9429" marR="9429" marT="9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a16="http://schemas.microsoft.com/office/drawing/2014/main" xmlns="" val="4161997795"/>
                  </a:ext>
                </a:extLst>
              </a:tr>
            </a:tbl>
          </a:graphicData>
        </a:graphic>
      </p:graphicFrame>
    </p:spTree>
    <p:extLst>
      <p:ext uri="{BB962C8B-B14F-4D97-AF65-F5344CB8AC3E}">
        <p14:creationId xmlns:p14="http://schemas.microsoft.com/office/powerpoint/2010/main" val="3084551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smtClean="0">
                  <a:solidFill>
                    <a:srgbClr val="FFFFFF"/>
                  </a:solidFill>
                  <a:ea typeface="Calibri" panose="020F0502020204030204" pitchFamily="34" charset="0"/>
                  <a:cs typeface="Times New Roman" panose="02020603050405020304" pitchFamily="18" charset="0"/>
                </a:rPr>
                <a:t>A</a:t>
              </a:r>
              <a:r>
                <a:rPr lang="en-US" sz="1323" b="1" smtClean="0">
                  <a:solidFill>
                    <a:srgbClr val="FFFFFF"/>
                  </a:solidFill>
                  <a:ea typeface="Calibri" panose="020F0502020204030204" pitchFamily="34" charset="0"/>
                  <a:cs typeface="Times New Roman" panose="02020603050405020304" pitchFamily="18" charset="0"/>
                </a:rPr>
                <a:t>NAS</a:t>
              </a:r>
              <a:endParaRPr lang="en-US" sz="910" dirty="0">
                <a:ea typeface="Calibri" panose="020F0502020204030204" pitchFamily="34" charset="0"/>
                <a:cs typeface="Times New Roman" panose="02020603050405020304" pitchFamily="18" charset="0"/>
              </a:endParaRPr>
            </a:p>
            <a:p>
              <a:pPr>
                <a:lnSpc>
                  <a:spcPct val="107000"/>
                </a:lnSpc>
              </a:pPr>
              <a:r>
                <a:rPr lang="az-Latn-AZ" sz="1323" b="1" smtClean="0">
                  <a:solidFill>
                    <a:srgbClr val="FFFFFF"/>
                  </a:solidFill>
                  <a:ea typeface="Calibri" panose="020F0502020204030204" pitchFamily="34" charset="0"/>
                  <a:cs typeface="Times New Roman" panose="02020603050405020304" pitchFamily="18" charset="0"/>
                </a:rPr>
                <a:t>NSTITUTE </a:t>
              </a:r>
              <a:r>
                <a:rPr lang="az-Latn-AZ" sz="1323" b="1">
                  <a:solidFill>
                    <a:srgbClr val="FFFFFF"/>
                  </a:solidFill>
                  <a:ea typeface="Calibri" panose="020F0502020204030204" pitchFamily="34" charset="0"/>
                  <a:cs typeface="Times New Roman" panose="02020603050405020304" pitchFamily="18" charset="0"/>
                </a:rPr>
                <a:t>OF ECONOMICS </a:t>
              </a:r>
            </a:p>
            <a:p>
              <a:pPr>
                <a:lnSpc>
                  <a:spcPct val="107000"/>
                </a:lnSpc>
              </a:pP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4" y="6494190"/>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                                             </a:t>
            </a:r>
            <a:r>
              <a:rPr lang="az-Latn-AZ" sz="1200" b="1" dirty="0" smtClean="0">
                <a:solidFill>
                  <a:schemeClr val="tx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1263346" y="3016358"/>
            <a:ext cx="6326174" cy="2716898"/>
          </a:xfrm>
          <a:prstGeom prst="roundRect">
            <a:avLst>
              <a:gd name="adj" fmla="val 24398"/>
            </a:avLst>
          </a:prstGeom>
          <a:solidFill>
            <a:schemeClr val="bg1"/>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lvl="0" algn="ctr"/>
            <a:endParaRPr lang="az-Latn-AZ" sz="2400" i="1" smtClean="0">
              <a:solidFill>
                <a:schemeClr val="bg2">
                  <a:lumMod val="25000"/>
                </a:schemeClr>
              </a:solidFill>
              <a:latin typeface="Cambria" panose="02040503050406030204" pitchFamily="18" charset="0"/>
            </a:endParaRPr>
          </a:p>
        </p:txBody>
      </p:sp>
      <p:sp>
        <p:nvSpPr>
          <p:cNvPr id="2" name="Прямоугольник 1"/>
          <p:cNvSpPr/>
          <p:nvPr/>
        </p:nvSpPr>
        <p:spPr>
          <a:xfrm>
            <a:off x="2209154" y="6494188"/>
            <a:ext cx="5313561" cy="276999"/>
          </a:xfrm>
          <a:prstGeom prst="rect">
            <a:avLst/>
          </a:prstGeom>
        </p:spPr>
        <p:txBody>
          <a:bodyPr wrap="square">
            <a:spAutoFit/>
          </a:bodyPr>
          <a:lstStyle/>
          <a:p>
            <a:r>
              <a:rPr lang="en-GB" sz="1200" i="1" dirty="0"/>
              <a:t>Source: </a:t>
            </a:r>
            <a:r>
              <a:rPr lang="en-GB" sz="1200" i="1"/>
              <a:t>http://https://data.worldbank.org/indicator/sp.dyn.le00.in</a:t>
            </a:r>
            <a:endParaRPr lang="en-GB" sz="1200" i="1" dirty="0"/>
          </a:p>
        </p:txBody>
      </p:sp>
      <p:sp>
        <p:nvSpPr>
          <p:cNvPr id="3" name="TextBox 2"/>
          <p:cNvSpPr txBox="1"/>
          <p:nvPr/>
        </p:nvSpPr>
        <p:spPr>
          <a:xfrm>
            <a:off x="2483768" y="1196752"/>
            <a:ext cx="4464496" cy="1261884"/>
          </a:xfrm>
          <a:prstGeom prst="rect">
            <a:avLst/>
          </a:prstGeom>
          <a:noFill/>
        </p:spPr>
        <p:txBody>
          <a:bodyPr wrap="square" rtlCol="0">
            <a:spAutoFit/>
          </a:bodyPr>
          <a:lstStyle/>
          <a:p>
            <a:r>
              <a:rPr lang="en-US" sz="2800" i="1" dirty="0">
                <a:solidFill>
                  <a:prstClr val="black"/>
                </a:solidFill>
                <a:effectLst>
                  <a:outerShdw blurRad="38100" dist="38100" dir="2700000" algn="tl">
                    <a:srgbClr val="000000">
                      <a:alpha val="43137"/>
                    </a:srgbClr>
                  </a:outerShdw>
                </a:effectLst>
                <a:latin typeface="Cambria" pitchFamily="18" charset="0"/>
              </a:rPr>
              <a:t>Life</a:t>
            </a:r>
            <a:r>
              <a:rPr lang="en-US" sz="2800" i="1" dirty="0">
                <a:effectLst>
                  <a:outerShdw blurRad="38100" dist="38100" dir="2700000" algn="tl">
                    <a:srgbClr val="000000">
                      <a:alpha val="43137"/>
                    </a:srgbClr>
                  </a:outerShdw>
                </a:effectLst>
              </a:rPr>
              <a:t> </a:t>
            </a:r>
            <a:r>
              <a:rPr lang="en-US" sz="2800" i="1" dirty="0">
                <a:solidFill>
                  <a:prstClr val="black"/>
                </a:solidFill>
                <a:effectLst>
                  <a:outerShdw blurRad="38100" dist="38100" dir="2700000" algn="tl">
                    <a:srgbClr val="000000">
                      <a:alpha val="43137"/>
                    </a:srgbClr>
                  </a:outerShdw>
                </a:effectLst>
                <a:latin typeface="Cambria" pitchFamily="18" charset="0"/>
              </a:rPr>
              <a:t>expectancy at </a:t>
            </a:r>
            <a:r>
              <a:rPr lang="en-US" sz="2800" i="1" dirty="0" smtClean="0">
                <a:solidFill>
                  <a:prstClr val="black"/>
                </a:solidFill>
                <a:effectLst>
                  <a:outerShdw blurRad="38100" dist="38100" dir="2700000" algn="tl">
                    <a:srgbClr val="000000">
                      <a:alpha val="43137"/>
                    </a:srgbClr>
                  </a:outerShdw>
                </a:effectLst>
                <a:latin typeface="Cambria" pitchFamily="18" charset="0"/>
              </a:rPr>
              <a:t>birth</a:t>
            </a:r>
            <a:endParaRPr lang="az-Latn-AZ" sz="2800" i="1" dirty="0" smtClean="0">
              <a:solidFill>
                <a:prstClr val="black"/>
              </a:solidFill>
              <a:effectLst>
                <a:outerShdw blurRad="38100" dist="38100" dir="2700000" algn="tl">
                  <a:srgbClr val="000000">
                    <a:alpha val="43137"/>
                  </a:srgbClr>
                </a:outerShdw>
              </a:effectLst>
              <a:latin typeface="Cambria" pitchFamily="18" charset="0"/>
            </a:endParaRPr>
          </a:p>
          <a:p>
            <a:pPr algn="ctr"/>
            <a:r>
              <a:rPr lang="az-Latn-AZ" sz="2000" i="1" dirty="0" smtClean="0">
                <a:solidFill>
                  <a:prstClr val="black"/>
                </a:solidFill>
                <a:effectLst>
                  <a:outerShdw blurRad="38100" dist="38100" dir="2700000" algn="tl">
                    <a:srgbClr val="000000">
                      <a:alpha val="43137"/>
                    </a:srgbClr>
                  </a:outerShdw>
                </a:effectLst>
                <a:latin typeface="Cambria" pitchFamily="18" charset="0"/>
              </a:rPr>
              <a:t>(2015, 22 countries)</a:t>
            </a:r>
            <a:endParaRPr lang="en-US" sz="2000" i="1" dirty="0">
              <a:solidFill>
                <a:prstClr val="black"/>
              </a:solidFill>
              <a:effectLst>
                <a:outerShdw blurRad="38100" dist="38100" dir="2700000" algn="tl">
                  <a:srgbClr val="000000">
                    <a:alpha val="43137"/>
                  </a:srgbClr>
                </a:outerShdw>
              </a:effectLst>
              <a:latin typeface="Cambria" pitchFamily="18" charset="0"/>
            </a:endParaRPr>
          </a:p>
          <a:p>
            <a:endParaRPr lang="ru-RU" sz="2800" dirty="0"/>
          </a:p>
        </p:txBody>
      </p:sp>
      <p:graphicFrame>
        <p:nvGraphicFramePr>
          <p:cNvPr id="11" name="Диаграмма 10"/>
          <p:cNvGraphicFramePr>
            <a:graphicFrameLocks/>
          </p:cNvGraphicFramePr>
          <p:nvPr>
            <p:extLst>
              <p:ext uri="{D42A27DB-BD31-4B8C-83A1-F6EECF244321}">
                <p14:modId xmlns:p14="http://schemas.microsoft.com/office/powerpoint/2010/main" val="10640577"/>
              </p:ext>
            </p:extLst>
          </p:nvPr>
        </p:nvGraphicFramePr>
        <p:xfrm>
          <a:off x="276669" y="2009774"/>
          <a:ext cx="8543803" cy="44308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27288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smtClean="0">
                  <a:solidFill>
                    <a:srgbClr val="FFFFFF"/>
                  </a:solidFill>
                  <a:ea typeface="Calibri" panose="020F0502020204030204" pitchFamily="34" charset="0"/>
                  <a:cs typeface="Times New Roman" panose="02020603050405020304" pitchFamily="18" charset="0"/>
                </a:rPr>
                <a:t>A</a:t>
              </a:r>
              <a:r>
                <a:rPr lang="en-US" sz="1323" b="1" smtClean="0">
                  <a:solidFill>
                    <a:srgbClr val="FFFFFF"/>
                  </a:solidFill>
                  <a:ea typeface="Calibri" panose="020F0502020204030204" pitchFamily="34" charset="0"/>
                  <a:cs typeface="Times New Roman" panose="02020603050405020304" pitchFamily="18" charset="0"/>
                </a:rPr>
                <a:t>NAS</a:t>
              </a:r>
              <a:endParaRPr lang="en-US" sz="910" dirty="0">
                <a:ea typeface="Calibri" panose="020F0502020204030204" pitchFamily="34" charset="0"/>
                <a:cs typeface="Times New Roman" panose="02020603050405020304" pitchFamily="18" charset="0"/>
              </a:endParaRPr>
            </a:p>
            <a:p>
              <a:pPr>
                <a:lnSpc>
                  <a:spcPct val="107000"/>
                </a:lnSpc>
              </a:pPr>
              <a:r>
                <a:rPr lang="az-Latn-AZ" sz="1323" b="1" smtClean="0">
                  <a:solidFill>
                    <a:srgbClr val="FFFFFF"/>
                  </a:solidFill>
                  <a:ea typeface="Calibri" panose="020F0502020204030204" pitchFamily="34" charset="0"/>
                  <a:cs typeface="Times New Roman" panose="02020603050405020304" pitchFamily="18" charset="0"/>
                </a:rPr>
                <a:t>NSTITUTE </a:t>
              </a:r>
              <a:r>
                <a:rPr lang="az-Latn-AZ" sz="1323" b="1">
                  <a:solidFill>
                    <a:srgbClr val="FFFFFF"/>
                  </a:solidFill>
                  <a:ea typeface="Calibri" panose="020F0502020204030204" pitchFamily="34" charset="0"/>
                  <a:cs typeface="Times New Roman" panose="02020603050405020304" pitchFamily="18" charset="0"/>
                </a:rPr>
                <a:t>OF ECONOMICS </a:t>
              </a:r>
            </a:p>
            <a:p>
              <a:pPr>
                <a:lnSpc>
                  <a:spcPct val="107000"/>
                </a:lnSpc>
              </a:pP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4" y="6494190"/>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597410" y="2197610"/>
            <a:ext cx="8079045" cy="3520046"/>
          </a:xfrm>
          <a:prstGeom prst="roundRect">
            <a:avLst>
              <a:gd name="adj" fmla="val 24398"/>
            </a:avLst>
          </a:prstGeom>
          <a:solidFill>
            <a:schemeClr val="bg1"/>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lvl="0" algn="ctr"/>
            <a:endParaRPr lang="az-Latn-AZ" sz="2400" i="1" smtClean="0">
              <a:solidFill>
                <a:schemeClr val="bg2">
                  <a:lumMod val="25000"/>
                </a:schemeClr>
              </a:solidFill>
              <a:latin typeface="Cambria" panose="02040503050406030204" pitchFamily="18" charset="0"/>
            </a:endParaRPr>
          </a:p>
        </p:txBody>
      </p:sp>
      <p:sp>
        <p:nvSpPr>
          <p:cNvPr id="2" name="Прямоугольник 1"/>
          <p:cNvSpPr/>
          <p:nvPr/>
        </p:nvSpPr>
        <p:spPr>
          <a:xfrm>
            <a:off x="1835696" y="997281"/>
            <a:ext cx="5688632" cy="954107"/>
          </a:xfrm>
          <a:prstGeom prst="rect">
            <a:avLst/>
          </a:prstGeom>
        </p:spPr>
        <p:txBody>
          <a:bodyPr wrap="square">
            <a:spAutoFit/>
          </a:bodyPr>
          <a:lstStyle/>
          <a:p>
            <a:pPr algn="ctr"/>
            <a:r>
              <a:rPr lang="az-Latn-AZ" sz="2800" i="1" dirty="0">
                <a:solidFill>
                  <a:schemeClr val="tx2">
                    <a:lumMod val="50000"/>
                  </a:schemeClr>
                </a:solidFill>
                <a:effectLst>
                  <a:outerShdw blurRad="38100" dist="38100" dir="2700000" algn="tl">
                    <a:srgbClr val="000000">
                      <a:alpha val="43137"/>
                    </a:srgbClr>
                  </a:outerShdw>
                </a:effectLst>
                <a:latin typeface="Cambria" pitchFamily="18" charset="0"/>
              </a:rPr>
              <a:t>Gross Pension Replacement </a:t>
            </a:r>
            <a:r>
              <a:rPr lang="az-Latn-AZ" sz="2800" i="1" dirty="0" smtClean="0">
                <a:solidFill>
                  <a:schemeClr val="tx2">
                    <a:lumMod val="50000"/>
                  </a:schemeClr>
                </a:solidFill>
                <a:effectLst>
                  <a:outerShdw blurRad="38100" dist="38100" dir="2700000" algn="tl">
                    <a:srgbClr val="000000">
                      <a:alpha val="43137"/>
                    </a:srgbClr>
                  </a:outerShdw>
                </a:effectLst>
                <a:latin typeface="Cambria" pitchFamily="18" charset="0"/>
              </a:rPr>
              <a:t>Rates,</a:t>
            </a:r>
            <a:r>
              <a:rPr lang="en-GB" sz="2800" i="1" dirty="0" smtClean="0">
                <a:solidFill>
                  <a:schemeClr val="tx2">
                    <a:lumMod val="50000"/>
                  </a:schemeClr>
                </a:solidFill>
                <a:effectLst>
                  <a:outerShdw blurRad="38100" dist="38100" dir="2700000" algn="tl">
                    <a:srgbClr val="000000">
                      <a:alpha val="43137"/>
                    </a:srgbClr>
                  </a:outerShdw>
                </a:effectLst>
                <a:latin typeface="Cambria" pitchFamily="18" charset="0"/>
              </a:rPr>
              <a:t> </a:t>
            </a:r>
            <a:r>
              <a:rPr lang="az-Latn-AZ" sz="2800" i="1" dirty="0" smtClean="0">
                <a:solidFill>
                  <a:schemeClr val="tx2">
                    <a:lumMod val="50000"/>
                  </a:schemeClr>
                </a:solidFill>
                <a:effectLst>
                  <a:outerShdw blurRad="38100" dist="38100" dir="2700000" algn="tl">
                    <a:srgbClr val="000000">
                      <a:alpha val="43137"/>
                    </a:srgbClr>
                  </a:outerShdw>
                </a:effectLst>
                <a:latin typeface="Cambria" pitchFamily="18" charset="0"/>
              </a:rPr>
              <a:t>(2014,</a:t>
            </a:r>
            <a:r>
              <a:rPr lang="en-GB" sz="2800" i="1" dirty="0" smtClean="0">
                <a:solidFill>
                  <a:schemeClr val="tx2">
                    <a:lumMod val="50000"/>
                  </a:schemeClr>
                </a:solidFill>
                <a:effectLst>
                  <a:outerShdw blurRad="38100" dist="38100" dir="2700000" algn="tl">
                    <a:srgbClr val="000000">
                      <a:alpha val="43137"/>
                    </a:srgbClr>
                  </a:outerShdw>
                </a:effectLst>
                <a:latin typeface="Cambria" pitchFamily="18" charset="0"/>
              </a:rPr>
              <a:t>%</a:t>
            </a:r>
            <a:r>
              <a:rPr lang="az-Latn-AZ" sz="2800" i="1" dirty="0" smtClean="0">
                <a:solidFill>
                  <a:schemeClr val="tx2">
                    <a:lumMod val="50000"/>
                  </a:schemeClr>
                </a:solidFill>
                <a:effectLst>
                  <a:outerShdw blurRad="38100" dist="38100" dir="2700000" algn="tl">
                    <a:srgbClr val="000000">
                      <a:alpha val="43137"/>
                    </a:srgbClr>
                  </a:outerShdw>
                </a:effectLst>
                <a:latin typeface="Cambria" pitchFamily="18" charset="0"/>
              </a:rPr>
              <a:t>, 26 countries)</a:t>
            </a:r>
            <a:endParaRPr lang="en-GB" sz="2800" i="1"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15" name="Прямоугольник 14"/>
          <p:cNvSpPr/>
          <p:nvPr/>
        </p:nvSpPr>
        <p:spPr>
          <a:xfrm>
            <a:off x="3419872" y="6466133"/>
            <a:ext cx="2593210" cy="276999"/>
          </a:xfrm>
          <a:prstGeom prst="rect">
            <a:avLst/>
          </a:prstGeom>
        </p:spPr>
        <p:txBody>
          <a:bodyPr wrap="none">
            <a:spAutoFit/>
          </a:bodyPr>
          <a:lstStyle/>
          <a:p>
            <a:pPr lvl="0"/>
            <a:r>
              <a:rPr lang="az-Latn-AZ" sz="1200" i="1">
                <a:solidFill>
                  <a:prstClr val="black"/>
                </a:solidFill>
              </a:rPr>
              <a:t>Source</a:t>
            </a:r>
            <a:r>
              <a:rPr lang="en-GB" sz="1200" i="1">
                <a:solidFill>
                  <a:prstClr val="black"/>
                </a:solidFill>
              </a:rPr>
              <a:t>: OECD, </a:t>
            </a:r>
            <a:r>
              <a:rPr lang="en-GB" sz="1200" i="1" smtClean="0">
                <a:solidFill>
                  <a:prstClr val="black"/>
                </a:solidFill>
              </a:rPr>
              <a:t>201</a:t>
            </a:r>
            <a:r>
              <a:rPr lang="az-Latn-AZ" sz="1200" i="1" smtClean="0">
                <a:solidFill>
                  <a:prstClr val="black"/>
                </a:solidFill>
              </a:rPr>
              <a:t>4 Created </a:t>
            </a:r>
            <a:r>
              <a:rPr lang="az-Latn-AZ" sz="1200" i="1">
                <a:solidFill>
                  <a:prstClr val="black"/>
                </a:solidFill>
              </a:rPr>
              <a:t>by author.</a:t>
            </a:r>
            <a:endParaRPr lang="en-GB" sz="1200" i="1">
              <a:solidFill>
                <a:prstClr val="black"/>
              </a:solidFill>
            </a:endParaRPr>
          </a:p>
        </p:txBody>
      </p:sp>
      <p:graphicFrame>
        <p:nvGraphicFramePr>
          <p:cNvPr id="11" name="Диаграмма 10"/>
          <p:cNvGraphicFramePr>
            <a:graphicFrameLocks/>
          </p:cNvGraphicFramePr>
          <p:nvPr>
            <p:extLst>
              <p:ext uri="{D42A27DB-BD31-4B8C-83A1-F6EECF244321}">
                <p14:modId xmlns:p14="http://schemas.microsoft.com/office/powerpoint/2010/main" val="657935351"/>
              </p:ext>
            </p:extLst>
          </p:nvPr>
        </p:nvGraphicFramePr>
        <p:xfrm>
          <a:off x="352456" y="1991197"/>
          <a:ext cx="8568951" cy="41858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5359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6"/>
          <p:cNvSpPr>
            <a:spLocks/>
          </p:cNvSpPr>
          <p:nvPr/>
        </p:nvSpPr>
        <p:spPr bwMode="auto">
          <a:xfrm>
            <a:off x="-252536" y="5563662"/>
            <a:ext cx="3635622"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sz="1200">
              <a:solidFill>
                <a:prstClr val="white"/>
              </a:solidFill>
              <a:latin typeface="Century Gothic" panose="020B0502020202020204" pitchFamily="34" charset="0"/>
            </a:endParaRPr>
          </a:p>
        </p:txBody>
      </p:sp>
      <p:sp>
        <p:nvSpPr>
          <p:cNvPr id="9" name="Freeform 7"/>
          <p:cNvSpPr>
            <a:spLocks/>
          </p:cNvSpPr>
          <p:nvPr/>
        </p:nvSpPr>
        <p:spPr bwMode="auto">
          <a:xfrm>
            <a:off x="1674760" y="5938698"/>
            <a:ext cx="2743310" cy="1139645"/>
          </a:xfrm>
          <a:custGeom>
            <a:avLst/>
            <a:gdLst>
              <a:gd name="T0" fmla="*/ 1488 w 1488"/>
              <a:gd name="T1" fmla="*/ 460 h 460"/>
              <a:gd name="T2" fmla="*/ 0 w 1488"/>
              <a:gd name="T3" fmla="*/ 460 h 460"/>
              <a:gd name="T4" fmla="*/ 745 w 1488"/>
              <a:gd name="T5" fmla="*/ 0 h 460"/>
              <a:gd name="T6" fmla="*/ 1488 w 1488"/>
              <a:gd name="T7" fmla="*/ 460 h 460"/>
            </a:gdLst>
            <a:ahLst/>
            <a:cxnLst>
              <a:cxn ang="0">
                <a:pos x="T0" y="T1"/>
              </a:cxn>
              <a:cxn ang="0">
                <a:pos x="T2" y="T3"/>
              </a:cxn>
              <a:cxn ang="0">
                <a:pos x="T4" y="T5"/>
              </a:cxn>
              <a:cxn ang="0">
                <a:pos x="T6" y="T7"/>
              </a:cxn>
            </a:cxnLst>
            <a:rect l="0" t="0" r="r" b="b"/>
            <a:pathLst>
              <a:path w="1488" h="460">
                <a:moveTo>
                  <a:pt x="1488" y="460"/>
                </a:moveTo>
                <a:lnTo>
                  <a:pt x="0" y="460"/>
                </a:lnTo>
                <a:lnTo>
                  <a:pt x="745" y="0"/>
                </a:lnTo>
                <a:lnTo>
                  <a:pt x="1488" y="460"/>
                </a:ln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sz="1200">
              <a:solidFill>
                <a:prstClr val="white"/>
              </a:solidFill>
              <a:latin typeface="Century Gothic" panose="020B0502020202020204" pitchFamily="34" charset="0"/>
            </a:endParaRPr>
          </a:p>
        </p:txBody>
      </p:sp>
      <p:sp>
        <p:nvSpPr>
          <p:cNvPr id="10" name="Freeform 8"/>
          <p:cNvSpPr>
            <a:spLocks/>
          </p:cNvSpPr>
          <p:nvPr/>
        </p:nvSpPr>
        <p:spPr bwMode="auto">
          <a:xfrm>
            <a:off x="2754189" y="5563662"/>
            <a:ext cx="3635622"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sz="1200">
              <a:solidFill>
                <a:prstClr val="white"/>
              </a:solidFill>
              <a:latin typeface="Century Gothic" panose="020B0502020202020204" pitchFamily="34" charset="0"/>
            </a:endParaRPr>
          </a:p>
        </p:txBody>
      </p:sp>
      <p:sp>
        <p:nvSpPr>
          <p:cNvPr id="11" name="Freeform 9"/>
          <p:cNvSpPr>
            <a:spLocks/>
          </p:cNvSpPr>
          <p:nvPr/>
        </p:nvSpPr>
        <p:spPr bwMode="auto">
          <a:xfrm>
            <a:off x="4764034" y="5938698"/>
            <a:ext cx="2743310" cy="1139645"/>
          </a:xfrm>
          <a:custGeom>
            <a:avLst/>
            <a:gdLst>
              <a:gd name="T0" fmla="*/ 1488 w 1488"/>
              <a:gd name="T1" fmla="*/ 460 h 460"/>
              <a:gd name="T2" fmla="*/ 0 w 1488"/>
              <a:gd name="T3" fmla="*/ 460 h 460"/>
              <a:gd name="T4" fmla="*/ 745 w 1488"/>
              <a:gd name="T5" fmla="*/ 0 h 460"/>
              <a:gd name="T6" fmla="*/ 1488 w 1488"/>
              <a:gd name="T7" fmla="*/ 460 h 460"/>
            </a:gdLst>
            <a:ahLst/>
            <a:cxnLst>
              <a:cxn ang="0">
                <a:pos x="T0" y="T1"/>
              </a:cxn>
              <a:cxn ang="0">
                <a:pos x="T2" y="T3"/>
              </a:cxn>
              <a:cxn ang="0">
                <a:pos x="T4" y="T5"/>
              </a:cxn>
              <a:cxn ang="0">
                <a:pos x="T6" y="T7"/>
              </a:cxn>
            </a:cxnLst>
            <a:rect l="0" t="0" r="r" b="b"/>
            <a:pathLst>
              <a:path w="1488" h="460">
                <a:moveTo>
                  <a:pt x="1488" y="460"/>
                </a:moveTo>
                <a:lnTo>
                  <a:pt x="0" y="460"/>
                </a:lnTo>
                <a:lnTo>
                  <a:pt x="745" y="0"/>
                </a:lnTo>
                <a:lnTo>
                  <a:pt x="1488" y="460"/>
                </a:ln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sz="1200">
              <a:solidFill>
                <a:prstClr val="white"/>
              </a:solidFill>
              <a:latin typeface="Century Gothic" panose="020B0502020202020204" pitchFamily="34" charset="0"/>
            </a:endParaRPr>
          </a:p>
        </p:txBody>
      </p:sp>
      <p:sp>
        <p:nvSpPr>
          <p:cNvPr id="18" name="Freeform 10"/>
          <p:cNvSpPr>
            <a:spLocks/>
          </p:cNvSpPr>
          <p:nvPr/>
        </p:nvSpPr>
        <p:spPr bwMode="auto">
          <a:xfrm>
            <a:off x="5760914" y="5563662"/>
            <a:ext cx="3635622"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sz="1200">
              <a:solidFill>
                <a:prstClr val="white"/>
              </a:solidFill>
              <a:latin typeface="Century Gothic" panose="020B0502020202020204" pitchFamily="34" charset="0"/>
            </a:endParaRPr>
          </a:p>
        </p:txBody>
      </p:sp>
      <p:sp>
        <p:nvSpPr>
          <p:cNvPr id="19" name="Line 11"/>
          <p:cNvSpPr>
            <a:spLocks noChangeShapeType="1"/>
          </p:cNvSpPr>
          <p:nvPr/>
        </p:nvSpPr>
        <p:spPr bwMode="auto">
          <a:xfrm flipV="1">
            <a:off x="1563687" y="4043988"/>
            <a:ext cx="1588" cy="1519670"/>
          </a:xfrm>
          <a:prstGeom prst="line">
            <a:avLst/>
          </a:prstGeom>
          <a:ln>
            <a:solidFill>
              <a:schemeClr val="accent1">
                <a:lumMod val="50000"/>
              </a:schemeClr>
            </a:solidFill>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0" name="Line 12"/>
          <p:cNvSpPr>
            <a:spLocks noChangeShapeType="1"/>
          </p:cNvSpPr>
          <p:nvPr/>
        </p:nvSpPr>
        <p:spPr bwMode="auto">
          <a:xfrm flipV="1">
            <a:off x="395535" y="4043988"/>
            <a:ext cx="2520281" cy="0"/>
          </a:xfrm>
          <a:prstGeom prst="line">
            <a:avLst/>
          </a:prstGeom>
          <a:ln>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5" name="Line 17"/>
          <p:cNvSpPr>
            <a:spLocks noChangeShapeType="1"/>
          </p:cNvSpPr>
          <p:nvPr/>
        </p:nvSpPr>
        <p:spPr bwMode="auto">
          <a:xfrm flipV="1">
            <a:off x="4571999" y="4803823"/>
            <a:ext cx="0" cy="785964"/>
          </a:xfrm>
          <a:prstGeom prst="line">
            <a:avLst/>
          </a:prstGeom>
          <a:ln>
            <a:solidFill>
              <a:schemeClr val="accent1">
                <a:lumMod val="50000"/>
              </a:schemeClr>
            </a:solidFill>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6" name="Line 18"/>
          <p:cNvSpPr>
            <a:spLocks noChangeShapeType="1"/>
          </p:cNvSpPr>
          <p:nvPr/>
        </p:nvSpPr>
        <p:spPr bwMode="auto">
          <a:xfrm>
            <a:off x="3335827" y="4803823"/>
            <a:ext cx="2746218" cy="0"/>
          </a:xfrm>
          <a:prstGeom prst="line">
            <a:avLst/>
          </a:prstGeom>
          <a:ln>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7" name="Line 19"/>
          <p:cNvSpPr>
            <a:spLocks noChangeShapeType="1"/>
          </p:cNvSpPr>
          <p:nvPr/>
        </p:nvSpPr>
        <p:spPr bwMode="auto">
          <a:xfrm flipV="1">
            <a:off x="7577138" y="3629026"/>
            <a:ext cx="0" cy="1934633"/>
          </a:xfrm>
          <a:prstGeom prst="line">
            <a:avLst/>
          </a:prstGeom>
          <a:ln>
            <a:solidFill>
              <a:schemeClr val="accent1">
                <a:lumMod val="50000"/>
              </a:schemeClr>
            </a:solidFill>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8" name="Line 20"/>
          <p:cNvSpPr>
            <a:spLocks noChangeShapeType="1"/>
          </p:cNvSpPr>
          <p:nvPr/>
        </p:nvSpPr>
        <p:spPr bwMode="auto">
          <a:xfrm>
            <a:off x="7034215" y="3629025"/>
            <a:ext cx="1089025" cy="0"/>
          </a:xfrm>
          <a:prstGeom prst="line">
            <a:avLst/>
          </a:prstGeom>
          <a:ln>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9" name="文本框 28"/>
          <p:cNvSpPr txBox="1"/>
          <p:nvPr/>
        </p:nvSpPr>
        <p:spPr>
          <a:xfrm>
            <a:off x="3982" y="3095043"/>
            <a:ext cx="3635622" cy="892552"/>
          </a:xfrm>
          <a:prstGeom prst="rect">
            <a:avLst/>
          </a:prstGeom>
          <a:noFill/>
          <a:effectLst/>
        </p:spPr>
        <p:txBody>
          <a:bodyPr wrap="square" rtlCol="0">
            <a:spAutoFit/>
          </a:bodyPr>
          <a:lstStyle/>
          <a:p>
            <a:pPr lvl="0" algn="ctr">
              <a:lnSpc>
                <a:spcPct val="130000"/>
              </a:lnSpc>
            </a:pPr>
            <a:r>
              <a:rPr lang="en-GB" altLang="zh-CN" sz="2000" i="1" dirty="0">
                <a:solidFill>
                  <a:schemeClr val="tx2">
                    <a:lumMod val="50000"/>
                  </a:schemeClr>
                </a:solidFill>
                <a:latin typeface="Cambria" panose="02040503050406030204" pitchFamily="18" charset="0"/>
              </a:rPr>
              <a:t>Public spending on labour </a:t>
            </a:r>
            <a:r>
              <a:rPr lang="en-GB" altLang="zh-CN" sz="2000" i="1" dirty="0" smtClean="0">
                <a:solidFill>
                  <a:schemeClr val="tx2">
                    <a:lumMod val="50000"/>
                  </a:schemeClr>
                </a:solidFill>
                <a:latin typeface="Cambria" panose="02040503050406030204" pitchFamily="18" charset="0"/>
              </a:rPr>
              <a:t>markets</a:t>
            </a:r>
            <a:r>
              <a:rPr lang="az-Latn-AZ" altLang="zh-CN" sz="2000" i="1" dirty="0" smtClean="0">
                <a:solidFill>
                  <a:schemeClr val="tx2">
                    <a:lumMod val="50000"/>
                  </a:schemeClr>
                </a:solidFill>
                <a:latin typeface="Cambria" panose="02040503050406030204" pitchFamily="18" charset="0"/>
              </a:rPr>
              <a:t> </a:t>
            </a:r>
            <a:r>
              <a:rPr lang="en-GB" altLang="zh-CN" sz="2000" i="1" dirty="0" smtClean="0">
                <a:solidFill>
                  <a:schemeClr val="tx2">
                    <a:lumMod val="50000"/>
                  </a:schemeClr>
                </a:solidFill>
                <a:latin typeface="Cambria" panose="02040503050406030204" pitchFamily="18" charset="0"/>
              </a:rPr>
              <a:t>Total</a:t>
            </a:r>
            <a:r>
              <a:rPr lang="en-GB" altLang="zh-CN" sz="2000" i="1" dirty="0">
                <a:solidFill>
                  <a:schemeClr val="tx2">
                    <a:lumMod val="50000"/>
                  </a:schemeClr>
                </a:solidFill>
                <a:latin typeface="Cambria" panose="02040503050406030204" pitchFamily="18" charset="0"/>
              </a:rPr>
              <a:t>, </a:t>
            </a:r>
            <a:r>
              <a:rPr lang="az-Latn-AZ" altLang="zh-CN" sz="2000" i="1" dirty="0" smtClean="0">
                <a:solidFill>
                  <a:schemeClr val="tx2">
                    <a:lumMod val="50000"/>
                  </a:schemeClr>
                </a:solidFill>
                <a:latin typeface="Cambria" panose="02040503050406030204" pitchFamily="18" charset="0"/>
              </a:rPr>
              <a:t>as </a:t>
            </a:r>
            <a:r>
              <a:rPr lang="en-GB" altLang="zh-CN" sz="2000" i="1" dirty="0" smtClean="0">
                <a:solidFill>
                  <a:schemeClr val="tx2">
                    <a:lumMod val="50000"/>
                  </a:schemeClr>
                </a:solidFill>
                <a:latin typeface="Cambria" panose="02040503050406030204" pitchFamily="18" charset="0"/>
              </a:rPr>
              <a:t>% </a:t>
            </a:r>
            <a:r>
              <a:rPr lang="en-GB" altLang="zh-CN" sz="2000" i="1" dirty="0">
                <a:solidFill>
                  <a:schemeClr val="tx2">
                    <a:lumMod val="50000"/>
                  </a:schemeClr>
                </a:solidFill>
                <a:latin typeface="Cambria" panose="02040503050406030204" pitchFamily="18" charset="0"/>
              </a:rPr>
              <a:t>of GDP</a:t>
            </a:r>
            <a:endParaRPr lang="en-US" altLang="zh-CN" sz="2000" i="1" dirty="0">
              <a:solidFill>
                <a:schemeClr val="tx2">
                  <a:lumMod val="50000"/>
                </a:schemeClr>
              </a:solidFill>
              <a:latin typeface="Cambria" panose="02040503050406030204" pitchFamily="18" charset="0"/>
            </a:endParaRPr>
          </a:p>
        </p:txBody>
      </p:sp>
      <p:sp>
        <p:nvSpPr>
          <p:cNvPr id="31" name="文本框 30"/>
          <p:cNvSpPr txBox="1"/>
          <p:nvPr/>
        </p:nvSpPr>
        <p:spPr>
          <a:xfrm>
            <a:off x="6047666" y="3151436"/>
            <a:ext cx="3005846" cy="450764"/>
          </a:xfrm>
          <a:prstGeom prst="rect">
            <a:avLst/>
          </a:prstGeom>
          <a:noFill/>
          <a:effectLst/>
        </p:spPr>
        <p:txBody>
          <a:bodyPr wrap="square" rtlCol="0">
            <a:spAutoFit/>
          </a:bodyPr>
          <a:lstStyle/>
          <a:p>
            <a:pPr lvl="0" algn="ctr">
              <a:lnSpc>
                <a:spcPct val="130000"/>
              </a:lnSpc>
            </a:pPr>
            <a:r>
              <a:rPr lang="en-GB" sz="2000" i="1">
                <a:solidFill>
                  <a:schemeClr val="tx2">
                    <a:lumMod val="50000"/>
                  </a:schemeClr>
                </a:solidFill>
                <a:latin typeface="Cambria" panose="02040503050406030204" pitchFamily="18" charset="0"/>
              </a:rPr>
              <a:t>Minimum </a:t>
            </a:r>
            <a:r>
              <a:rPr lang="en-GB" sz="2000" i="1" smtClean="0">
                <a:solidFill>
                  <a:schemeClr val="tx2">
                    <a:lumMod val="50000"/>
                  </a:schemeClr>
                </a:solidFill>
                <a:latin typeface="Cambria" panose="02040503050406030204" pitchFamily="18" charset="0"/>
              </a:rPr>
              <a:t>wage</a:t>
            </a:r>
            <a:endParaRPr lang="en-GB" sz="2000" i="1">
              <a:solidFill>
                <a:schemeClr val="tx2">
                  <a:lumMod val="50000"/>
                </a:schemeClr>
              </a:solidFill>
              <a:latin typeface="Cambria" panose="02040503050406030204" pitchFamily="18" charset="0"/>
            </a:endParaRPr>
          </a:p>
        </p:txBody>
      </p:sp>
      <p:sp>
        <p:nvSpPr>
          <p:cNvPr id="32" name="文本框 31"/>
          <p:cNvSpPr txBox="1"/>
          <p:nvPr/>
        </p:nvSpPr>
        <p:spPr>
          <a:xfrm>
            <a:off x="3183910" y="3952949"/>
            <a:ext cx="3617358" cy="892552"/>
          </a:xfrm>
          <a:prstGeom prst="rect">
            <a:avLst/>
          </a:prstGeom>
          <a:noFill/>
          <a:effectLst/>
        </p:spPr>
        <p:txBody>
          <a:bodyPr wrap="square" rtlCol="0">
            <a:spAutoFit/>
          </a:bodyPr>
          <a:lstStyle/>
          <a:p>
            <a:pPr lvl="0" algn="ctr">
              <a:lnSpc>
                <a:spcPct val="130000"/>
              </a:lnSpc>
            </a:pPr>
            <a:r>
              <a:rPr lang="en-US" sz="2000" i="1" dirty="0"/>
              <a:t>Public unemployment spending, Total</a:t>
            </a:r>
            <a:r>
              <a:rPr lang="en-US" sz="2000" i="1" dirty="0" smtClean="0"/>
              <a:t>,</a:t>
            </a:r>
            <a:r>
              <a:rPr lang="az-Latn-AZ" sz="2000" i="1" dirty="0" smtClean="0"/>
              <a:t> as</a:t>
            </a:r>
            <a:r>
              <a:rPr lang="en-US" sz="2000" i="1" dirty="0" smtClean="0"/>
              <a:t> </a:t>
            </a:r>
            <a:r>
              <a:rPr lang="en-US" sz="2000" i="1" dirty="0"/>
              <a:t>% of </a:t>
            </a:r>
            <a:r>
              <a:rPr lang="en-US" sz="2000" i="1" dirty="0" smtClean="0"/>
              <a:t>GDP</a:t>
            </a:r>
            <a:endParaRPr lang="en-GB" sz="2000" i="1" dirty="0">
              <a:solidFill>
                <a:schemeClr val="tx2">
                  <a:lumMod val="50000"/>
                </a:schemeClr>
              </a:solidFill>
              <a:latin typeface="Cambria" panose="02040503050406030204" pitchFamily="18" charset="0"/>
            </a:endParaRPr>
          </a:p>
        </p:txBody>
      </p:sp>
      <p:grpSp>
        <p:nvGrpSpPr>
          <p:cNvPr id="34" name="Группа 33"/>
          <p:cNvGrpSpPr/>
          <p:nvPr/>
        </p:nvGrpSpPr>
        <p:grpSpPr>
          <a:xfrm>
            <a:off x="-1" y="0"/>
            <a:ext cx="9144001" cy="683849"/>
            <a:chOff x="-3854" y="5569"/>
            <a:chExt cx="9145016" cy="826949"/>
          </a:xfrm>
        </p:grpSpPr>
        <p:pic>
          <p:nvPicPr>
            <p:cNvPr id="35" name="Рисунок 34" descr="C:\Users\asus\Desktop\ScreenHunter_2.jpg"/>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36" name="Рисунок 35"/>
            <p:cNvPicPr/>
            <p:nvPr/>
          </p:nvPicPr>
          <p:blipFill>
            <a:blip r:embed="rId5"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3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smtClean="0">
                  <a:solidFill>
                    <a:srgbClr val="FFFFFF"/>
                  </a:solidFill>
                  <a:ea typeface="Calibri" panose="020F0502020204030204" pitchFamily="34" charset="0"/>
                  <a:cs typeface="Times New Roman" panose="02020603050405020304" pitchFamily="18" charset="0"/>
                </a:rPr>
                <a:t>A</a:t>
              </a:r>
              <a:r>
                <a:rPr lang="en-US" sz="1323" b="1" smtClean="0">
                  <a:solidFill>
                    <a:srgbClr val="FFFFFF"/>
                  </a:solidFill>
                  <a:ea typeface="Calibri" panose="020F0502020204030204" pitchFamily="34" charset="0"/>
                  <a:cs typeface="Times New Roman" panose="02020603050405020304" pitchFamily="18" charset="0"/>
                </a:rPr>
                <a:t>NAS</a:t>
              </a:r>
              <a:endParaRPr lang="en-US" sz="910" dirty="0">
                <a:ea typeface="Calibri" panose="020F0502020204030204" pitchFamily="34" charset="0"/>
                <a:cs typeface="Times New Roman" panose="02020603050405020304" pitchFamily="18" charset="0"/>
              </a:endParaRPr>
            </a:p>
            <a:p>
              <a:pPr>
                <a:lnSpc>
                  <a:spcPct val="107000"/>
                </a:lnSpc>
              </a:pPr>
              <a:r>
                <a:rPr lang="az-Latn-AZ" sz="1323" b="1" smtClean="0">
                  <a:solidFill>
                    <a:srgbClr val="FFFFFF"/>
                  </a:solidFill>
                  <a:ea typeface="Calibri" panose="020F0502020204030204" pitchFamily="34" charset="0"/>
                  <a:cs typeface="Times New Roman" panose="02020603050405020304" pitchFamily="18" charset="0"/>
                </a:rPr>
                <a:t>NSTITUTE </a:t>
              </a:r>
              <a:r>
                <a:rPr lang="az-Latn-AZ" sz="1323" b="1">
                  <a:solidFill>
                    <a:srgbClr val="FFFFFF"/>
                  </a:solidFill>
                  <a:ea typeface="Calibri" panose="020F0502020204030204" pitchFamily="34" charset="0"/>
                  <a:cs typeface="Times New Roman" panose="02020603050405020304" pitchFamily="18" charset="0"/>
                </a:rPr>
                <a:t>OF ECONOMICS </a:t>
              </a:r>
            </a:p>
            <a:p>
              <a:pPr>
                <a:lnSpc>
                  <a:spcPct val="107000"/>
                </a:lnSpc>
              </a:pPr>
              <a:endParaRPr lang="en-US" sz="910" dirty="0">
                <a:ea typeface="Calibri" panose="020F0502020204030204" pitchFamily="34" charset="0"/>
                <a:cs typeface="Times New Roman" panose="02020603050405020304" pitchFamily="18" charset="0"/>
              </a:endParaRPr>
            </a:p>
          </p:txBody>
        </p:sp>
      </p:grpSp>
      <p:sp>
        <p:nvSpPr>
          <p:cNvPr id="42" name="TextBox 41"/>
          <p:cNvSpPr txBox="1"/>
          <p:nvPr/>
        </p:nvSpPr>
        <p:spPr>
          <a:xfrm>
            <a:off x="0" y="6598943"/>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
        <p:nvSpPr>
          <p:cNvPr id="43" name="Прямоугольник 42"/>
          <p:cNvSpPr/>
          <p:nvPr/>
        </p:nvSpPr>
        <p:spPr>
          <a:xfrm>
            <a:off x="2206906" y="1011487"/>
            <a:ext cx="5571367" cy="1569660"/>
          </a:xfrm>
          <a:prstGeom prst="rect">
            <a:avLst/>
          </a:prstGeom>
        </p:spPr>
        <p:txBody>
          <a:bodyPr wrap="square">
            <a:spAutoFit/>
          </a:bodyPr>
          <a:lstStyle/>
          <a:p>
            <a:pPr lvl="0" algn="ctr"/>
            <a:r>
              <a:rPr lang="az-Latn-AZ" sz="2400" i="1" dirty="0">
                <a:latin typeface="Cambria" pitchFamily="18" charset="0"/>
              </a:rPr>
              <a:t>S</a:t>
            </a:r>
            <a:r>
              <a:rPr lang="en-US" sz="2400" i="1" dirty="0" err="1" smtClean="0">
                <a:latin typeface="Cambria" pitchFamily="18" charset="0"/>
              </a:rPr>
              <a:t>ub</a:t>
            </a:r>
            <a:r>
              <a:rPr lang="en-US" sz="2400" i="1" dirty="0" smtClean="0">
                <a:latin typeface="Cambria" pitchFamily="18" charset="0"/>
              </a:rPr>
              <a:t>-index </a:t>
            </a:r>
            <a:r>
              <a:rPr lang="en-US" sz="2400" i="1" dirty="0">
                <a:latin typeface="Cambria" pitchFamily="18" charset="0"/>
              </a:rPr>
              <a:t>of </a:t>
            </a:r>
            <a:r>
              <a:rPr lang="en-US" sz="2400" i="1" dirty="0" smtClean="0">
                <a:latin typeface="Cambria" pitchFamily="18" charset="0"/>
              </a:rPr>
              <a:t>Liberalism </a:t>
            </a:r>
            <a:r>
              <a:rPr lang="en-US" sz="2400" i="1" dirty="0">
                <a:latin typeface="Cambria" pitchFamily="18" charset="0"/>
              </a:rPr>
              <a:t>(Dirigisme) of </a:t>
            </a:r>
            <a:r>
              <a:rPr lang="az-Latn-AZ" sz="2400" i="1" dirty="0">
                <a:latin typeface="Cambria" pitchFamily="18" charset="0"/>
              </a:rPr>
              <a:t>Labour</a:t>
            </a:r>
            <a:r>
              <a:rPr lang="en-GB" sz="2400" i="1" dirty="0">
                <a:latin typeface="Cambria" pitchFamily="18" charset="0"/>
              </a:rPr>
              <a:t> </a:t>
            </a:r>
            <a:r>
              <a:rPr lang="az-Latn-AZ" sz="2400" i="1" dirty="0" smtClean="0">
                <a:latin typeface="Cambria" pitchFamily="18" charset="0"/>
              </a:rPr>
              <a:t>marke</a:t>
            </a:r>
            <a:r>
              <a:rPr lang="en-US" sz="2400" i="1" dirty="0" smtClean="0">
                <a:latin typeface="Cambria" pitchFamily="18" charset="0"/>
              </a:rPr>
              <a:t>t </a:t>
            </a:r>
            <a:r>
              <a:rPr lang="en-GB" sz="2400" i="1" dirty="0" smtClean="0">
                <a:latin typeface="Cambria" panose="02040503050406030204" pitchFamily="18" charset="0"/>
              </a:rPr>
              <a:t>is </a:t>
            </a:r>
            <a:r>
              <a:rPr lang="en-GB" sz="2400" i="1" dirty="0">
                <a:latin typeface="Cambria" panose="02040503050406030204" pitchFamily="18" charset="0"/>
              </a:rPr>
              <a:t>calculated on the basis of </a:t>
            </a:r>
            <a:r>
              <a:rPr lang="en-GB" sz="2400" i="1" dirty="0" smtClean="0">
                <a:latin typeface="Cambria" panose="02040503050406030204" pitchFamily="18" charset="0"/>
              </a:rPr>
              <a:t>3 indicators</a:t>
            </a:r>
            <a:endParaRPr lang="en-GB" sz="2400" i="1" dirty="0">
              <a:latin typeface="Cambria" panose="02040503050406030204" pitchFamily="18" charset="0"/>
            </a:endParaRPr>
          </a:p>
          <a:p>
            <a:pPr lvl="0" algn="ctr"/>
            <a:endParaRPr lang="az-Latn-AZ" sz="2400" i="1" dirty="0">
              <a:solidFill>
                <a:srgbClr val="8064A2">
                  <a:lumMod val="50000"/>
                </a:srgbClr>
              </a:solidFill>
              <a:latin typeface="Cambria" panose="02040503050406030204" pitchFamily="18" charset="0"/>
            </a:endParaRPr>
          </a:p>
        </p:txBody>
      </p:sp>
    </p:spTree>
    <p:extLst>
      <p:ext uri="{BB962C8B-B14F-4D97-AF65-F5344CB8AC3E}">
        <p14:creationId xmlns:p14="http://schemas.microsoft.com/office/powerpoint/2010/main" val="41620313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par>
                              <p:cTn id="21" fill="hold">
                                <p:stCondLst>
                                  <p:cond delay="2000"/>
                                </p:stCondLst>
                                <p:childTnLst>
                                  <p:par>
                                    <p:cTn id="22" presetID="2" presetClass="entr" presetSubtype="4" fill="hold" grpId="0" nodeType="afterEffect" p14:presetBounceEnd="50000">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14:bounceEnd="50000">
                                          <p:cBhvr additive="base">
                                            <p:cTn id="24"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14:presetBounceEnd="50000">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14:bounceEnd="50000">
                                          <p:cBhvr additive="base">
                                            <p:cTn id="29"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grpId="0" nodeType="afterEffect" p14:presetBounceEnd="50000">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14:bounceEnd="50000">
                                          <p:cBhvr additive="base">
                                            <p:cTn id="34"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par>
                              <p:cTn id="40" fill="hold">
                                <p:stCondLst>
                                  <p:cond delay="4000"/>
                                </p:stCondLst>
                                <p:childTnLst>
                                  <p:par>
                                    <p:cTn id="41" presetID="16" presetClass="entr" presetSubtype="37"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outVertical)">
                                          <p:cBhvr>
                                            <p:cTn id="43" dur="500"/>
                                            <p:tgtEl>
                                              <p:spTgt spid="26"/>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par>
                              <p:cTn id="48" fill="hold">
                                <p:stCondLst>
                                  <p:cond delay="5000"/>
                                </p:stCondLst>
                                <p:childTnLst>
                                  <p:par>
                                    <p:cTn id="49" presetID="2" presetClass="entr" presetSubtype="4" fill="hold" grpId="0" nodeType="afterEffect" p14:presetBounceEnd="50000">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14:bounceEnd="50000">
                                          <p:cBhvr additive="base">
                                            <p:cTn id="51"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6000"/>
                                </p:stCondLst>
                                <p:childTnLst>
                                  <p:par>
                                    <p:cTn id="58" presetID="16" presetClass="entr" presetSubtype="37"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outVertical)">
                                          <p:cBhvr>
                                            <p:cTn id="60" dur="500"/>
                                            <p:tgtEl>
                                              <p:spTgt spid="28"/>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8" grpId="0" animBg="1"/>
          <p:bldP spid="19" grpId="0" animBg="1"/>
          <p:bldP spid="20" grpId="0" animBg="1"/>
          <p:bldP spid="25" grpId="0" animBg="1"/>
          <p:bldP spid="26" grpId="0" animBg="1"/>
          <p:bldP spid="27" grpId="0" animBg="1"/>
          <p:bldP spid="28" grpId="0" animBg="1"/>
          <p:bldP spid="29"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par>
                              <p:cTn id="40" fill="hold">
                                <p:stCondLst>
                                  <p:cond delay="4000"/>
                                </p:stCondLst>
                                <p:childTnLst>
                                  <p:par>
                                    <p:cTn id="41" presetID="16" presetClass="entr" presetSubtype="37"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outVertical)">
                                          <p:cBhvr>
                                            <p:cTn id="43" dur="500"/>
                                            <p:tgtEl>
                                              <p:spTgt spid="26"/>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6000"/>
                                </p:stCondLst>
                                <p:childTnLst>
                                  <p:par>
                                    <p:cTn id="58" presetID="16" presetClass="entr" presetSubtype="37"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outVertical)">
                                          <p:cBhvr>
                                            <p:cTn id="60" dur="500"/>
                                            <p:tgtEl>
                                              <p:spTgt spid="28"/>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8" grpId="0" animBg="1"/>
          <p:bldP spid="19" grpId="0" animBg="1"/>
          <p:bldP spid="20" grpId="0" animBg="1"/>
          <p:bldP spid="25" grpId="0" animBg="1"/>
          <p:bldP spid="26" grpId="0" animBg="1"/>
          <p:bldP spid="27" grpId="0" animBg="1"/>
          <p:bldP spid="28" grpId="0" animBg="1"/>
          <p:bldP spid="29" grpId="0"/>
          <p:bldP spid="31" grpId="0"/>
          <p:bldP spid="3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smtClean="0">
                  <a:solidFill>
                    <a:srgbClr val="FFFFFF"/>
                  </a:solidFill>
                  <a:ea typeface="Calibri" panose="020F0502020204030204" pitchFamily="34" charset="0"/>
                  <a:cs typeface="Times New Roman" panose="02020603050405020304" pitchFamily="18" charset="0"/>
                </a:rPr>
                <a:t>A</a:t>
              </a:r>
              <a:r>
                <a:rPr lang="en-US" sz="1323" b="1" dirty="0" smtClean="0">
                  <a:solidFill>
                    <a:srgbClr val="FFFFFF"/>
                  </a:solidFill>
                  <a:ea typeface="Calibri" panose="020F0502020204030204" pitchFamily="34" charset="0"/>
                  <a:cs typeface="Times New Roman" panose="02020603050405020304" pitchFamily="18" charset="0"/>
                </a:rPr>
                <a:t>NAS</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smtClean="0">
                  <a:solidFill>
                    <a:srgbClr val="FFFFFF"/>
                  </a:solidFill>
                  <a:ea typeface="Calibri" panose="020F0502020204030204" pitchFamily="34" charset="0"/>
                  <a:cs typeface="Times New Roman" panose="02020603050405020304" pitchFamily="18" charset="0"/>
                </a:rPr>
                <a:t>INSTITUTE </a:t>
              </a:r>
              <a:r>
                <a:rPr lang="az-Latn-AZ" sz="1323" b="1" dirty="0">
                  <a:solidFill>
                    <a:srgbClr val="FFFFFF"/>
                  </a:solidFill>
                  <a:ea typeface="Calibri" panose="020F0502020204030204" pitchFamily="34" charset="0"/>
                  <a:cs typeface="Times New Roman" panose="02020603050405020304" pitchFamily="18" charset="0"/>
                </a:rPr>
                <a:t>OF ECONOMICS </a:t>
              </a:r>
            </a:p>
            <a:p>
              <a:pPr>
                <a:lnSpc>
                  <a:spcPct val="107000"/>
                </a:lnSpc>
              </a:pP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4" y="6494190"/>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
        <p:nvSpPr>
          <p:cNvPr id="2" name="Прямоугольник 1"/>
          <p:cNvSpPr/>
          <p:nvPr/>
        </p:nvSpPr>
        <p:spPr>
          <a:xfrm>
            <a:off x="1835696" y="997281"/>
            <a:ext cx="4572000" cy="1138773"/>
          </a:xfrm>
          <a:prstGeom prst="rect">
            <a:avLst/>
          </a:prstGeom>
        </p:spPr>
        <p:txBody>
          <a:bodyPr>
            <a:spAutoFit/>
          </a:bodyPr>
          <a:lstStyle/>
          <a:p>
            <a:pPr algn="ctr"/>
            <a:r>
              <a:rPr lang="az-Latn-AZ" sz="2400" i="1">
                <a:effectLst>
                  <a:outerShdw blurRad="38100" dist="38100" dir="2700000" algn="tl">
                    <a:srgbClr val="000000">
                      <a:alpha val="43137"/>
                    </a:srgbClr>
                  </a:outerShdw>
                </a:effectLst>
                <a:latin typeface="Cambria" pitchFamily="18" charset="0"/>
              </a:rPr>
              <a:t>S</a:t>
            </a:r>
            <a:r>
              <a:rPr lang="en-US" sz="2400" i="1" smtClean="0">
                <a:effectLst>
                  <a:outerShdw blurRad="38100" dist="38100" dir="2700000" algn="tl">
                    <a:srgbClr val="000000">
                      <a:alpha val="43137"/>
                    </a:srgbClr>
                  </a:outerShdw>
                </a:effectLst>
                <a:latin typeface="Cambria" pitchFamily="18" charset="0"/>
              </a:rPr>
              <a:t>ub-index </a:t>
            </a:r>
            <a:r>
              <a:rPr lang="en-US" sz="2400" i="1" dirty="0" smtClean="0">
                <a:effectLst>
                  <a:outerShdw blurRad="38100" dist="38100" dir="2700000" algn="tl">
                    <a:srgbClr val="000000">
                      <a:alpha val="43137"/>
                    </a:srgbClr>
                  </a:outerShdw>
                </a:effectLst>
                <a:latin typeface="Cambria" pitchFamily="18" charset="0"/>
              </a:rPr>
              <a:t>of Liberalism (Dirigisme) of </a:t>
            </a:r>
            <a:r>
              <a:rPr lang="az-Latn-AZ" sz="2400" i="1" dirty="0" smtClean="0">
                <a:effectLst>
                  <a:outerShdw blurRad="38100" dist="38100" dir="2700000" algn="tl">
                    <a:srgbClr val="000000">
                      <a:alpha val="43137"/>
                    </a:srgbClr>
                  </a:outerShdw>
                </a:effectLst>
                <a:latin typeface="Cambria" pitchFamily="18" charset="0"/>
              </a:rPr>
              <a:t>Labour</a:t>
            </a:r>
            <a:r>
              <a:rPr lang="en-GB" sz="2400" i="1" dirty="0" smtClean="0">
                <a:effectLst>
                  <a:outerShdw blurRad="38100" dist="38100" dir="2700000" algn="tl">
                    <a:srgbClr val="000000">
                      <a:alpha val="43137"/>
                    </a:srgbClr>
                  </a:outerShdw>
                </a:effectLst>
                <a:latin typeface="Cambria" pitchFamily="18" charset="0"/>
              </a:rPr>
              <a:t> </a:t>
            </a:r>
            <a:r>
              <a:rPr lang="az-Latn-AZ" sz="2400" i="1" dirty="0" smtClean="0">
                <a:effectLst>
                  <a:outerShdw blurRad="38100" dist="38100" dir="2700000" algn="tl">
                    <a:srgbClr val="000000">
                      <a:alpha val="43137"/>
                    </a:srgbClr>
                  </a:outerShdw>
                </a:effectLst>
                <a:latin typeface="Cambria" pitchFamily="18" charset="0"/>
              </a:rPr>
              <a:t>market</a:t>
            </a:r>
            <a:r>
              <a:rPr lang="en-GB" sz="2400" i="1" smtClean="0">
                <a:effectLst>
                  <a:outerShdw blurRad="38100" dist="38100" dir="2700000" algn="tl">
                    <a:srgbClr val="000000">
                      <a:alpha val="43137"/>
                    </a:srgbClr>
                  </a:outerShdw>
                </a:effectLst>
                <a:latin typeface="Cambria" pitchFamily="18" charset="0"/>
              </a:rPr>
              <a:t>, </a:t>
            </a:r>
            <a:endParaRPr lang="az-Latn-AZ" sz="2400" i="1" smtClean="0">
              <a:effectLst>
                <a:outerShdw blurRad="38100" dist="38100" dir="2700000" algn="tl">
                  <a:srgbClr val="000000">
                    <a:alpha val="43137"/>
                  </a:srgbClr>
                </a:outerShdw>
              </a:effectLst>
              <a:latin typeface="Cambria" pitchFamily="18" charset="0"/>
            </a:endParaRPr>
          </a:p>
          <a:p>
            <a:pPr algn="ctr"/>
            <a:r>
              <a:rPr lang="en-GB" sz="2000" i="1" smtClean="0">
                <a:effectLst>
                  <a:outerShdw blurRad="38100" dist="38100" dir="2700000" algn="tl">
                    <a:srgbClr val="000000">
                      <a:alpha val="43137"/>
                    </a:srgbClr>
                  </a:outerShdw>
                </a:effectLst>
                <a:latin typeface="Cambria" pitchFamily="18" charset="0"/>
              </a:rPr>
              <a:t>(</a:t>
            </a:r>
            <a:r>
              <a:rPr lang="az-Latn-AZ" sz="2000" i="1" smtClean="0">
                <a:effectLst>
                  <a:outerShdw blurRad="38100" dist="38100" dir="2700000" algn="tl">
                    <a:srgbClr val="000000">
                      <a:alpha val="43137"/>
                    </a:srgbClr>
                  </a:outerShdw>
                </a:effectLst>
                <a:latin typeface="Cambria" pitchFamily="18" charset="0"/>
              </a:rPr>
              <a:t>30 countries, </a:t>
            </a:r>
            <a:r>
              <a:rPr lang="en-GB" sz="2000" i="1" smtClean="0">
                <a:effectLst>
                  <a:outerShdw blurRad="38100" dist="38100" dir="2700000" algn="tl">
                    <a:srgbClr val="000000">
                      <a:alpha val="43137"/>
                    </a:srgbClr>
                  </a:outerShdw>
                </a:effectLst>
                <a:latin typeface="Cambria" pitchFamily="18" charset="0"/>
              </a:rPr>
              <a:t>2015</a:t>
            </a:r>
            <a:r>
              <a:rPr lang="en-GB" sz="2000" i="1" dirty="0">
                <a:effectLst>
                  <a:outerShdw blurRad="38100" dist="38100" dir="2700000" algn="tl">
                    <a:srgbClr val="000000">
                      <a:alpha val="43137"/>
                    </a:srgbClr>
                  </a:outerShdw>
                </a:effectLst>
                <a:latin typeface="Cambria" pitchFamily="18" charset="0"/>
              </a:rPr>
              <a:t>)</a:t>
            </a:r>
          </a:p>
        </p:txBody>
      </p:sp>
      <p:sp>
        <p:nvSpPr>
          <p:cNvPr id="11" name="Прямоугольник 10"/>
          <p:cNvSpPr/>
          <p:nvPr/>
        </p:nvSpPr>
        <p:spPr>
          <a:xfrm>
            <a:off x="3419872" y="6466133"/>
            <a:ext cx="2593210" cy="276999"/>
          </a:xfrm>
          <a:prstGeom prst="rect">
            <a:avLst/>
          </a:prstGeom>
        </p:spPr>
        <p:txBody>
          <a:bodyPr wrap="none">
            <a:spAutoFit/>
          </a:bodyPr>
          <a:lstStyle/>
          <a:p>
            <a:pPr lvl="0"/>
            <a:r>
              <a:rPr lang="az-Latn-AZ" sz="1200" i="1">
                <a:solidFill>
                  <a:prstClr val="black"/>
                </a:solidFill>
              </a:rPr>
              <a:t>Source</a:t>
            </a:r>
            <a:r>
              <a:rPr lang="en-GB" sz="1200" i="1">
                <a:solidFill>
                  <a:prstClr val="black"/>
                </a:solidFill>
              </a:rPr>
              <a:t>: OECD, </a:t>
            </a:r>
            <a:r>
              <a:rPr lang="en-GB" sz="1200" i="1" smtClean="0">
                <a:solidFill>
                  <a:prstClr val="black"/>
                </a:solidFill>
              </a:rPr>
              <a:t>201</a:t>
            </a:r>
            <a:r>
              <a:rPr lang="az-Latn-AZ" sz="1200" i="1" smtClean="0">
                <a:solidFill>
                  <a:prstClr val="black"/>
                </a:solidFill>
              </a:rPr>
              <a:t>5 </a:t>
            </a:r>
            <a:r>
              <a:rPr lang="az-Latn-AZ" sz="1200" i="1">
                <a:solidFill>
                  <a:prstClr val="black"/>
                </a:solidFill>
              </a:rPr>
              <a:t>Created by author.</a:t>
            </a:r>
            <a:endParaRPr lang="en-GB" sz="1200" i="1">
              <a:solidFill>
                <a:prstClr val="black"/>
              </a:solidFill>
            </a:endParaRPr>
          </a:p>
        </p:txBody>
      </p:sp>
      <p:graphicFrame>
        <p:nvGraphicFramePr>
          <p:cNvPr id="12" name="Диаграмма 11"/>
          <p:cNvGraphicFramePr>
            <a:graphicFrameLocks/>
          </p:cNvGraphicFramePr>
          <p:nvPr>
            <p:extLst>
              <p:ext uri="{D42A27DB-BD31-4B8C-83A1-F6EECF244321}">
                <p14:modId xmlns:p14="http://schemas.microsoft.com/office/powerpoint/2010/main" val="1713791212"/>
              </p:ext>
            </p:extLst>
          </p:nvPr>
        </p:nvGraphicFramePr>
        <p:xfrm>
          <a:off x="395536" y="2057400"/>
          <a:ext cx="8640960" cy="43806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460537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1411853" y="4260184"/>
            <a:ext cx="3451423" cy="892552"/>
          </a:xfrm>
          <a:prstGeom prst="rect">
            <a:avLst/>
          </a:prstGeom>
          <a:noFill/>
          <a:effectLst/>
        </p:spPr>
        <p:txBody>
          <a:bodyPr wrap="square" rtlCol="0">
            <a:spAutoFit/>
          </a:bodyPr>
          <a:lstStyle/>
          <a:p>
            <a:pPr lvl="0" algn="ctr">
              <a:lnSpc>
                <a:spcPct val="130000"/>
              </a:lnSpc>
            </a:pPr>
            <a:r>
              <a:rPr lang="en-GB" sz="2000" i="1" dirty="0" smtClean="0">
                <a:solidFill>
                  <a:schemeClr val="tx2">
                    <a:lumMod val="50000"/>
                  </a:schemeClr>
                </a:solidFill>
                <a:latin typeface="Cambria" panose="02040503050406030204" pitchFamily="18" charset="0"/>
              </a:rPr>
              <a:t>Health</a:t>
            </a:r>
            <a:r>
              <a:rPr lang="az-Latn-AZ" sz="2000" i="1" dirty="0" smtClean="0">
                <a:solidFill>
                  <a:schemeClr val="tx2">
                    <a:lumMod val="50000"/>
                  </a:schemeClr>
                </a:solidFill>
                <a:latin typeface="Cambria" panose="02040503050406030204" pitchFamily="18" charset="0"/>
              </a:rPr>
              <a:t> mandatory</a:t>
            </a:r>
            <a:r>
              <a:rPr lang="en-GB" sz="2000" i="1" dirty="0" smtClean="0">
                <a:solidFill>
                  <a:schemeClr val="tx2">
                    <a:lumMod val="50000"/>
                  </a:schemeClr>
                </a:solidFill>
                <a:latin typeface="Cambria" panose="02040503050406030204" pitchFamily="18" charset="0"/>
              </a:rPr>
              <a:t> </a:t>
            </a:r>
            <a:r>
              <a:rPr lang="en-GB" sz="2000" i="1" dirty="0">
                <a:solidFill>
                  <a:schemeClr val="tx2">
                    <a:lumMod val="50000"/>
                  </a:schemeClr>
                </a:solidFill>
                <a:latin typeface="Cambria" panose="02040503050406030204" pitchFamily="18" charset="0"/>
              </a:rPr>
              <a:t>insurance </a:t>
            </a:r>
            <a:r>
              <a:rPr lang="az-Latn-AZ" sz="2000" i="1" dirty="0" smtClean="0">
                <a:solidFill>
                  <a:schemeClr val="tx2">
                    <a:lumMod val="50000"/>
                  </a:schemeClr>
                </a:solidFill>
                <a:latin typeface="Cambria" panose="02040503050406030204" pitchFamily="18" charset="0"/>
              </a:rPr>
              <a:t>rates </a:t>
            </a:r>
            <a:r>
              <a:rPr lang="en-GB" sz="2000" i="1" dirty="0" smtClean="0">
                <a:solidFill>
                  <a:schemeClr val="tx2">
                    <a:lumMod val="50000"/>
                  </a:schemeClr>
                </a:solidFill>
                <a:latin typeface="Cambria" panose="02040503050406030204" pitchFamily="18" charset="0"/>
              </a:rPr>
              <a:t>for</a:t>
            </a:r>
            <a:r>
              <a:rPr lang="az-Latn-AZ" sz="2000" i="1" dirty="0" smtClean="0">
                <a:solidFill>
                  <a:schemeClr val="tx2">
                    <a:lumMod val="50000"/>
                  </a:schemeClr>
                </a:solidFill>
                <a:latin typeface="Cambria" panose="02040503050406030204" pitchFamily="18" charset="0"/>
              </a:rPr>
              <a:t> </a:t>
            </a:r>
            <a:r>
              <a:rPr lang="en-GB" sz="2000" i="1" dirty="0" smtClean="0">
                <a:solidFill>
                  <a:schemeClr val="tx2">
                    <a:lumMod val="50000"/>
                  </a:schemeClr>
                </a:solidFill>
                <a:latin typeface="Cambria" panose="02040503050406030204" pitchFamily="18" charset="0"/>
              </a:rPr>
              <a:t>employers</a:t>
            </a:r>
            <a:endParaRPr lang="en-US" altLang="zh-CN" sz="1400" dirty="0">
              <a:solidFill>
                <a:schemeClr val="tx2">
                  <a:lumMod val="50000"/>
                </a:schemeClr>
              </a:solidFill>
              <a:latin typeface="冬青黑体简体中文 W3" panose="020B0300000000000000" pitchFamily="34" charset="-122"/>
              <a:ea typeface="冬青黑体简体中文 W3" panose="020B0300000000000000" pitchFamily="34" charset="-122"/>
            </a:endParaRPr>
          </a:p>
        </p:txBody>
      </p:sp>
      <p:sp>
        <p:nvSpPr>
          <p:cNvPr id="8" name="Freeform 6"/>
          <p:cNvSpPr>
            <a:spLocks/>
          </p:cNvSpPr>
          <p:nvPr/>
        </p:nvSpPr>
        <p:spPr bwMode="auto">
          <a:xfrm>
            <a:off x="-252536" y="5563662"/>
            <a:ext cx="3635622"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sz="1200">
              <a:solidFill>
                <a:prstClr val="white"/>
              </a:solidFill>
              <a:latin typeface="Century Gothic" panose="020B0502020202020204" pitchFamily="34" charset="0"/>
            </a:endParaRPr>
          </a:p>
        </p:txBody>
      </p:sp>
      <p:sp>
        <p:nvSpPr>
          <p:cNvPr id="9" name="Freeform 7"/>
          <p:cNvSpPr>
            <a:spLocks/>
          </p:cNvSpPr>
          <p:nvPr/>
        </p:nvSpPr>
        <p:spPr bwMode="auto">
          <a:xfrm>
            <a:off x="1674760" y="5938698"/>
            <a:ext cx="2743310" cy="1139645"/>
          </a:xfrm>
          <a:custGeom>
            <a:avLst/>
            <a:gdLst>
              <a:gd name="T0" fmla="*/ 1488 w 1488"/>
              <a:gd name="T1" fmla="*/ 460 h 460"/>
              <a:gd name="T2" fmla="*/ 0 w 1488"/>
              <a:gd name="T3" fmla="*/ 460 h 460"/>
              <a:gd name="T4" fmla="*/ 745 w 1488"/>
              <a:gd name="T5" fmla="*/ 0 h 460"/>
              <a:gd name="T6" fmla="*/ 1488 w 1488"/>
              <a:gd name="T7" fmla="*/ 460 h 460"/>
            </a:gdLst>
            <a:ahLst/>
            <a:cxnLst>
              <a:cxn ang="0">
                <a:pos x="T0" y="T1"/>
              </a:cxn>
              <a:cxn ang="0">
                <a:pos x="T2" y="T3"/>
              </a:cxn>
              <a:cxn ang="0">
                <a:pos x="T4" y="T5"/>
              </a:cxn>
              <a:cxn ang="0">
                <a:pos x="T6" y="T7"/>
              </a:cxn>
            </a:cxnLst>
            <a:rect l="0" t="0" r="r" b="b"/>
            <a:pathLst>
              <a:path w="1488" h="460">
                <a:moveTo>
                  <a:pt x="1488" y="460"/>
                </a:moveTo>
                <a:lnTo>
                  <a:pt x="0" y="460"/>
                </a:lnTo>
                <a:lnTo>
                  <a:pt x="745" y="0"/>
                </a:lnTo>
                <a:lnTo>
                  <a:pt x="1488" y="460"/>
                </a:ln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sz="1200">
              <a:solidFill>
                <a:prstClr val="white"/>
              </a:solidFill>
              <a:latin typeface="Century Gothic" panose="020B0502020202020204" pitchFamily="34" charset="0"/>
            </a:endParaRPr>
          </a:p>
        </p:txBody>
      </p:sp>
      <p:sp>
        <p:nvSpPr>
          <p:cNvPr id="10" name="Freeform 8"/>
          <p:cNvSpPr>
            <a:spLocks/>
          </p:cNvSpPr>
          <p:nvPr/>
        </p:nvSpPr>
        <p:spPr bwMode="auto">
          <a:xfrm>
            <a:off x="2754189" y="5563662"/>
            <a:ext cx="3635622"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sz="1200">
              <a:solidFill>
                <a:prstClr val="white"/>
              </a:solidFill>
              <a:latin typeface="Century Gothic" panose="020B0502020202020204" pitchFamily="34" charset="0"/>
            </a:endParaRPr>
          </a:p>
        </p:txBody>
      </p:sp>
      <p:sp>
        <p:nvSpPr>
          <p:cNvPr id="11" name="Freeform 9"/>
          <p:cNvSpPr>
            <a:spLocks/>
          </p:cNvSpPr>
          <p:nvPr/>
        </p:nvSpPr>
        <p:spPr bwMode="auto">
          <a:xfrm>
            <a:off x="4764034" y="5938698"/>
            <a:ext cx="2743310" cy="1139645"/>
          </a:xfrm>
          <a:custGeom>
            <a:avLst/>
            <a:gdLst>
              <a:gd name="T0" fmla="*/ 1488 w 1488"/>
              <a:gd name="T1" fmla="*/ 460 h 460"/>
              <a:gd name="T2" fmla="*/ 0 w 1488"/>
              <a:gd name="T3" fmla="*/ 460 h 460"/>
              <a:gd name="T4" fmla="*/ 745 w 1488"/>
              <a:gd name="T5" fmla="*/ 0 h 460"/>
              <a:gd name="T6" fmla="*/ 1488 w 1488"/>
              <a:gd name="T7" fmla="*/ 460 h 460"/>
            </a:gdLst>
            <a:ahLst/>
            <a:cxnLst>
              <a:cxn ang="0">
                <a:pos x="T0" y="T1"/>
              </a:cxn>
              <a:cxn ang="0">
                <a:pos x="T2" y="T3"/>
              </a:cxn>
              <a:cxn ang="0">
                <a:pos x="T4" y="T5"/>
              </a:cxn>
              <a:cxn ang="0">
                <a:pos x="T6" y="T7"/>
              </a:cxn>
            </a:cxnLst>
            <a:rect l="0" t="0" r="r" b="b"/>
            <a:pathLst>
              <a:path w="1488" h="460">
                <a:moveTo>
                  <a:pt x="1488" y="460"/>
                </a:moveTo>
                <a:lnTo>
                  <a:pt x="0" y="460"/>
                </a:lnTo>
                <a:lnTo>
                  <a:pt x="745" y="0"/>
                </a:lnTo>
                <a:lnTo>
                  <a:pt x="1488" y="460"/>
                </a:ln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sz="1200">
              <a:solidFill>
                <a:prstClr val="white"/>
              </a:solidFill>
              <a:latin typeface="Century Gothic" panose="020B0502020202020204" pitchFamily="34" charset="0"/>
            </a:endParaRPr>
          </a:p>
        </p:txBody>
      </p:sp>
      <p:sp>
        <p:nvSpPr>
          <p:cNvPr id="18" name="Freeform 10"/>
          <p:cNvSpPr>
            <a:spLocks/>
          </p:cNvSpPr>
          <p:nvPr/>
        </p:nvSpPr>
        <p:spPr bwMode="auto">
          <a:xfrm>
            <a:off x="5760914" y="5563662"/>
            <a:ext cx="3635622"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sz="1200">
              <a:solidFill>
                <a:prstClr val="white"/>
              </a:solidFill>
              <a:latin typeface="Century Gothic" panose="020B0502020202020204" pitchFamily="34" charset="0"/>
            </a:endParaRPr>
          </a:p>
        </p:txBody>
      </p:sp>
      <p:sp>
        <p:nvSpPr>
          <p:cNvPr id="19" name="Line 11"/>
          <p:cNvSpPr>
            <a:spLocks noChangeShapeType="1"/>
          </p:cNvSpPr>
          <p:nvPr/>
        </p:nvSpPr>
        <p:spPr bwMode="auto">
          <a:xfrm flipV="1">
            <a:off x="1563688" y="3629026"/>
            <a:ext cx="0" cy="1934633"/>
          </a:xfrm>
          <a:prstGeom prst="line">
            <a:avLst/>
          </a:prstGeom>
          <a:ln>
            <a:solidFill>
              <a:schemeClr val="accent1">
                <a:lumMod val="50000"/>
              </a:schemeClr>
            </a:solidFill>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0" name="Line 12"/>
          <p:cNvSpPr>
            <a:spLocks noChangeShapeType="1"/>
          </p:cNvSpPr>
          <p:nvPr/>
        </p:nvSpPr>
        <p:spPr bwMode="auto">
          <a:xfrm>
            <a:off x="395536" y="3629024"/>
            <a:ext cx="3528392" cy="2"/>
          </a:xfrm>
          <a:prstGeom prst="line">
            <a:avLst/>
          </a:prstGeom>
          <a:ln>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3" name="Line 15"/>
          <p:cNvSpPr>
            <a:spLocks noChangeShapeType="1"/>
          </p:cNvSpPr>
          <p:nvPr/>
        </p:nvSpPr>
        <p:spPr bwMode="auto">
          <a:xfrm flipH="1" flipV="1">
            <a:off x="3046414" y="5152735"/>
            <a:ext cx="1586" cy="785964"/>
          </a:xfrm>
          <a:prstGeom prst="line">
            <a:avLst/>
          </a:prstGeom>
          <a:ln>
            <a:solidFill>
              <a:schemeClr val="accent1">
                <a:lumMod val="50000"/>
              </a:schemeClr>
            </a:solidFill>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dirty="0"/>
          </a:p>
        </p:txBody>
      </p:sp>
      <p:sp>
        <p:nvSpPr>
          <p:cNvPr id="25" name="Line 17"/>
          <p:cNvSpPr>
            <a:spLocks noChangeShapeType="1"/>
          </p:cNvSpPr>
          <p:nvPr/>
        </p:nvSpPr>
        <p:spPr bwMode="auto">
          <a:xfrm flipV="1">
            <a:off x="6137275" y="5152735"/>
            <a:ext cx="0" cy="785964"/>
          </a:xfrm>
          <a:prstGeom prst="line">
            <a:avLst/>
          </a:prstGeom>
          <a:ln>
            <a:solidFill>
              <a:schemeClr val="accent1">
                <a:lumMod val="50000"/>
              </a:schemeClr>
            </a:solidFill>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6" name="Line 18"/>
          <p:cNvSpPr>
            <a:spLocks noChangeShapeType="1"/>
          </p:cNvSpPr>
          <p:nvPr/>
        </p:nvSpPr>
        <p:spPr bwMode="auto">
          <a:xfrm>
            <a:off x="5148064" y="5152734"/>
            <a:ext cx="2016224" cy="1"/>
          </a:xfrm>
          <a:prstGeom prst="line">
            <a:avLst/>
          </a:prstGeom>
          <a:ln>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7" name="Line 19"/>
          <p:cNvSpPr>
            <a:spLocks noChangeShapeType="1"/>
          </p:cNvSpPr>
          <p:nvPr/>
        </p:nvSpPr>
        <p:spPr bwMode="auto">
          <a:xfrm flipV="1">
            <a:off x="7577138" y="3629026"/>
            <a:ext cx="0" cy="1934633"/>
          </a:xfrm>
          <a:prstGeom prst="line">
            <a:avLst/>
          </a:prstGeom>
          <a:ln>
            <a:solidFill>
              <a:schemeClr val="accent1">
                <a:lumMod val="50000"/>
              </a:schemeClr>
            </a:solidFill>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8" name="Line 20"/>
          <p:cNvSpPr>
            <a:spLocks noChangeShapeType="1"/>
          </p:cNvSpPr>
          <p:nvPr/>
        </p:nvSpPr>
        <p:spPr bwMode="auto">
          <a:xfrm>
            <a:off x="7034215" y="3629024"/>
            <a:ext cx="1714249" cy="1"/>
          </a:xfrm>
          <a:prstGeom prst="line">
            <a:avLst/>
          </a:prstGeom>
          <a:ln>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endParaRPr lang="zh-CN" altLang="en-US" sz="2400"/>
          </a:p>
        </p:txBody>
      </p:sp>
      <p:sp>
        <p:nvSpPr>
          <p:cNvPr id="29" name="文本框 28"/>
          <p:cNvSpPr txBox="1"/>
          <p:nvPr/>
        </p:nvSpPr>
        <p:spPr>
          <a:xfrm>
            <a:off x="-12862" y="2767072"/>
            <a:ext cx="4584861" cy="892552"/>
          </a:xfrm>
          <a:prstGeom prst="rect">
            <a:avLst/>
          </a:prstGeom>
          <a:noFill/>
          <a:effectLst/>
        </p:spPr>
        <p:txBody>
          <a:bodyPr wrap="square" rtlCol="0">
            <a:spAutoFit/>
          </a:bodyPr>
          <a:lstStyle/>
          <a:p>
            <a:pPr lvl="0" algn="ctr">
              <a:lnSpc>
                <a:spcPct val="130000"/>
              </a:lnSpc>
            </a:pPr>
            <a:r>
              <a:rPr lang="en-GB" sz="2000" i="1" dirty="0" smtClean="0">
                <a:solidFill>
                  <a:schemeClr val="tx2">
                    <a:lumMod val="50000"/>
                  </a:schemeClr>
                </a:solidFill>
                <a:latin typeface="Cambria" panose="02040503050406030204" pitchFamily="18" charset="0"/>
              </a:rPr>
              <a:t>Public </a:t>
            </a:r>
            <a:r>
              <a:rPr lang="en-GB" sz="2000" i="1" dirty="0">
                <a:solidFill>
                  <a:schemeClr val="tx2">
                    <a:lumMod val="50000"/>
                  </a:schemeClr>
                </a:solidFill>
                <a:latin typeface="Cambria" panose="02040503050406030204" pitchFamily="18" charset="0"/>
              </a:rPr>
              <a:t>Health </a:t>
            </a:r>
            <a:r>
              <a:rPr lang="en-GB" sz="2000" i="1" dirty="0" smtClean="0">
                <a:solidFill>
                  <a:schemeClr val="tx2">
                    <a:lumMod val="50000"/>
                  </a:schemeClr>
                </a:solidFill>
                <a:latin typeface="Cambria" panose="02040503050406030204" pitchFamily="18" charset="0"/>
              </a:rPr>
              <a:t>Spending</a:t>
            </a:r>
            <a:r>
              <a:rPr lang="az-Latn-AZ" sz="2000" i="1" dirty="0" smtClean="0">
                <a:solidFill>
                  <a:schemeClr val="tx2">
                    <a:lumMod val="50000"/>
                  </a:schemeClr>
                </a:solidFill>
                <a:latin typeface="Cambria" panose="02040503050406030204" pitchFamily="18" charset="0"/>
              </a:rPr>
              <a:t>,</a:t>
            </a:r>
            <a:r>
              <a:rPr lang="en-GB" sz="2000" i="1" dirty="0" smtClean="0">
                <a:solidFill>
                  <a:schemeClr val="tx2">
                    <a:lumMod val="50000"/>
                  </a:schemeClr>
                </a:solidFill>
                <a:latin typeface="Cambria" panose="02040503050406030204" pitchFamily="18" charset="0"/>
              </a:rPr>
              <a:t> Total</a:t>
            </a:r>
            <a:r>
              <a:rPr lang="az-Latn-AZ" sz="2000" i="1" dirty="0" smtClean="0">
                <a:solidFill>
                  <a:schemeClr val="tx2">
                    <a:lumMod val="50000"/>
                  </a:schemeClr>
                </a:solidFill>
                <a:latin typeface="Cambria" panose="02040503050406030204" pitchFamily="18" charset="0"/>
              </a:rPr>
              <a:t>, as % of</a:t>
            </a:r>
            <a:r>
              <a:rPr lang="en-GB" sz="2000" i="1" dirty="0" smtClean="0">
                <a:solidFill>
                  <a:schemeClr val="tx2">
                    <a:lumMod val="50000"/>
                  </a:schemeClr>
                </a:solidFill>
                <a:latin typeface="Cambria" panose="02040503050406030204" pitchFamily="18" charset="0"/>
              </a:rPr>
              <a:t> </a:t>
            </a:r>
            <a:r>
              <a:rPr lang="en-GB" sz="2000" i="1" dirty="0">
                <a:solidFill>
                  <a:schemeClr val="tx2">
                    <a:lumMod val="50000"/>
                  </a:schemeClr>
                </a:solidFill>
                <a:latin typeface="Cambria" panose="02040503050406030204" pitchFamily="18" charset="0"/>
              </a:rPr>
              <a:t>Healthcare </a:t>
            </a:r>
            <a:r>
              <a:rPr lang="en-GB" sz="2000" i="1" dirty="0" smtClean="0">
                <a:solidFill>
                  <a:schemeClr val="tx2">
                    <a:lumMod val="50000"/>
                  </a:schemeClr>
                </a:solidFill>
                <a:latin typeface="Cambria" panose="02040503050406030204" pitchFamily="18" charset="0"/>
              </a:rPr>
              <a:t>Spending</a:t>
            </a:r>
            <a:endParaRPr lang="en-US" altLang="zh-CN" sz="1400" dirty="0">
              <a:solidFill>
                <a:schemeClr val="tx2">
                  <a:lumMod val="50000"/>
                </a:schemeClr>
              </a:solidFill>
              <a:latin typeface="冬青黑体简体中文 W3" panose="020B0300000000000000" pitchFamily="34" charset="-122"/>
              <a:ea typeface="冬青黑体简体中文 W3" panose="020B0300000000000000" pitchFamily="34" charset="-122"/>
            </a:endParaRPr>
          </a:p>
        </p:txBody>
      </p:sp>
      <p:sp>
        <p:nvSpPr>
          <p:cNvPr id="31" name="文本框 30"/>
          <p:cNvSpPr txBox="1"/>
          <p:nvPr/>
        </p:nvSpPr>
        <p:spPr>
          <a:xfrm>
            <a:off x="6389811" y="2767072"/>
            <a:ext cx="3005846" cy="892552"/>
          </a:xfrm>
          <a:prstGeom prst="rect">
            <a:avLst/>
          </a:prstGeom>
          <a:noFill/>
          <a:effectLst/>
        </p:spPr>
        <p:txBody>
          <a:bodyPr wrap="square" rtlCol="0">
            <a:spAutoFit/>
          </a:bodyPr>
          <a:lstStyle/>
          <a:p>
            <a:pPr lvl="0" algn="ctr">
              <a:lnSpc>
                <a:spcPct val="130000"/>
              </a:lnSpc>
            </a:pPr>
            <a:r>
              <a:rPr lang="en-GB" sz="2000" i="1" dirty="0" smtClean="0">
                <a:solidFill>
                  <a:schemeClr val="tx2">
                    <a:lumMod val="50000"/>
                  </a:schemeClr>
                </a:solidFill>
                <a:latin typeface="Cambria" panose="02040503050406030204" pitchFamily="18" charset="0"/>
              </a:rPr>
              <a:t>V</a:t>
            </a:r>
            <a:r>
              <a:rPr lang="az-Latn-AZ" sz="2000" i="1" dirty="0" smtClean="0">
                <a:solidFill>
                  <a:schemeClr val="tx2">
                    <a:lumMod val="50000"/>
                  </a:schemeClr>
                </a:solidFill>
                <a:latin typeface="Cambria" panose="02040503050406030204" pitchFamily="18" charset="0"/>
              </a:rPr>
              <a:t>alue </a:t>
            </a:r>
            <a:r>
              <a:rPr lang="en-GB" sz="2000" i="1" dirty="0" smtClean="0">
                <a:solidFill>
                  <a:schemeClr val="tx2">
                    <a:lumMod val="50000"/>
                  </a:schemeClr>
                </a:solidFill>
                <a:latin typeface="Cambria" panose="02040503050406030204" pitchFamily="18" charset="0"/>
              </a:rPr>
              <a:t>A</a:t>
            </a:r>
            <a:r>
              <a:rPr lang="az-Latn-AZ" sz="2000" i="1" dirty="0" smtClean="0">
                <a:solidFill>
                  <a:schemeClr val="tx2">
                    <a:lumMod val="50000"/>
                  </a:schemeClr>
                </a:solidFill>
                <a:latin typeface="Cambria" panose="02040503050406030204" pitchFamily="18" charset="0"/>
              </a:rPr>
              <a:t>dded </a:t>
            </a:r>
            <a:r>
              <a:rPr lang="en-GB" sz="2000" i="1" dirty="0" smtClean="0">
                <a:solidFill>
                  <a:schemeClr val="tx2">
                    <a:lumMod val="50000"/>
                  </a:schemeClr>
                </a:solidFill>
                <a:latin typeface="Cambria" panose="02040503050406030204" pitchFamily="18" charset="0"/>
              </a:rPr>
              <a:t>T</a:t>
            </a:r>
            <a:r>
              <a:rPr lang="az-Latn-AZ" sz="2000" i="1" dirty="0" smtClean="0">
                <a:solidFill>
                  <a:schemeClr val="tx2">
                    <a:lumMod val="50000"/>
                  </a:schemeClr>
                </a:solidFill>
                <a:latin typeface="Cambria" panose="02040503050406030204" pitchFamily="18" charset="0"/>
              </a:rPr>
              <a:t>axes</a:t>
            </a:r>
            <a:r>
              <a:rPr lang="en-GB" sz="2000" i="1" dirty="0" smtClean="0">
                <a:solidFill>
                  <a:schemeClr val="tx2">
                    <a:lumMod val="50000"/>
                  </a:schemeClr>
                </a:solidFill>
                <a:latin typeface="Cambria" panose="02040503050406030204" pitchFamily="18" charset="0"/>
              </a:rPr>
              <a:t> </a:t>
            </a:r>
            <a:r>
              <a:rPr lang="en-GB" sz="2000" i="1" dirty="0">
                <a:solidFill>
                  <a:schemeClr val="tx2">
                    <a:lumMod val="50000"/>
                  </a:schemeClr>
                </a:solidFill>
                <a:latin typeface="Cambria" panose="02040503050406030204" pitchFamily="18" charset="0"/>
              </a:rPr>
              <a:t>in </a:t>
            </a:r>
            <a:r>
              <a:rPr lang="en-GB" sz="2000" i="1" dirty="0" smtClean="0">
                <a:solidFill>
                  <a:schemeClr val="tx2">
                    <a:lumMod val="50000"/>
                  </a:schemeClr>
                </a:solidFill>
                <a:latin typeface="Cambria" panose="02040503050406030204" pitchFamily="18" charset="0"/>
              </a:rPr>
              <a:t>the</a:t>
            </a:r>
            <a:endParaRPr lang="az-Latn-AZ" sz="2000" i="1" dirty="0" smtClean="0">
              <a:solidFill>
                <a:schemeClr val="tx2">
                  <a:lumMod val="50000"/>
                </a:schemeClr>
              </a:solidFill>
              <a:latin typeface="Cambria" panose="02040503050406030204" pitchFamily="18" charset="0"/>
            </a:endParaRPr>
          </a:p>
          <a:p>
            <a:pPr lvl="0" algn="ctr">
              <a:lnSpc>
                <a:spcPct val="130000"/>
              </a:lnSpc>
            </a:pPr>
            <a:r>
              <a:rPr lang="en-GB" sz="2000" i="1" dirty="0" smtClean="0">
                <a:solidFill>
                  <a:schemeClr val="tx2">
                    <a:lumMod val="50000"/>
                  </a:schemeClr>
                </a:solidFill>
                <a:latin typeface="Cambria" panose="02040503050406030204" pitchFamily="18" charset="0"/>
              </a:rPr>
              <a:t> </a:t>
            </a:r>
            <a:r>
              <a:rPr lang="en-GB" sz="2000" i="1" dirty="0">
                <a:solidFill>
                  <a:schemeClr val="tx2">
                    <a:lumMod val="50000"/>
                  </a:schemeClr>
                </a:solidFill>
                <a:latin typeface="Cambria" panose="02040503050406030204" pitchFamily="18" charset="0"/>
              </a:rPr>
              <a:t>drug </a:t>
            </a:r>
            <a:r>
              <a:rPr lang="en-GB" sz="2000" i="1" dirty="0" smtClean="0">
                <a:solidFill>
                  <a:schemeClr val="tx2">
                    <a:lumMod val="50000"/>
                  </a:schemeClr>
                </a:solidFill>
                <a:latin typeface="Cambria" panose="02040503050406030204" pitchFamily="18" charset="0"/>
              </a:rPr>
              <a:t>purchase</a:t>
            </a:r>
            <a:endParaRPr lang="en-US" altLang="zh-CN" sz="1400" dirty="0">
              <a:solidFill>
                <a:schemeClr val="tx2">
                  <a:lumMod val="50000"/>
                </a:schemeClr>
              </a:solidFill>
              <a:latin typeface="冬青黑体简体中文 W3" panose="020B0300000000000000" pitchFamily="34" charset="-122"/>
              <a:ea typeface="冬青黑体简体中文 W3" panose="020B0300000000000000" pitchFamily="34" charset="-122"/>
            </a:endParaRPr>
          </a:p>
        </p:txBody>
      </p:sp>
      <p:sp>
        <p:nvSpPr>
          <p:cNvPr id="32" name="文本框 31"/>
          <p:cNvSpPr txBox="1"/>
          <p:nvPr/>
        </p:nvSpPr>
        <p:spPr>
          <a:xfrm>
            <a:off x="4418070" y="4260184"/>
            <a:ext cx="3617358" cy="892552"/>
          </a:xfrm>
          <a:prstGeom prst="rect">
            <a:avLst/>
          </a:prstGeom>
          <a:noFill/>
          <a:effectLst/>
        </p:spPr>
        <p:txBody>
          <a:bodyPr wrap="square" rtlCol="0">
            <a:spAutoFit/>
          </a:bodyPr>
          <a:lstStyle/>
          <a:p>
            <a:pPr lvl="0" algn="ctr">
              <a:lnSpc>
                <a:spcPct val="130000"/>
              </a:lnSpc>
            </a:pPr>
            <a:r>
              <a:rPr lang="en-US" sz="2000" i="1" dirty="0" smtClean="0">
                <a:solidFill>
                  <a:schemeClr val="tx2">
                    <a:lumMod val="50000"/>
                  </a:schemeClr>
                </a:solidFill>
                <a:latin typeface="Cambria" panose="02040503050406030204" pitchFamily="18" charset="0"/>
              </a:rPr>
              <a:t> </a:t>
            </a:r>
            <a:r>
              <a:rPr lang="en-GB" sz="2000" i="1" dirty="0">
                <a:solidFill>
                  <a:schemeClr val="tx2">
                    <a:lumMod val="50000"/>
                  </a:schemeClr>
                </a:solidFill>
                <a:latin typeface="Cambria" panose="02040503050406030204" pitchFamily="18" charset="0"/>
              </a:rPr>
              <a:t>Coverage of </a:t>
            </a:r>
            <a:r>
              <a:rPr lang="en-GB" sz="2000" i="1" dirty="0" smtClean="0">
                <a:solidFill>
                  <a:schemeClr val="tx2">
                    <a:lumMod val="50000"/>
                  </a:schemeClr>
                </a:solidFill>
                <a:latin typeface="Cambria" panose="02040503050406030204" pitchFamily="18" charset="0"/>
              </a:rPr>
              <a:t>Social-Health </a:t>
            </a:r>
            <a:r>
              <a:rPr lang="en-GB" sz="2000" i="1" dirty="0">
                <a:solidFill>
                  <a:schemeClr val="tx2">
                    <a:lumMod val="50000"/>
                  </a:schemeClr>
                </a:solidFill>
                <a:latin typeface="Cambria" panose="02040503050406030204" pitchFamily="18" charset="0"/>
              </a:rPr>
              <a:t>Insurance </a:t>
            </a:r>
            <a:r>
              <a:rPr lang="az-Latn-AZ" sz="2000" i="1" dirty="0" smtClean="0">
                <a:solidFill>
                  <a:schemeClr val="tx2">
                    <a:lumMod val="50000"/>
                  </a:schemeClr>
                </a:solidFill>
                <a:latin typeface="Cambria" panose="02040503050406030204" pitchFamily="18" charset="0"/>
              </a:rPr>
              <a:t>(</a:t>
            </a:r>
            <a:r>
              <a:rPr lang="az-Latn-AZ" sz="2000" i="1" smtClean="0">
                <a:solidFill>
                  <a:schemeClr val="tx2">
                    <a:lumMod val="50000"/>
                  </a:schemeClr>
                </a:solidFill>
                <a:latin typeface="Cambria" panose="02040503050406030204" pitchFamily="18" charset="0"/>
              </a:rPr>
              <a:t>of </a:t>
            </a:r>
            <a:r>
              <a:rPr lang="en-GB" sz="2000" i="1" smtClean="0">
                <a:solidFill>
                  <a:schemeClr val="tx2">
                    <a:lumMod val="50000"/>
                  </a:schemeClr>
                </a:solidFill>
                <a:latin typeface="Cambria" panose="02040503050406030204" pitchFamily="18" charset="0"/>
              </a:rPr>
              <a:t>Population</a:t>
            </a:r>
            <a:r>
              <a:rPr lang="az-Latn-AZ" sz="2000" i="1" smtClean="0">
                <a:solidFill>
                  <a:schemeClr val="tx2">
                    <a:lumMod val="50000"/>
                  </a:schemeClr>
                </a:solidFill>
                <a:latin typeface="Cambria" panose="02040503050406030204" pitchFamily="18" charset="0"/>
              </a:rPr>
              <a:t>)</a:t>
            </a:r>
            <a:endParaRPr lang="en-US" altLang="zh-CN" sz="1400" dirty="0">
              <a:solidFill>
                <a:schemeClr val="tx2">
                  <a:lumMod val="50000"/>
                </a:schemeClr>
              </a:solidFill>
              <a:latin typeface="冬青黑体简体中文 W3" panose="020B0300000000000000" pitchFamily="34" charset="-122"/>
              <a:ea typeface="冬青黑体简体中文 W3" panose="020B0300000000000000" pitchFamily="34" charset="-122"/>
            </a:endParaRPr>
          </a:p>
        </p:txBody>
      </p:sp>
      <p:grpSp>
        <p:nvGrpSpPr>
          <p:cNvPr id="34" name="Группа 33"/>
          <p:cNvGrpSpPr/>
          <p:nvPr/>
        </p:nvGrpSpPr>
        <p:grpSpPr>
          <a:xfrm>
            <a:off x="-1" y="0"/>
            <a:ext cx="9144001" cy="683849"/>
            <a:chOff x="-3854" y="5569"/>
            <a:chExt cx="9145016" cy="826949"/>
          </a:xfrm>
        </p:grpSpPr>
        <p:pic>
          <p:nvPicPr>
            <p:cNvPr id="35" name="Рисунок 34" descr="C:\Users\asus\Desktop\ScreenHunter_2.jpg"/>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36" name="Рисунок 35"/>
            <p:cNvPicPr/>
            <p:nvPr/>
          </p:nvPicPr>
          <p:blipFill>
            <a:blip r:embed="rId5"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3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smtClean="0">
                  <a:solidFill>
                    <a:srgbClr val="FFFFFF"/>
                  </a:solidFill>
                  <a:ea typeface="Calibri" panose="020F0502020204030204" pitchFamily="34" charset="0"/>
                  <a:cs typeface="Times New Roman" panose="02020603050405020304" pitchFamily="18" charset="0"/>
                </a:rPr>
                <a:t>A</a:t>
              </a:r>
              <a:r>
                <a:rPr lang="en-US" sz="1323" b="1" smtClean="0">
                  <a:solidFill>
                    <a:srgbClr val="FFFFFF"/>
                  </a:solidFill>
                  <a:ea typeface="Calibri" panose="020F0502020204030204" pitchFamily="34" charset="0"/>
                  <a:cs typeface="Times New Roman" panose="02020603050405020304" pitchFamily="18" charset="0"/>
                </a:rPr>
                <a:t>NAS</a:t>
              </a:r>
              <a:endParaRPr lang="en-US" sz="910" dirty="0">
                <a:ea typeface="Calibri" panose="020F0502020204030204" pitchFamily="34" charset="0"/>
                <a:cs typeface="Times New Roman" panose="02020603050405020304" pitchFamily="18" charset="0"/>
              </a:endParaRPr>
            </a:p>
            <a:p>
              <a:pPr>
                <a:lnSpc>
                  <a:spcPct val="107000"/>
                </a:lnSpc>
              </a:pPr>
              <a:r>
                <a:rPr lang="az-Latn-AZ" sz="1323" b="1" smtClean="0">
                  <a:solidFill>
                    <a:srgbClr val="FFFFFF"/>
                  </a:solidFill>
                  <a:ea typeface="Calibri" panose="020F0502020204030204" pitchFamily="34" charset="0"/>
                  <a:cs typeface="Times New Roman" panose="02020603050405020304" pitchFamily="18" charset="0"/>
                </a:rPr>
                <a:t>NSTITUTE </a:t>
              </a:r>
              <a:r>
                <a:rPr lang="az-Latn-AZ" sz="1323" b="1">
                  <a:solidFill>
                    <a:srgbClr val="FFFFFF"/>
                  </a:solidFill>
                  <a:ea typeface="Calibri" panose="020F0502020204030204" pitchFamily="34" charset="0"/>
                  <a:cs typeface="Times New Roman" panose="02020603050405020304" pitchFamily="18" charset="0"/>
                </a:rPr>
                <a:t>OF ECONOMICS </a:t>
              </a:r>
            </a:p>
            <a:p>
              <a:pPr>
                <a:lnSpc>
                  <a:spcPct val="107000"/>
                </a:lnSpc>
              </a:pPr>
              <a:endParaRPr lang="en-US" sz="910" dirty="0">
                <a:ea typeface="Calibri" panose="020F0502020204030204" pitchFamily="34" charset="0"/>
                <a:cs typeface="Times New Roman" panose="02020603050405020304" pitchFamily="18" charset="0"/>
              </a:endParaRPr>
            </a:p>
          </p:txBody>
        </p:sp>
      </p:grpSp>
      <p:sp>
        <p:nvSpPr>
          <p:cNvPr id="42" name="TextBox 41"/>
          <p:cNvSpPr txBox="1"/>
          <p:nvPr/>
        </p:nvSpPr>
        <p:spPr>
          <a:xfrm>
            <a:off x="0" y="6598943"/>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
        <p:nvSpPr>
          <p:cNvPr id="43" name="Прямоугольник 42"/>
          <p:cNvSpPr/>
          <p:nvPr/>
        </p:nvSpPr>
        <p:spPr>
          <a:xfrm>
            <a:off x="2206906" y="1011487"/>
            <a:ext cx="5571367" cy="1200329"/>
          </a:xfrm>
          <a:prstGeom prst="rect">
            <a:avLst/>
          </a:prstGeom>
        </p:spPr>
        <p:txBody>
          <a:bodyPr wrap="square">
            <a:spAutoFit/>
          </a:bodyPr>
          <a:lstStyle/>
          <a:p>
            <a:pPr lvl="0" algn="ctr"/>
            <a:r>
              <a:rPr lang="en-GB" sz="2400" i="1" dirty="0" smtClean="0">
                <a:solidFill>
                  <a:srgbClr val="8064A2">
                    <a:lumMod val="50000"/>
                  </a:srgbClr>
                </a:solidFill>
                <a:latin typeface="Cambria" panose="02040503050406030204" pitchFamily="18" charset="0"/>
              </a:rPr>
              <a:t>Sub-index </a:t>
            </a:r>
            <a:r>
              <a:rPr lang="en-GB" sz="2400" i="1" dirty="0">
                <a:solidFill>
                  <a:srgbClr val="8064A2">
                    <a:lumMod val="50000"/>
                  </a:srgbClr>
                </a:solidFill>
                <a:latin typeface="Cambria" panose="02040503050406030204" pitchFamily="18" charset="0"/>
              </a:rPr>
              <a:t>of </a:t>
            </a:r>
            <a:r>
              <a:rPr lang="en-GB" sz="2400" i="1" dirty="0" smtClean="0">
                <a:solidFill>
                  <a:srgbClr val="8064A2">
                    <a:lumMod val="50000"/>
                  </a:srgbClr>
                </a:solidFill>
                <a:latin typeface="Cambria" panose="02040503050406030204" pitchFamily="18" charset="0"/>
              </a:rPr>
              <a:t>Liberalism (Dirigisme) of the Healthcare </a:t>
            </a:r>
            <a:r>
              <a:rPr lang="en-GB" sz="2400" i="1" dirty="0">
                <a:solidFill>
                  <a:srgbClr val="8064A2">
                    <a:lumMod val="50000"/>
                  </a:srgbClr>
                </a:solidFill>
                <a:latin typeface="Cambria" panose="02040503050406030204" pitchFamily="18" charset="0"/>
              </a:rPr>
              <a:t>system </a:t>
            </a:r>
            <a:r>
              <a:rPr lang="az-Latn-AZ" sz="2400" i="1" dirty="0" smtClean="0">
                <a:solidFill>
                  <a:srgbClr val="8064A2">
                    <a:lumMod val="50000"/>
                  </a:srgbClr>
                </a:solidFill>
                <a:latin typeface="Cambria" panose="02040503050406030204" pitchFamily="18" charset="0"/>
              </a:rPr>
              <a:t>is </a:t>
            </a:r>
            <a:r>
              <a:rPr lang="az-Latn-AZ" sz="2400" i="1" dirty="0">
                <a:solidFill>
                  <a:srgbClr val="8064A2">
                    <a:lumMod val="50000"/>
                  </a:srgbClr>
                </a:solidFill>
                <a:latin typeface="Cambria" panose="02040503050406030204" pitchFamily="18" charset="0"/>
              </a:rPr>
              <a:t>calculated </a:t>
            </a:r>
            <a:r>
              <a:rPr lang="az-Latn-AZ" sz="2400" i="1" dirty="0" smtClean="0">
                <a:solidFill>
                  <a:srgbClr val="8064A2">
                    <a:lumMod val="50000"/>
                  </a:srgbClr>
                </a:solidFill>
                <a:latin typeface="Cambria" panose="02040503050406030204" pitchFamily="18" charset="0"/>
              </a:rPr>
              <a:t>on the basis of </a:t>
            </a:r>
            <a:r>
              <a:rPr lang="en-GB" sz="2400" i="1" dirty="0" smtClean="0">
                <a:solidFill>
                  <a:srgbClr val="8064A2">
                    <a:lumMod val="50000"/>
                  </a:srgbClr>
                </a:solidFill>
                <a:latin typeface="Cambria" panose="02040503050406030204" pitchFamily="18" charset="0"/>
              </a:rPr>
              <a:t>4 indicators</a:t>
            </a:r>
            <a:endParaRPr lang="az-Latn-AZ" sz="2400" i="1" dirty="0">
              <a:solidFill>
                <a:srgbClr val="8064A2">
                  <a:lumMod val="50000"/>
                </a:srgbClr>
              </a:solidFill>
              <a:latin typeface="Cambria" panose="02040503050406030204" pitchFamily="18" charset="0"/>
            </a:endParaRPr>
          </a:p>
        </p:txBody>
      </p:sp>
      <p:sp>
        <p:nvSpPr>
          <p:cNvPr id="24" name="Line 16"/>
          <p:cNvSpPr>
            <a:spLocks noChangeShapeType="1"/>
          </p:cNvSpPr>
          <p:nvPr/>
        </p:nvSpPr>
        <p:spPr bwMode="auto">
          <a:xfrm>
            <a:off x="2123728" y="5152736"/>
            <a:ext cx="2088232" cy="0"/>
          </a:xfrm>
          <a:prstGeom prst="line">
            <a:avLst/>
          </a:prstGeom>
          <a:ln>
            <a:headEnd/>
            <a:tailEnd/>
          </a:ln>
          <a:extLst/>
        </p:spPr>
        <p:style>
          <a:lnRef idx="3">
            <a:schemeClr val="accent1"/>
          </a:lnRef>
          <a:fillRef idx="0">
            <a:schemeClr val="accent1"/>
          </a:fillRef>
          <a:effectRef idx="2">
            <a:schemeClr val="accent1"/>
          </a:effectRef>
          <a:fontRef idx="minor">
            <a:schemeClr val="tx1"/>
          </a:fontRef>
        </p:style>
        <p:txBody>
          <a:bodyPr vert="horz" wrap="square" lIns="121920" tIns="60960" rIns="121920" bIns="60960" numCol="1" anchor="t" anchorCtr="0" compatLnSpc="1">
            <a:prstTxWarp prst="textNoShape">
              <a:avLst/>
            </a:prstTxWarp>
          </a:bodyPr>
          <a:lstStyle/>
          <a:p>
            <a:pPr lvl="0"/>
            <a:endParaRPr lang="en-GB" sz="2400" i="1" dirty="0">
              <a:solidFill>
                <a:schemeClr val="tx2">
                  <a:lumMod val="50000"/>
                </a:schemeClr>
              </a:solidFill>
              <a:latin typeface="Cambria" panose="02040503050406030204" pitchFamily="18" charset="0"/>
            </a:endParaRPr>
          </a:p>
          <a:p>
            <a:endParaRPr lang="zh-CN" altLang="en-US" sz="2400" dirty="0"/>
          </a:p>
        </p:txBody>
      </p:sp>
    </p:spTree>
    <p:extLst>
      <p:ext uri="{BB962C8B-B14F-4D97-AF65-F5344CB8AC3E}">
        <p14:creationId xmlns:p14="http://schemas.microsoft.com/office/powerpoint/2010/main" val="3055980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par>
                              <p:cTn id="21" fill="hold">
                                <p:stCondLst>
                                  <p:cond delay="2000"/>
                                </p:stCondLst>
                                <p:childTnLst>
                                  <p:par>
                                    <p:cTn id="22" presetID="2" presetClass="entr" presetSubtype="4" fill="hold" grpId="0" nodeType="afterEffect" p14:presetBounceEnd="50000">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14:bounceEnd="50000">
                                          <p:cBhvr additive="base">
                                            <p:cTn id="24"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outVertical)">
                                          <p:cBhvr>
                                            <p:cTn id="33" dur="500"/>
                                            <p:tgtEl>
                                              <p:spTgt spid="24"/>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par>
                              <p:cTn id="38" fill="hold">
                                <p:stCondLst>
                                  <p:cond delay="4000"/>
                                </p:stCondLst>
                                <p:childTnLst>
                                  <p:par>
                                    <p:cTn id="39" presetID="2" presetClass="entr" presetSubtype="4" fill="hold" grpId="0" nodeType="afterEffect" p14:presetBounceEnd="50000">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14:bounceEnd="50000">
                                          <p:cBhvr additive="base">
                                            <p:cTn id="41"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14:presetBounceEnd="50000">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14:bounceEnd="50000">
                                          <p:cBhvr additive="base">
                                            <p:cTn id="46"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par>
                              <p:cTn id="52" fill="hold">
                                <p:stCondLst>
                                  <p:cond delay="5500"/>
                                </p:stCondLst>
                                <p:childTnLst>
                                  <p:par>
                                    <p:cTn id="53" presetID="16" presetClass="entr" presetSubtype="37"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outVertical)">
                                          <p:cBhvr>
                                            <p:cTn id="55" dur="500"/>
                                            <p:tgtEl>
                                              <p:spTgt spid="26"/>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p:stCondLst>
                                  <p:cond delay="6500"/>
                                </p:stCondLst>
                                <p:childTnLst>
                                  <p:par>
                                    <p:cTn id="61" presetID="2" presetClass="entr" presetSubtype="4" fill="hold" grpId="0" nodeType="afterEffect" p14:presetBounceEnd="50000">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14:bounceEnd="50000">
                                          <p:cBhvr additive="base">
                                            <p:cTn id="63"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4"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childTnLst>
                              </p:cTn>
                            </p:par>
                            <p:par>
                              <p:cTn id="69" fill="hold">
                                <p:stCondLst>
                                  <p:cond delay="7500"/>
                                </p:stCondLst>
                                <p:childTnLst>
                                  <p:par>
                                    <p:cTn id="70" presetID="16" presetClass="entr" presetSubtype="37"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outVertical)">
                                          <p:cBhvr>
                                            <p:cTn id="72" dur="500"/>
                                            <p:tgtEl>
                                              <p:spTgt spid="28"/>
                                            </p:tgtEl>
                                          </p:cBhvr>
                                        </p:animEffect>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 grpId="0" animBg="1"/>
          <p:bldP spid="9" grpId="0" animBg="1"/>
          <p:bldP spid="10" grpId="0" animBg="1"/>
          <p:bldP spid="11" grpId="0" animBg="1"/>
          <p:bldP spid="18" grpId="0" animBg="1"/>
          <p:bldP spid="19" grpId="0" animBg="1"/>
          <p:bldP spid="20" grpId="0" animBg="1"/>
          <p:bldP spid="23" grpId="0" animBg="1"/>
          <p:bldP spid="25" grpId="0" animBg="1"/>
          <p:bldP spid="26" grpId="0" animBg="1"/>
          <p:bldP spid="27" grpId="0" animBg="1"/>
          <p:bldP spid="28" grpId="0" animBg="1"/>
          <p:bldP spid="29" grpId="0"/>
          <p:bldP spid="31" grpId="0"/>
          <p:bldP spid="32" grpId="0"/>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outVertical)">
                                          <p:cBhvr>
                                            <p:cTn id="33" dur="500"/>
                                            <p:tgtEl>
                                              <p:spTgt spid="24"/>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par>
                              <p:cTn id="52" fill="hold">
                                <p:stCondLst>
                                  <p:cond delay="5500"/>
                                </p:stCondLst>
                                <p:childTnLst>
                                  <p:par>
                                    <p:cTn id="53" presetID="16" presetClass="entr" presetSubtype="37"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outVertical)">
                                          <p:cBhvr>
                                            <p:cTn id="55" dur="500"/>
                                            <p:tgtEl>
                                              <p:spTgt spid="26"/>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4"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childTnLst>
                              </p:cTn>
                            </p:par>
                            <p:par>
                              <p:cTn id="69" fill="hold">
                                <p:stCondLst>
                                  <p:cond delay="7500"/>
                                </p:stCondLst>
                                <p:childTnLst>
                                  <p:par>
                                    <p:cTn id="70" presetID="16" presetClass="entr" presetSubtype="37"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outVertical)">
                                          <p:cBhvr>
                                            <p:cTn id="72" dur="500"/>
                                            <p:tgtEl>
                                              <p:spTgt spid="28"/>
                                            </p:tgtEl>
                                          </p:cBhvr>
                                        </p:animEffect>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 grpId="0" animBg="1"/>
          <p:bldP spid="9" grpId="0" animBg="1"/>
          <p:bldP spid="10" grpId="0" animBg="1"/>
          <p:bldP spid="11" grpId="0" animBg="1"/>
          <p:bldP spid="18" grpId="0" animBg="1"/>
          <p:bldP spid="19" grpId="0" animBg="1"/>
          <p:bldP spid="20" grpId="0" animBg="1"/>
          <p:bldP spid="23" grpId="0" animBg="1"/>
          <p:bldP spid="25" grpId="0" animBg="1"/>
          <p:bldP spid="26" grpId="0" animBg="1"/>
          <p:bldP spid="27" grpId="0" animBg="1"/>
          <p:bldP spid="28" grpId="0" animBg="1"/>
          <p:bldP spid="29" grpId="0"/>
          <p:bldP spid="31" grpId="0"/>
          <p:bldP spid="32" grpId="0"/>
          <p:bldP spid="24"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smtClean="0">
                  <a:solidFill>
                    <a:srgbClr val="FFFFFF"/>
                  </a:solidFill>
                  <a:ea typeface="Calibri" panose="020F0502020204030204" pitchFamily="34" charset="0"/>
                  <a:cs typeface="Times New Roman" panose="02020603050405020304" pitchFamily="18" charset="0"/>
                </a:rPr>
                <a:t>A</a:t>
              </a:r>
              <a:r>
                <a:rPr lang="en-US" sz="1323" b="1" dirty="0" smtClean="0">
                  <a:solidFill>
                    <a:srgbClr val="FFFFFF"/>
                  </a:solidFill>
                  <a:ea typeface="Calibri" panose="020F0502020204030204" pitchFamily="34" charset="0"/>
                  <a:cs typeface="Times New Roman" panose="02020603050405020304" pitchFamily="18" charset="0"/>
                </a:rPr>
                <a:t>NAS</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smtClean="0">
                  <a:solidFill>
                    <a:srgbClr val="FFFFFF"/>
                  </a:solidFill>
                  <a:ea typeface="Calibri" panose="020F0502020204030204" pitchFamily="34" charset="0"/>
                  <a:cs typeface="Times New Roman" panose="02020603050405020304" pitchFamily="18" charset="0"/>
                </a:rPr>
                <a:t>INSTITUTE </a:t>
              </a:r>
              <a:r>
                <a:rPr lang="az-Latn-AZ" sz="1323" b="1" dirty="0">
                  <a:solidFill>
                    <a:srgbClr val="FFFFFF"/>
                  </a:solidFill>
                  <a:ea typeface="Calibri" panose="020F0502020204030204" pitchFamily="34" charset="0"/>
                  <a:cs typeface="Times New Roman" panose="02020603050405020304" pitchFamily="18" charset="0"/>
                </a:rPr>
                <a:t>OF ECONOMICS </a:t>
              </a:r>
            </a:p>
            <a:p>
              <a:pPr>
                <a:lnSpc>
                  <a:spcPct val="107000"/>
                </a:lnSpc>
              </a:pP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4" y="6494190"/>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i="1" dirty="0">
                <a:solidFill>
                  <a:prstClr val="black"/>
                </a:solidFill>
              </a:rPr>
              <a:t>Created by author</a:t>
            </a:r>
            <a:r>
              <a:rPr lang="az-Latn-AZ" sz="1200" i="1" dirty="0" smtClean="0">
                <a:solidFill>
                  <a:prstClr val="black"/>
                </a:solidFill>
              </a:rPr>
              <a:t>.</a:t>
            </a:r>
            <a:r>
              <a:rPr lang="az-Latn-AZ" sz="1200" b="1" dirty="0" smtClean="0">
                <a:solidFill>
                  <a:schemeClr val="tx1"/>
                </a:solidFill>
                <a:latin typeface="Cambria" panose="02040503050406030204" pitchFamily="18" charset="0"/>
              </a:rPr>
              <a:t>                                             </a:t>
            </a:r>
            <a:r>
              <a:rPr lang="en-US" sz="1200" b="1" dirty="0" smtClean="0">
                <a:solidFill>
                  <a:schemeClr val="bg1"/>
                </a:solidFill>
                <a:latin typeface="Cambria" panose="02040503050406030204" pitchFamily="18" charset="0"/>
              </a:rPr>
              <a:t>May 14,</a:t>
            </a:r>
            <a:r>
              <a:rPr lang="az-Latn-AZ"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2019</a:t>
            </a:r>
            <a:endParaRPr lang="ru-RU" sz="1200" b="1" dirty="0">
              <a:solidFill>
                <a:schemeClr val="bg1"/>
              </a:solidFill>
              <a:latin typeface="Cambria" panose="02040503050406030204" pitchFamily="18" charset="0"/>
            </a:endParaRPr>
          </a:p>
        </p:txBody>
      </p:sp>
      <p:sp>
        <p:nvSpPr>
          <p:cNvPr id="2" name="Прямоугольник 1"/>
          <p:cNvSpPr/>
          <p:nvPr/>
        </p:nvSpPr>
        <p:spPr>
          <a:xfrm>
            <a:off x="1828670" y="1052736"/>
            <a:ext cx="4572000" cy="1138773"/>
          </a:xfrm>
          <a:prstGeom prst="rect">
            <a:avLst/>
          </a:prstGeom>
        </p:spPr>
        <p:txBody>
          <a:bodyPr>
            <a:spAutoFit/>
          </a:bodyPr>
          <a:lstStyle/>
          <a:p>
            <a:pPr algn="ctr"/>
            <a:r>
              <a:rPr lang="en-US" sz="2400" i="1" dirty="0" smtClean="0">
                <a:effectLst>
                  <a:outerShdw blurRad="38100" dist="38100" dir="2700000" algn="tl">
                    <a:srgbClr val="000000">
                      <a:alpha val="43137"/>
                    </a:srgbClr>
                  </a:outerShdw>
                </a:effectLst>
                <a:latin typeface="Cambria" pitchFamily="18" charset="0"/>
              </a:rPr>
              <a:t>S</a:t>
            </a:r>
            <a:r>
              <a:rPr lang="az-Latn-AZ" sz="2400" i="1" dirty="0" smtClean="0">
                <a:effectLst>
                  <a:outerShdw blurRad="38100" dist="38100" dir="2700000" algn="tl">
                    <a:srgbClr val="000000">
                      <a:alpha val="43137"/>
                    </a:srgbClr>
                  </a:outerShdw>
                </a:effectLst>
                <a:latin typeface="Cambria" pitchFamily="18" charset="0"/>
              </a:rPr>
              <a:t>ub-index </a:t>
            </a:r>
            <a:r>
              <a:rPr lang="az-Latn-AZ" sz="2400" i="1" dirty="0">
                <a:effectLst>
                  <a:outerShdw blurRad="38100" dist="38100" dir="2700000" algn="tl">
                    <a:srgbClr val="000000">
                      <a:alpha val="43137"/>
                    </a:srgbClr>
                  </a:outerShdw>
                </a:effectLst>
                <a:latin typeface="Cambria" pitchFamily="18" charset="0"/>
              </a:rPr>
              <a:t>of </a:t>
            </a:r>
            <a:r>
              <a:rPr lang="az-Latn-AZ" sz="2400" i="1" dirty="0" smtClean="0">
                <a:effectLst>
                  <a:outerShdw blurRad="38100" dist="38100" dir="2700000" algn="tl">
                    <a:srgbClr val="000000">
                      <a:alpha val="43137"/>
                    </a:srgbClr>
                  </a:outerShdw>
                </a:effectLst>
                <a:latin typeface="Cambria" pitchFamily="18" charset="0"/>
              </a:rPr>
              <a:t>Liberalis</a:t>
            </a:r>
            <a:r>
              <a:rPr lang="en-US" sz="2400" i="1" dirty="0" smtClean="0">
                <a:effectLst>
                  <a:outerShdw blurRad="38100" dist="38100" dir="2700000" algn="tl">
                    <a:srgbClr val="000000">
                      <a:alpha val="43137"/>
                    </a:srgbClr>
                  </a:outerShdw>
                </a:effectLst>
                <a:latin typeface="Cambria" pitchFamily="18" charset="0"/>
              </a:rPr>
              <a:t>m</a:t>
            </a:r>
            <a:r>
              <a:rPr lang="az-Latn-AZ" sz="2400" i="1" dirty="0" smtClean="0">
                <a:effectLst>
                  <a:outerShdw blurRad="38100" dist="38100" dir="2700000" algn="tl">
                    <a:srgbClr val="000000">
                      <a:alpha val="43137"/>
                    </a:srgbClr>
                  </a:outerShdw>
                </a:effectLst>
                <a:latin typeface="Cambria" pitchFamily="18" charset="0"/>
              </a:rPr>
              <a:t> </a:t>
            </a:r>
            <a:r>
              <a:rPr lang="en-US" sz="2400" i="1" dirty="0" smtClean="0">
                <a:effectLst>
                  <a:outerShdw blurRad="38100" dist="38100" dir="2700000" algn="tl">
                    <a:srgbClr val="000000">
                      <a:alpha val="43137"/>
                    </a:srgbClr>
                  </a:outerShdw>
                </a:effectLst>
                <a:latin typeface="Cambria" pitchFamily="18" charset="0"/>
              </a:rPr>
              <a:t>(</a:t>
            </a:r>
            <a:r>
              <a:rPr lang="az-Latn-AZ" sz="2400" i="1" dirty="0" smtClean="0">
                <a:effectLst>
                  <a:outerShdw blurRad="38100" dist="38100" dir="2700000" algn="tl">
                    <a:srgbClr val="000000">
                      <a:alpha val="43137"/>
                    </a:srgbClr>
                  </a:outerShdw>
                </a:effectLst>
                <a:latin typeface="Cambria" pitchFamily="18" charset="0"/>
              </a:rPr>
              <a:t>Dirigis</a:t>
            </a:r>
            <a:r>
              <a:rPr lang="en-US" sz="2400" i="1" dirty="0" smtClean="0">
                <a:effectLst>
                  <a:outerShdw blurRad="38100" dist="38100" dir="2700000" algn="tl">
                    <a:srgbClr val="000000">
                      <a:alpha val="43137"/>
                    </a:srgbClr>
                  </a:outerShdw>
                </a:effectLst>
                <a:latin typeface="Cambria" pitchFamily="18" charset="0"/>
              </a:rPr>
              <a:t>me) of Healthcare  system</a:t>
            </a:r>
            <a:r>
              <a:rPr lang="en-GB" sz="2400" i="1" smtClean="0">
                <a:effectLst>
                  <a:outerShdw blurRad="38100" dist="38100" dir="2700000" algn="tl">
                    <a:srgbClr val="000000">
                      <a:alpha val="43137"/>
                    </a:srgbClr>
                  </a:outerShdw>
                </a:effectLst>
                <a:latin typeface="Cambria" pitchFamily="18" charset="0"/>
              </a:rPr>
              <a:t>, </a:t>
            </a:r>
            <a:r>
              <a:rPr lang="en-GB" sz="2000" i="1" smtClean="0">
                <a:effectLst>
                  <a:outerShdw blurRad="38100" dist="38100" dir="2700000" algn="tl">
                    <a:srgbClr val="000000">
                      <a:alpha val="43137"/>
                    </a:srgbClr>
                  </a:outerShdw>
                </a:effectLst>
                <a:latin typeface="Cambria" pitchFamily="18" charset="0"/>
              </a:rPr>
              <a:t>(</a:t>
            </a:r>
            <a:r>
              <a:rPr lang="az-Latn-AZ" sz="2000" i="1" smtClean="0">
                <a:effectLst>
                  <a:outerShdw blurRad="38100" dist="38100" dir="2700000" algn="tl">
                    <a:srgbClr val="000000">
                      <a:alpha val="43137"/>
                    </a:srgbClr>
                  </a:outerShdw>
                </a:effectLst>
                <a:latin typeface="Cambria" pitchFamily="18" charset="0"/>
              </a:rPr>
              <a:t>30 countries, </a:t>
            </a:r>
            <a:r>
              <a:rPr lang="en-GB" sz="2000" i="1" smtClean="0">
                <a:effectLst>
                  <a:outerShdw blurRad="38100" dist="38100" dir="2700000" algn="tl">
                    <a:srgbClr val="000000">
                      <a:alpha val="43137"/>
                    </a:srgbClr>
                  </a:outerShdw>
                </a:effectLst>
                <a:latin typeface="Cambria" pitchFamily="18" charset="0"/>
              </a:rPr>
              <a:t>2015</a:t>
            </a:r>
            <a:r>
              <a:rPr lang="en-GB" sz="2000" i="1" dirty="0">
                <a:effectLst>
                  <a:outerShdw blurRad="38100" dist="38100" dir="2700000" algn="tl">
                    <a:srgbClr val="000000">
                      <a:alpha val="43137"/>
                    </a:srgbClr>
                  </a:outerShdw>
                </a:effectLst>
                <a:latin typeface="Cambria" pitchFamily="18" charset="0"/>
              </a:rPr>
              <a:t>)</a:t>
            </a:r>
          </a:p>
        </p:txBody>
      </p:sp>
      <p:sp>
        <p:nvSpPr>
          <p:cNvPr id="3" name="Прямоугольник 2"/>
          <p:cNvSpPr/>
          <p:nvPr/>
        </p:nvSpPr>
        <p:spPr>
          <a:xfrm>
            <a:off x="3735199" y="6491553"/>
            <a:ext cx="1447704" cy="276999"/>
          </a:xfrm>
          <a:prstGeom prst="rect">
            <a:avLst/>
          </a:prstGeom>
        </p:spPr>
        <p:txBody>
          <a:bodyPr wrap="none">
            <a:spAutoFit/>
          </a:bodyPr>
          <a:lstStyle/>
          <a:p>
            <a:r>
              <a:rPr lang="az-Latn-AZ" sz="1200" i="1" dirty="0" smtClean="0"/>
              <a:t>Source</a:t>
            </a:r>
            <a:r>
              <a:rPr lang="en-GB" sz="1200" i="1" dirty="0" smtClean="0"/>
              <a:t>: </a:t>
            </a:r>
            <a:r>
              <a:rPr lang="en-GB" sz="1200" i="1" dirty="0"/>
              <a:t>OECD</a:t>
            </a:r>
            <a:r>
              <a:rPr lang="en-GB" sz="1200" i="1"/>
              <a:t>, </a:t>
            </a:r>
            <a:r>
              <a:rPr lang="en-GB" sz="1200" i="1" smtClean="0"/>
              <a:t>201</a:t>
            </a:r>
            <a:r>
              <a:rPr lang="az-Latn-AZ" sz="1200" i="1" smtClean="0"/>
              <a:t>5.</a:t>
            </a:r>
            <a:endParaRPr lang="en-GB" sz="1200" i="1" dirty="0"/>
          </a:p>
        </p:txBody>
      </p:sp>
      <p:graphicFrame>
        <p:nvGraphicFramePr>
          <p:cNvPr id="11" name="Диаграмма 10"/>
          <p:cNvGraphicFramePr>
            <a:graphicFrameLocks/>
          </p:cNvGraphicFramePr>
          <p:nvPr>
            <p:extLst>
              <p:ext uri="{D42A27DB-BD31-4B8C-83A1-F6EECF244321}">
                <p14:modId xmlns:p14="http://schemas.microsoft.com/office/powerpoint/2010/main" val="3666988334"/>
              </p:ext>
            </p:extLst>
          </p:nvPr>
        </p:nvGraphicFramePr>
        <p:xfrm>
          <a:off x="611560" y="2132856"/>
          <a:ext cx="8097523" cy="42200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93145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rtlCol="0">
        <a:spAutoFit/>
      </a:bodyPr>
      <a:lstStyle>
        <a:defPPr algn="ctr">
          <a:lnSpc>
            <a:spcPct val="130000"/>
          </a:lnSpc>
          <a:defRPr sz="2000" i="1" dirty="0" smtClean="0">
            <a:solidFill>
              <a:schemeClr val="tx2">
                <a:lumMod val="50000"/>
              </a:schemeClr>
            </a:solidFill>
            <a:latin typeface="Cambria" panose="02040503050406030204" pitchFamily="18"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3497</TotalTime>
  <Words>1393</Words>
  <Application>Microsoft Office PowerPoint</Application>
  <PresentationFormat>Экран (4:3)</PresentationFormat>
  <Paragraphs>397</Paragraphs>
  <Slides>15</Slides>
  <Notes>6</Notes>
  <HiddenSlides>0</HiddenSlides>
  <MMClips>0</MMClips>
  <ScaleCrop>false</ScaleCrop>
  <HeadingPairs>
    <vt:vector size="4" baseType="variant">
      <vt:variant>
        <vt:lpstr>Тема</vt:lpstr>
      </vt:variant>
      <vt:variant>
        <vt:i4>2</vt:i4>
      </vt:variant>
      <vt:variant>
        <vt:lpstr>Заголовки слайдов</vt:lpstr>
      </vt:variant>
      <vt:variant>
        <vt:i4>15</vt:i4>
      </vt:variant>
    </vt:vector>
  </HeadingPairs>
  <TitlesOfParts>
    <vt:vector size="17" baseType="lpstr">
      <vt:lpstr>Тема Office</vt:lpstr>
      <vt:lpstr>第一PPT，www.1ppt.com</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Conclusions</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Rasmiyya Abdullayeva</dc:creator>
  <cp:lastModifiedBy>User</cp:lastModifiedBy>
  <cp:revision>191</cp:revision>
  <cp:lastPrinted>2019-05-03T09:46:36Z</cp:lastPrinted>
  <dcterms:created xsi:type="dcterms:W3CDTF">2019-03-28T08:09:09Z</dcterms:created>
  <dcterms:modified xsi:type="dcterms:W3CDTF">2019-05-10T07:37:01Z</dcterms:modified>
</cp:coreProperties>
</file>