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8" r:id="rId3"/>
    <p:sldId id="276" r:id="rId4"/>
    <p:sldId id="277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9" r:id="rId14"/>
    <p:sldId id="268" r:id="rId15"/>
    <p:sldId id="269" r:id="rId16"/>
    <p:sldId id="270" r:id="rId17"/>
    <p:sldId id="271" r:id="rId18"/>
    <p:sldId id="280" r:id="rId1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6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BF7B-C56A-41B0-846C-224B486ACF2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29C1C-93E1-4921-9F27-C7567878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3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3DC65-D9B7-4DBD-B8B8-3892D9566B1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3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04" dirty="0"/>
              <a:t>‹#›</a:t>
            </a:fld>
            <a:endParaRPr spc="-20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04" dirty="0"/>
              <a:t>‹#›</a:t>
            </a:fld>
            <a:endParaRPr spc="-204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04" dirty="0"/>
              <a:t>‹#›</a:t>
            </a:fld>
            <a:endParaRPr spc="-204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407" y="2411873"/>
            <a:ext cx="10692130" cy="2107565"/>
          </a:xfrm>
          <a:custGeom>
            <a:avLst/>
            <a:gdLst/>
            <a:ahLst/>
            <a:cxnLst/>
            <a:rect l="l" t="t" r="r" b="b"/>
            <a:pathLst>
              <a:path w="10692130" h="2107565">
                <a:moveTo>
                  <a:pt x="0" y="0"/>
                </a:moveTo>
                <a:lnTo>
                  <a:pt x="10691999" y="0"/>
                </a:lnTo>
                <a:lnTo>
                  <a:pt x="10691999" y="2107350"/>
                </a:lnTo>
                <a:lnTo>
                  <a:pt x="0" y="2107350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2407" y="2411873"/>
            <a:ext cx="10311130" cy="2107565"/>
          </a:xfrm>
          <a:custGeom>
            <a:avLst/>
            <a:gdLst/>
            <a:ahLst/>
            <a:cxnLst/>
            <a:rect l="l" t="t" r="r" b="b"/>
            <a:pathLst>
              <a:path w="10311130" h="2107565">
                <a:moveTo>
                  <a:pt x="8944415" y="0"/>
                </a:moveTo>
                <a:lnTo>
                  <a:pt x="0" y="0"/>
                </a:lnTo>
                <a:lnTo>
                  <a:pt x="0" y="2107350"/>
                </a:lnTo>
                <a:lnTo>
                  <a:pt x="10310558" y="2107350"/>
                </a:lnTo>
                <a:lnTo>
                  <a:pt x="8944415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04" dirty="0"/>
              <a:t>‹#›</a:t>
            </a:fld>
            <a:endParaRPr spc="-204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04" dirty="0"/>
              <a:t>‹#›</a:t>
            </a:fld>
            <a:endParaRPr spc="-204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about my j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93672" y="0"/>
            <a:ext cx="6799728" cy="7562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46"/>
          </p:nvPr>
        </p:nvSpPr>
        <p:spPr>
          <a:xfrm>
            <a:off x="1271807" y="923465"/>
            <a:ext cx="1341763" cy="1956447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49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5"/>
            <a:ext cx="9089390" cy="307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00389787-FB77-4F4A-BDE9-CF1F1A4A702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57779" y="7188735"/>
            <a:ext cx="216534" cy="369332"/>
          </a:xfrm>
        </p:spPr>
        <p:txBody>
          <a:bodyPr/>
          <a:lstStyle/>
          <a:p>
            <a:fld id="{C9DE604D-52AA-4E46-B8B5-EDA59AF45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0561" y="82108"/>
            <a:ext cx="7432276" cy="675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9921" y="2416130"/>
            <a:ext cx="5113556" cy="1875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57779" y="7188735"/>
            <a:ext cx="216534" cy="21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204" dirty="0"/>
              <a:t>‹#›</a:t>
            </a:fld>
            <a:endParaRPr spc="-204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90" y="0"/>
            <a:ext cx="6073214" cy="7562850"/>
          </a:xfrm>
        </p:spPr>
      </p:pic>
      <p:sp>
        <p:nvSpPr>
          <p:cNvPr id="8" name="Rectangle 7"/>
          <p:cNvSpPr/>
          <p:nvPr/>
        </p:nvSpPr>
        <p:spPr>
          <a:xfrm>
            <a:off x="4592158" y="5443"/>
            <a:ext cx="6104584" cy="7562850"/>
          </a:xfrm>
          <a:prstGeom prst="rect">
            <a:avLst/>
          </a:prstGeom>
          <a:solidFill>
            <a:schemeClr val="tx2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12" tIns="21906" rIns="43812" bIns="21906"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8820" y="586707"/>
            <a:ext cx="6104583" cy="135229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43812" tIns="21906" rIns="43812" bIns="21906" rtlCol="0" anchor="ctr" anchorCtr="0">
            <a:spAutoFit/>
          </a:bodyPr>
          <a:lstStyle/>
          <a:p>
            <a:pPr algn="ctr">
              <a:lnSpc>
                <a:spcPts val="3382"/>
              </a:lnSpc>
            </a:pPr>
            <a:r>
              <a:rPr lang="az-Latn-AZ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Economics of ANAS</a:t>
            </a:r>
          </a:p>
          <a:p>
            <a:pPr algn="ctr">
              <a:lnSpc>
                <a:spcPts val="3382"/>
              </a:lnSpc>
            </a:pPr>
            <a:endParaRPr lang="en-US" sz="2900" b="1" spc="96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207" y="3303734"/>
            <a:ext cx="2933096" cy="287578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43812" tIns="21906" rIns="43812" bIns="21906" rtlCol="0" anchor="ctr" anchorCtr="0">
            <a:spAutoFit/>
          </a:bodyPr>
          <a:lstStyle/>
          <a:p>
            <a:pPr lvl="0"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AGIL EYVAZOV</a:t>
            </a:r>
            <a:endParaRPr lang="az-Latn-AZ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az-Latn-AZ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AU" sz="3200" dirty="0"/>
              <a:t>PhD, Associate professor</a:t>
            </a:r>
            <a:endParaRPr lang="az-Latn-AZ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endParaRPr lang="en-US" sz="3000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06"/>
          <a:stretch/>
        </p:blipFill>
        <p:spPr>
          <a:xfrm>
            <a:off x="6104584" y="2499757"/>
            <a:ext cx="3366267" cy="214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65626" y="4423599"/>
            <a:ext cx="5346700" cy="259832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INVEST IN AZERBAIJAN</a:t>
            </a:r>
            <a:r>
              <a:rPr 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az-Latn-AZ" sz="2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z-Latn-AZ" sz="27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ECONOMİC REFORMS. </a:t>
            </a:r>
            <a:r>
              <a:rPr lang="en-US" sz="27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en-US" sz="2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 </a:t>
            </a:r>
            <a:r>
              <a:rPr lang="az-Latn-AZ" sz="27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CLİMATE</a:t>
            </a:r>
            <a:endParaRPr lang="ru-RU" sz="2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478" y="5166665"/>
            <a:ext cx="1713230" cy="1573530"/>
          </a:xfrm>
          <a:custGeom>
            <a:avLst/>
            <a:gdLst/>
            <a:ahLst/>
            <a:cxnLst/>
            <a:rect l="l" t="t" r="r" b="b"/>
            <a:pathLst>
              <a:path w="1713230" h="1573529">
                <a:moveTo>
                  <a:pt x="0" y="1572997"/>
                </a:moveTo>
                <a:lnTo>
                  <a:pt x="1712779" y="1572997"/>
                </a:lnTo>
                <a:lnTo>
                  <a:pt x="1712779" y="0"/>
                </a:lnTo>
                <a:lnTo>
                  <a:pt x="0" y="0"/>
                </a:lnTo>
                <a:lnTo>
                  <a:pt x="0" y="1572997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478" y="5171914"/>
            <a:ext cx="4945380" cy="0"/>
          </a:xfrm>
          <a:custGeom>
            <a:avLst/>
            <a:gdLst/>
            <a:ahLst/>
            <a:cxnLst/>
            <a:rect l="l" t="t" r="r" b="b"/>
            <a:pathLst>
              <a:path w="4945380">
                <a:moveTo>
                  <a:pt x="0" y="0"/>
                </a:moveTo>
                <a:lnTo>
                  <a:pt x="4944912" y="0"/>
                </a:lnTo>
              </a:path>
            </a:pathLst>
          </a:custGeom>
          <a:ln w="6350">
            <a:solidFill>
              <a:srgbClr val="231F2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278" y="907534"/>
            <a:ext cx="5058410" cy="6196330"/>
          </a:xfrm>
          <a:custGeom>
            <a:avLst/>
            <a:gdLst/>
            <a:ahLst/>
            <a:cxnLst/>
            <a:rect l="l" t="t" r="r" b="b"/>
            <a:pathLst>
              <a:path w="5058410" h="6196330">
                <a:moveTo>
                  <a:pt x="0" y="0"/>
                </a:moveTo>
                <a:lnTo>
                  <a:pt x="5058015" y="0"/>
                </a:lnTo>
                <a:lnTo>
                  <a:pt x="5058015" y="6196122"/>
                </a:lnTo>
                <a:lnTo>
                  <a:pt x="0" y="619612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5228" y="39417"/>
            <a:ext cx="662622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8625" marR="5080" indent="-1686560">
              <a:lnSpc>
                <a:spcPct val="106500"/>
              </a:lnSpc>
              <a:spcBef>
                <a:spcPts val="100"/>
              </a:spcBef>
            </a:pPr>
            <a:r>
              <a:rPr spc="-260" dirty="0"/>
              <a:t>AZERBAIJAN </a:t>
            </a:r>
            <a:r>
              <a:rPr spc="-365" dirty="0"/>
              <a:t>IS </a:t>
            </a:r>
            <a:r>
              <a:rPr spc="-345" dirty="0"/>
              <a:t>ON </a:t>
            </a:r>
            <a:r>
              <a:rPr spc="-229" dirty="0"/>
              <a:t>THE </a:t>
            </a:r>
            <a:r>
              <a:rPr spc="-310" dirty="0"/>
              <a:t>PATH </a:t>
            </a:r>
            <a:r>
              <a:rPr spc="-340" dirty="0"/>
              <a:t>TO </a:t>
            </a:r>
            <a:r>
              <a:rPr spc="-229" dirty="0"/>
              <a:t>FURTHER </a:t>
            </a:r>
            <a:r>
              <a:rPr spc="-250" dirty="0"/>
              <a:t>STRENGTHEN  </a:t>
            </a:r>
            <a:r>
              <a:rPr spc="-270" dirty="0"/>
              <a:t>BUSINESS</a:t>
            </a:r>
            <a:r>
              <a:rPr spc="-225" dirty="0"/>
              <a:t> </a:t>
            </a:r>
            <a:r>
              <a:rPr spc="-260" dirty="0"/>
              <a:t>ENVIRONMENT...</a:t>
            </a:r>
          </a:p>
        </p:txBody>
      </p:sp>
      <p:sp>
        <p:nvSpPr>
          <p:cNvPr id="9" name="object 9"/>
          <p:cNvSpPr/>
          <p:nvPr/>
        </p:nvSpPr>
        <p:spPr>
          <a:xfrm>
            <a:off x="2343689" y="3514745"/>
            <a:ext cx="80010" cy="17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4478" y="1834955"/>
            <a:ext cx="1713230" cy="1459374"/>
          </a:xfrm>
          <a:prstGeom prst="rect">
            <a:avLst/>
          </a:prstGeom>
          <a:solidFill>
            <a:srgbClr val="9EBA6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93980" marR="492759">
              <a:lnSpc>
                <a:spcPts val="1520"/>
              </a:lnSpc>
              <a:spcBef>
                <a:spcPts val="1310"/>
              </a:spcBef>
            </a:pP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World</a:t>
            </a:r>
            <a:r>
              <a:rPr sz="1400" b="1" spc="-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Bank`s  </a:t>
            </a:r>
            <a:r>
              <a:rPr sz="1400" b="1" spc="-240" dirty="0" smtClean="0">
                <a:solidFill>
                  <a:srgbClr val="231F20"/>
                </a:solidFill>
                <a:latin typeface="Verdana"/>
                <a:cs typeface="Verdana"/>
              </a:rPr>
              <a:t>201</a:t>
            </a:r>
            <a:r>
              <a:rPr lang="az-Latn-AZ" sz="1400" b="1" spc="-240" dirty="0" smtClean="0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r>
              <a:rPr sz="1400" b="1" spc="-24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Doing 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Business 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Report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7340" y="1156780"/>
            <a:ext cx="250380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ranking of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Azerbaijan</a:t>
            </a:r>
            <a:r>
              <a:rPr sz="1200" spc="-2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50" dirty="0">
                <a:solidFill>
                  <a:srgbClr val="231F20"/>
                </a:solidFill>
                <a:latin typeface="Verdana"/>
                <a:cs typeface="Verdana"/>
              </a:rPr>
              <a:t>has </a:t>
            </a:r>
            <a:r>
              <a:rPr sz="1200" b="1" spc="-125" dirty="0">
                <a:solidFill>
                  <a:srgbClr val="231F20"/>
                </a:solidFill>
                <a:latin typeface="Verdana"/>
                <a:cs typeface="Verdana"/>
              </a:rPr>
              <a:t>raised  </a:t>
            </a:r>
            <a:r>
              <a:rPr sz="1200" b="1" spc="-180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200" b="1" spc="-204" dirty="0">
                <a:solidFill>
                  <a:srgbClr val="231F20"/>
                </a:solidFill>
                <a:latin typeface="Verdana"/>
                <a:cs typeface="Verdana"/>
              </a:rPr>
              <a:t>32 </a:t>
            </a: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steps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reached </a:t>
            </a:r>
            <a:r>
              <a:rPr sz="1200" spc="-110" dirty="0">
                <a:solidFill>
                  <a:srgbClr val="231F20"/>
                </a:solidFill>
                <a:latin typeface="Verdana"/>
                <a:cs typeface="Verdana"/>
              </a:rPr>
              <a:t>25th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place 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among </a:t>
            </a:r>
            <a:r>
              <a:rPr sz="1200" spc="-140" dirty="0">
                <a:solidFill>
                  <a:srgbClr val="231F20"/>
                </a:solidFill>
                <a:latin typeface="Verdana"/>
                <a:cs typeface="Verdana"/>
              </a:rPr>
              <a:t>190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countries;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7332" y="1935837"/>
            <a:ext cx="285750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position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country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has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enhanced  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200" b="1" spc="-204" dirty="0">
                <a:solidFill>
                  <a:srgbClr val="231F20"/>
                </a:solidFill>
                <a:latin typeface="Verdana"/>
                <a:cs typeface="Verdana"/>
              </a:rPr>
              <a:t>100 </a:t>
            </a: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steps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for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Dealing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with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construction  permits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Getting</a:t>
            </a:r>
            <a:r>
              <a:rPr sz="1200" spc="-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credit;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7298" y="2714895"/>
            <a:ext cx="283781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65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Azerbaijan </a:t>
            </a: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is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recognized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as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most  </a:t>
            </a:r>
            <a:r>
              <a:rPr sz="1200" b="1" spc="-125" dirty="0">
                <a:solidFill>
                  <a:srgbClr val="231F20"/>
                </a:solidFill>
                <a:latin typeface="Verdana"/>
                <a:cs typeface="Verdana"/>
              </a:rPr>
              <a:t>reformer </a:t>
            </a:r>
            <a:r>
              <a:rPr sz="1200" b="1" spc="-145" dirty="0">
                <a:solidFill>
                  <a:srgbClr val="231F20"/>
                </a:solidFill>
                <a:latin typeface="Verdana"/>
                <a:cs typeface="Verdana"/>
              </a:rPr>
              <a:t>country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with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the number</a:t>
            </a:r>
            <a:r>
              <a:rPr sz="1200" spc="-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of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reforms 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have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been implemented,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in 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Europe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2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Central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Asia,</a:t>
            </a:r>
            <a:r>
              <a:rPr sz="12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sz="12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general,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r>
              <a:rPr sz="1200" spc="-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acknowledged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as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top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improver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globally;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7274" y="3883479"/>
            <a:ext cx="284988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Azerbaijan </a:t>
            </a:r>
            <a:r>
              <a:rPr sz="1200" b="1" spc="-100" dirty="0">
                <a:solidFill>
                  <a:srgbClr val="231F20"/>
                </a:solidFill>
                <a:latin typeface="Verdana"/>
                <a:cs typeface="Verdana"/>
              </a:rPr>
              <a:t>is </a:t>
            </a:r>
            <a:r>
              <a:rPr sz="1200" b="1" spc="-145" dirty="0">
                <a:solidFill>
                  <a:srgbClr val="231F20"/>
                </a:solidFill>
                <a:latin typeface="Verdana"/>
                <a:cs typeface="Verdana"/>
              </a:rPr>
              <a:t>ranked </a:t>
            </a:r>
            <a:r>
              <a:rPr sz="1200" b="1" spc="-12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1200" b="1" spc="-155" dirty="0">
                <a:solidFill>
                  <a:srgbClr val="231F20"/>
                </a:solidFill>
                <a:latin typeface="Verdana"/>
                <a:cs typeface="Verdana"/>
              </a:rPr>
              <a:t>top </a:t>
            </a:r>
            <a:r>
              <a:rPr sz="1200" b="1" spc="-204" dirty="0">
                <a:solidFill>
                  <a:srgbClr val="231F20"/>
                </a:solidFill>
                <a:latin typeface="Verdana"/>
                <a:cs typeface="Verdana"/>
              </a:rPr>
              <a:t>10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for</a:t>
            </a:r>
            <a:r>
              <a:rPr sz="1200" spc="-3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Starting 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Business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Protecting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Minority 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Investors.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3689" y="5715274"/>
            <a:ext cx="80010" cy="17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6732" y="5467055"/>
            <a:ext cx="1216660" cy="81851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284"/>
              </a:spcBef>
            </a:pP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Deloitte’s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2017 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Business 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Outlook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in 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Azerbaijan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3600" y="5500857"/>
            <a:ext cx="2868930" cy="138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200" b="1" spc="-204" dirty="0">
                <a:solidFill>
                  <a:srgbClr val="231F20"/>
                </a:solidFill>
                <a:latin typeface="Verdana"/>
                <a:cs typeface="Verdana"/>
              </a:rPr>
              <a:t>87 </a:t>
            </a:r>
            <a:r>
              <a:rPr sz="1200" b="1" spc="-145" dirty="0">
                <a:solidFill>
                  <a:srgbClr val="231F20"/>
                </a:solidFill>
                <a:latin typeface="Verdana"/>
                <a:cs typeface="Verdana"/>
              </a:rPr>
              <a:t>percent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respondents 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having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positive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view,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Azerbaijan’s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overall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business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environment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clearly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perceived 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positive;</a:t>
            </a:r>
            <a:endParaRPr sz="1200">
              <a:latin typeface="Arial"/>
              <a:cs typeface="Arial"/>
            </a:endParaRPr>
          </a:p>
          <a:p>
            <a:pPr marL="12700" marR="259079">
              <a:lnSpc>
                <a:spcPct val="1065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respondents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12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optimistic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2018: </a:t>
            </a:r>
            <a:r>
              <a:rPr sz="1200" b="1" spc="-204" dirty="0">
                <a:solidFill>
                  <a:srgbClr val="231F20"/>
                </a:solidFill>
                <a:latin typeface="Verdana"/>
                <a:cs typeface="Verdana"/>
              </a:rPr>
              <a:t>79 </a:t>
            </a:r>
            <a:r>
              <a:rPr sz="1200" b="1" spc="-145" dirty="0">
                <a:solidFill>
                  <a:srgbClr val="231F20"/>
                </a:solidFill>
                <a:latin typeface="Verdana"/>
                <a:cs typeface="Verdana"/>
              </a:rPr>
              <a:t>percent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 expecting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improvement.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0433" y="3807352"/>
            <a:ext cx="80009" cy="17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3314" y="6227467"/>
            <a:ext cx="80009" cy="17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1324" y="899560"/>
            <a:ext cx="80009" cy="17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8461" y="1021790"/>
            <a:ext cx="4559935" cy="540385"/>
          </a:xfrm>
          <a:custGeom>
            <a:avLst/>
            <a:gdLst/>
            <a:ahLst/>
            <a:cxnLst/>
            <a:rect l="l" t="t" r="r" b="b"/>
            <a:pathLst>
              <a:path w="4559934" h="540385">
                <a:moveTo>
                  <a:pt x="0" y="0"/>
                </a:moveTo>
                <a:lnTo>
                  <a:pt x="4559785" y="0"/>
                </a:lnTo>
                <a:lnTo>
                  <a:pt x="4559785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58461" y="1021790"/>
            <a:ext cx="3504565" cy="540385"/>
          </a:xfrm>
          <a:custGeom>
            <a:avLst/>
            <a:gdLst/>
            <a:ahLst/>
            <a:cxnLst/>
            <a:rect l="l" t="t" r="r" b="b"/>
            <a:pathLst>
              <a:path w="3504565" h="540385">
                <a:moveTo>
                  <a:pt x="3045819" y="0"/>
                </a:moveTo>
                <a:lnTo>
                  <a:pt x="0" y="0"/>
                </a:lnTo>
                <a:lnTo>
                  <a:pt x="0" y="536850"/>
                </a:lnTo>
                <a:lnTo>
                  <a:pt x="3504408" y="540000"/>
                </a:lnTo>
                <a:lnTo>
                  <a:pt x="3045819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658461" y="1027979"/>
            <a:ext cx="455993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1290" algn="ctr">
              <a:lnSpc>
                <a:spcPts val="183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Future 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responses</a:t>
            </a:r>
            <a:endParaRPr sz="1600">
              <a:latin typeface="Verdana"/>
              <a:cs typeface="Verdana"/>
            </a:endParaRPr>
          </a:p>
          <a:p>
            <a:pPr marR="161290" algn="ctr">
              <a:lnSpc>
                <a:spcPts val="1830"/>
              </a:lnSpc>
            </a:pPr>
            <a:r>
              <a:rPr sz="1600" b="1" spc="-20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improve </a:t>
            </a: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environment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80061" y="22155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52313" y="1762035"/>
            <a:ext cx="273113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Enhanced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competition:</a:t>
            </a:r>
            <a:endParaRPr sz="1400">
              <a:latin typeface="Verdana"/>
              <a:cs typeface="Verdana"/>
            </a:endParaRPr>
          </a:p>
          <a:p>
            <a:pPr marL="139065" marR="5080">
              <a:lnSpc>
                <a:spcPct val="106500"/>
              </a:lnSpc>
              <a:spcBef>
                <a:spcPts val="118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ensuring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playing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ﬁeld</a:t>
            </a:r>
            <a:r>
              <a:rPr sz="12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conditions;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minimizing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entry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barriers;</a:t>
            </a:r>
            <a:endParaRPr sz="1200">
              <a:latin typeface="Arial"/>
              <a:cs typeface="Arial"/>
            </a:endParaRPr>
          </a:p>
          <a:p>
            <a:pPr marL="139065" marR="401955">
              <a:lnSpc>
                <a:spcPct val="106500"/>
              </a:lnSpc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improving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regulatory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framework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(adopting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Code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Competition).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80061" y="242497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0061" y="262232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0061" y="3627543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052313" y="3174016"/>
            <a:ext cx="3952875" cy="136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More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efﬁcient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state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regulation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mechanism:</a:t>
            </a:r>
            <a:endParaRPr sz="1400">
              <a:latin typeface="Verdana"/>
              <a:cs typeface="Verdana"/>
            </a:endParaRPr>
          </a:p>
          <a:p>
            <a:pPr marL="139065" marR="904240">
              <a:lnSpc>
                <a:spcPct val="106500"/>
              </a:lnSpc>
              <a:spcBef>
                <a:spcPts val="118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improving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transparency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administration 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(tax and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customs,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etc);</a:t>
            </a:r>
            <a:endParaRPr sz="12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9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improving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statistical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infrastructure;</a:t>
            </a:r>
            <a:endParaRPr sz="1200">
              <a:latin typeface="Arial"/>
              <a:cs typeface="Arial"/>
            </a:endParaRPr>
          </a:p>
          <a:p>
            <a:pPr marL="139065" marR="5080">
              <a:lnSpc>
                <a:spcPct val="106500"/>
              </a:lnSpc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completing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further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alignment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standards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technical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regulations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requirements.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0061" y="402897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0061" y="422633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8910" y="1633330"/>
            <a:ext cx="26034" cy="5554345"/>
          </a:xfrm>
          <a:custGeom>
            <a:avLst/>
            <a:gdLst/>
            <a:ahLst/>
            <a:cxnLst/>
            <a:rect l="l" t="t" r="r" b="b"/>
            <a:pathLst>
              <a:path w="26034" h="5554345">
                <a:moveTo>
                  <a:pt x="0" y="5554120"/>
                </a:moveTo>
                <a:lnTo>
                  <a:pt x="25567" y="5554120"/>
                </a:lnTo>
                <a:lnTo>
                  <a:pt x="25567" y="0"/>
                </a:lnTo>
                <a:lnTo>
                  <a:pt x="0" y="0"/>
                </a:lnTo>
                <a:lnTo>
                  <a:pt x="0" y="5554120"/>
                </a:lnTo>
                <a:close/>
              </a:path>
            </a:pathLst>
          </a:custGeom>
          <a:solidFill>
            <a:srgbClr val="231F20">
              <a:alpha val="344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576" y="6983262"/>
            <a:ext cx="140335" cy="194310"/>
          </a:xfrm>
          <a:custGeom>
            <a:avLst/>
            <a:gdLst/>
            <a:ahLst/>
            <a:cxnLst/>
            <a:rect l="l" t="t" r="r" b="b"/>
            <a:pathLst>
              <a:path w="140334" h="194309">
                <a:moveTo>
                  <a:pt x="139810" y="0"/>
                </a:moveTo>
                <a:lnTo>
                  <a:pt x="1259" y="0"/>
                </a:lnTo>
                <a:lnTo>
                  <a:pt x="0" y="194031"/>
                </a:lnTo>
                <a:lnTo>
                  <a:pt x="13981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1273" y="193516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1273" y="187293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1273" y="18399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93405" y="1873306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1273" y="33499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1273" y="328898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1273" y="325596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93405" y="3288798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1798" y="131604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1798" y="125444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1798" y="12214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73929" y="1254650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1798" y="567150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81798" y="561054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798" y="55775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73929" y="5610357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81798" y="287179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1798" y="281019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1798" y="27771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3929" y="2810397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99258" y="64627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99258" y="640048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40"/>
                </a:moveTo>
                <a:lnTo>
                  <a:pt x="65102" y="27940"/>
                </a:lnTo>
                <a:lnTo>
                  <a:pt x="65102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99258" y="636746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91389" y="6400986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81798" y="208439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1798" y="202279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1798" y="19897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3929" y="2022997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1798" y="404654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1798" y="398494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81798" y="39519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3929" y="3985148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653566" y="5782528"/>
            <a:ext cx="4594860" cy="66357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3500" rIns="0" bIns="0" rtlCol="0">
            <a:spAutoFit/>
          </a:bodyPr>
          <a:lstStyle/>
          <a:p>
            <a:pPr marL="460375" marR="454025" algn="just">
              <a:lnSpc>
                <a:spcPct val="106500"/>
              </a:lnSpc>
              <a:spcBef>
                <a:spcPts val="50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Action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plan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prepared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intergovernmental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working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groups</a:t>
            </a:r>
            <a:r>
              <a:rPr sz="10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under  the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Business Commission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provides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holistic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approach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further 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improvement of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0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environment.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557" y="3725406"/>
            <a:ext cx="1775460" cy="1503045"/>
          </a:xfrm>
          <a:custGeom>
            <a:avLst/>
            <a:gdLst/>
            <a:ahLst/>
            <a:cxnLst/>
            <a:rect l="l" t="t" r="r" b="b"/>
            <a:pathLst>
              <a:path w="1775460" h="1503045">
                <a:moveTo>
                  <a:pt x="0" y="0"/>
                </a:moveTo>
                <a:lnTo>
                  <a:pt x="1775011" y="0"/>
                </a:lnTo>
                <a:lnTo>
                  <a:pt x="1775011" y="1503042"/>
                </a:lnTo>
                <a:lnTo>
                  <a:pt x="0" y="1503042"/>
                </a:lnTo>
                <a:lnTo>
                  <a:pt x="0" y="0"/>
                </a:lnTo>
                <a:close/>
              </a:path>
            </a:pathLst>
          </a:custGeom>
          <a:solidFill>
            <a:srgbClr val="CDE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557" y="3725406"/>
            <a:ext cx="2177415" cy="1503045"/>
          </a:xfrm>
          <a:custGeom>
            <a:avLst/>
            <a:gdLst/>
            <a:ahLst/>
            <a:cxnLst/>
            <a:rect l="l" t="t" r="r" b="b"/>
            <a:pathLst>
              <a:path w="2177415" h="1503045">
                <a:moveTo>
                  <a:pt x="889613" y="0"/>
                </a:moveTo>
                <a:lnTo>
                  <a:pt x="0" y="0"/>
                </a:lnTo>
                <a:lnTo>
                  <a:pt x="0" y="1503042"/>
                </a:lnTo>
                <a:lnTo>
                  <a:pt x="2177347" y="1503042"/>
                </a:lnTo>
                <a:lnTo>
                  <a:pt x="889613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557" y="1405879"/>
            <a:ext cx="1775460" cy="1503045"/>
          </a:xfrm>
          <a:custGeom>
            <a:avLst/>
            <a:gdLst/>
            <a:ahLst/>
            <a:cxnLst/>
            <a:rect l="l" t="t" r="r" b="b"/>
            <a:pathLst>
              <a:path w="1775460" h="1503045">
                <a:moveTo>
                  <a:pt x="0" y="0"/>
                </a:moveTo>
                <a:lnTo>
                  <a:pt x="1775011" y="0"/>
                </a:lnTo>
                <a:lnTo>
                  <a:pt x="1775011" y="1503042"/>
                </a:lnTo>
                <a:lnTo>
                  <a:pt x="0" y="1503042"/>
                </a:lnTo>
                <a:lnTo>
                  <a:pt x="0" y="0"/>
                </a:lnTo>
                <a:close/>
              </a:path>
            </a:pathLst>
          </a:custGeom>
          <a:solidFill>
            <a:srgbClr val="CDE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557" y="1405879"/>
            <a:ext cx="2177415" cy="1503045"/>
          </a:xfrm>
          <a:custGeom>
            <a:avLst/>
            <a:gdLst/>
            <a:ahLst/>
            <a:cxnLst/>
            <a:rect l="l" t="t" r="r" b="b"/>
            <a:pathLst>
              <a:path w="2177415" h="1503045">
                <a:moveTo>
                  <a:pt x="889613" y="0"/>
                </a:moveTo>
                <a:lnTo>
                  <a:pt x="0" y="0"/>
                </a:lnTo>
                <a:lnTo>
                  <a:pt x="0" y="1503042"/>
                </a:lnTo>
                <a:lnTo>
                  <a:pt x="2177347" y="1503042"/>
                </a:lnTo>
                <a:lnTo>
                  <a:pt x="889613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557" y="1885403"/>
            <a:ext cx="177292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marR="570865">
              <a:lnSpc>
                <a:spcPct val="106500"/>
              </a:lnSpc>
              <a:spcBef>
                <a:spcPts val="100"/>
              </a:spcBef>
            </a:pP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Attracting 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es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tments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8347" y="1260884"/>
            <a:ext cx="4182745" cy="2249805"/>
          </a:xfrm>
          <a:custGeom>
            <a:avLst/>
            <a:gdLst/>
            <a:ahLst/>
            <a:cxnLst/>
            <a:rect l="l" t="t" r="r" b="b"/>
            <a:pathLst>
              <a:path w="4182745" h="2249804">
                <a:moveTo>
                  <a:pt x="0" y="0"/>
                </a:moveTo>
                <a:lnTo>
                  <a:pt x="4182544" y="0"/>
                </a:lnTo>
                <a:lnTo>
                  <a:pt x="4182544" y="2249496"/>
                </a:lnTo>
                <a:lnTo>
                  <a:pt x="0" y="2249496"/>
                </a:lnTo>
                <a:lnTo>
                  <a:pt x="0" y="0"/>
                </a:lnTo>
                <a:close/>
              </a:path>
            </a:pathLst>
          </a:custGeom>
          <a:solidFill>
            <a:srgbClr val="EF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6799" y="1361462"/>
            <a:ext cx="3609215" cy="342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62534" y="39417"/>
            <a:ext cx="757110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965" marR="5080" indent="-977900">
              <a:lnSpc>
                <a:spcPct val="106500"/>
              </a:lnSpc>
              <a:spcBef>
                <a:spcPts val="100"/>
              </a:spcBef>
            </a:pPr>
            <a:r>
              <a:rPr spc="-325" dirty="0"/>
              <a:t>…AND </a:t>
            </a:r>
            <a:r>
              <a:rPr spc="-229" dirty="0"/>
              <a:t>ENSURE </a:t>
            </a:r>
            <a:r>
              <a:rPr spc="-260" dirty="0"/>
              <a:t>SUFFICIENT </a:t>
            </a:r>
            <a:r>
              <a:rPr spc="-190" dirty="0"/>
              <a:t>LEVEL </a:t>
            </a:r>
            <a:r>
              <a:rPr spc="-270" dirty="0"/>
              <a:t>OF </a:t>
            </a:r>
            <a:r>
              <a:rPr spc="-280" dirty="0"/>
              <a:t>CAPITAL </a:t>
            </a:r>
            <a:r>
              <a:rPr spc="-340" dirty="0"/>
              <a:t>TO </a:t>
            </a:r>
            <a:r>
              <a:rPr spc="-280" dirty="0"/>
              <a:t>EXPAND </a:t>
            </a:r>
            <a:r>
              <a:rPr spc="-300" dirty="0"/>
              <a:t>BOTH  </a:t>
            </a:r>
            <a:r>
              <a:rPr spc="-295" dirty="0"/>
              <a:t>DOMESTIC </a:t>
            </a:r>
            <a:r>
              <a:rPr spc="-300" dirty="0"/>
              <a:t>AND FOREIGN </a:t>
            </a:r>
            <a:r>
              <a:rPr spc="-270" dirty="0"/>
              <a:t>BUSINESS</a:t>
            </a:r>
            <a:r>
              <a:rPr spc="15" dirty="0"/>
              <a:t> </a:t>
            </a:r>
            <a:r>
              <a:rPr spc="-350" dirty="0"/>
              <a:t>INITIATIVES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36799" y="1437097"/>
            <a:ext cx="3609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solidFill>
                  <a:srgbClr val="231F20"/>
                </a:solidFill>
                <a:latin typeface="Verdana"/>
                <a:cs typeface="Verdana"/>
              </a:rPr>
              <a:t>Multiple</a:t>
            </a:r>
            <a:r>
              <a:rPr sz="1200" b="1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incentives;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5308" y="15833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5308" y="152241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5308" y="14893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7440" y="152197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2077" y="199991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308" y="18259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5308" y="176371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5308" y="17306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07440" y="1764140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077" y="222707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5308" y="25180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5308" y="245586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5308" y="24228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7440" y="2456319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5308" y="27454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5308" y="268446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5308" y="26514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07440" y="268430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5308" y="29778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5308" y="291560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40"/>
                </a:moveTo>
                <a:lnTo>
                  <a:pt x="65102" y="27940"/>
                </a:lnTo>
                <a:lnTo>
                  <a:pt x="65102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5308" y="288258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07440" y="2915970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48328" y="3628972"/>
            <a:ext cx="4182745" cy="3133725"/>
          </a:xfrm>
          <a:custGeom>
            <a:avLst/>
            <a:gdLst/>
            <a:ahLst/>
            <a:cxnLst/>
            <a:rect l="l" t="t" r="r" b="b"/>
            <a:pathLst>
              <a:path w="4182745" h="3133725">
                <a:moveTo>
                  <a:pt x="0" y="0"/>
                </a:moveTo>
                <a:lnTo>
                  <a:pt x="4182563" y="0"/>
                </a:lnTo>
                <a:lnTo>
                  <a:pt x="4182563" y="3133158"/>
                </a:lnTo>
                <a:lnTo>
                  <a:pt x="0" y="3133158"/>
                </a:lnTo>
                <a:lnTo>
                  <a:pt x="0" y="0"/>
                </a:lnTo>
                <a:close/>
              </a:path>
            </a:pathLst>
          </a:custGeom>
          <a:solidFill>
            <a:srgbClr val="EF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3557" y="4050258"/>
            <a:ext cx="177546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721995">
              <a:lnSpc>
                <a:spcPct val="106500"/>
              </a:lnSpc>
              <a:spcBef>
                <a:spcPts val="100"/>
              </a:spcBef>
            </a:pPr>
            <a:r>
              <a:rPr sz="1400" b="1" spc="-200" dirty="0">
                <a:solidFill>
                  <a:srgbClr val="231F20"/>
                </a:solidFill>
                <a:latin typeface="Verdana"/>
                <a:cs typeface="Verdana"/>
              </a:rPr>
              <a:t>Inc</a:t>
            </a: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easing 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access 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ﬁnance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15308" y="39379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15308" y="387699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15308" y="38439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7440" y="3876749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74073" y="413789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5308" y="55660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5308" y="550386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5308" y="54708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7440" y="550426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5308" y="58429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5308" y="578072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40"/>
                </a:moveTo>
                <a:lnTo>
                  <a:pt x="65102" y="27940"/>
                </a:lnTo>
                <a:lnTo>
                  <a:pt x="65102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5308" y="574770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07440" y="578101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5308" y="613061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5308" y="606901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5308" y="60359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07440" y="6069125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5308" y="47736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5308" y="471265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15308" y="46796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07440" y="4712089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15308" y="52866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15308" y="522446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15308" y="51914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7440" y="522486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74073" y="438279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3192" y="1637413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5">
                <a:moveTo>
                  <a:pt x="0" y="0"/>
                </a:moveTo>
                <a:lnTo>
                  <a:pt x="0" y="158770"/>
                </a:lnTo>
              </a:path>
            </a:pathLst>
          </a:custGeom>
          <a:ln w="3175">
            <a:solidFill>
              <a:srgbClr val="687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34292" y="1637413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579"/>
                </a:lnTo>
              </a:path>
            </a:pathLst>
          </a:custGeom>
          <a:ln w="3301">
            <a:solidFill>
              <a:srgbClr val="687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36494" y="1639311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039"/>
                </a:lnTo>
              </a:path>
            </a:pathLst>
          </a:custGeom>
          <a:ln w="3305">
            <a:solidFill>
              <a:srgbClr val="67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38695" y="1641213"/>
            <a:ext cx="0" cy="983615"/>
          </a:xfrm>
          <a:custGeom>
            <a:avLst/>
            <a:gdLst/>
            <a:ahLst/>
            <a:cxnLst/>
            <a:rect l="l" t="t" r="r" b="b"/>
            <a:pathLst>
              <a:path h="983614">
                <a:moveTo>
                  <a:pt x="0" y="0"/>
                </a:moveTo>
                <a:lnTo>
                  <a:pt x="0" y="983027"/>
                </a:lnTo>
              </a:path>
            </a:pathLst>
          </a:custGeom>
          <a:ln w="3300">
            <a:solidFill>
              <a:srgbClr val="67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40898" y="1643115"/>
            <a:ext cx="0" cy="981710"/>
          </a:xfrm>
          <a:custGeom>
            <a:avLst/>
            <a:gdLst/>
            <a:ahLst/>
            <a:cxnLst/>
            <a:rect l="l" t="t" r="r" b="b"/>
            <a:pathLst>
              <a:path h="981710">
                <a:moveTo>
                  <a:pt x="0" y="0"/>
                </a:moveTo>
                <a:lnTo>
                  <a:pt x="0" y="981125"/>
                </a:lnTo>
              </a:path>
            </a:pathLst>
          </a:custGeom>
          <a:ln w="3300">
            <a:solidFill>
              <a:srgbClr val="67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43100" y="1645014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470"/>
                </a:lnTo>
              </a:path>
            </a:pathLst>
          </a:custGeom>
          <a:ln w="3304">
            <a:solidFill>
              <a:srgbClr val="66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45301" y="1646916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3588"/>
                </a:lnTo>
              </a:path>
            </a:pathLst>
          </a:custGeom>
          <a:ln w="3300">
            <a:solidFill>
              <a:srgbClr val="66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7503" y="1648815"/>
            <a:ext cx="0" cy="970280"/>
          </a:xfrm>
          <a:custGeom>
            <a:avLst/>
            <a:gdLst/>
            <a:ahLst/>
            <a:cxnLst/>
            <a:rect l="l" t="t" r="r" b="b"/>
            <a:pathLst>
              <a:path h="970280">
                <a:moveTo>
                  <a:pt x="0" y="0"/>
                </a:moveTo>
                <a:lnTo>
                  <a:pt x="0" y="969713"/>
                </a:lnTo>
              </a:path>
            </a:pathLst>
          </a:custGeom>
          <a:ln w="3304">
            <a:solidFill>
              <a:srgbClr val="66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49704" y="1650716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833"/>
                </a:lnTo>
              </a:path>
            </a:pathLst>
          </a:custGeom>
          <a:ln w="3302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51907" y="1652618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952"/>
                </a:lnTo>
              </a:path>
            </a:pathLst>
          </a:custGeom>
          <a:ln w="3301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4108" y="1654517"/>
            <a:ext cx="0" cy="958215"/>
          </a:xfrm>
          <a:custGeom>
            <a:avLst/>
            <a:gdLst/>
            <a:ahLst/>
            <a:cxnLst/>
            <a:rect l="l" t="t" r="r" b="b"/>
            <a:pathLst>
              <a:path h="958214">
                <a:moveTo>
                  <a:pt x="0" y="0"/>
                </a:moveTo>
                <a:lnTo>
                  <a:pt x="0" y="958077"/>
                </a:lnTo>
              </a:path>
            </a:pathLst>
          </a:custGeom>
          <a:ln w="3304">
            <a:solidFill>
              <a:srgbClr val="66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56309" y="1656419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5">
                <a:moveTo>
                  <a:pt x="0" y="0"/>
                </a:moveTo>
                <a:lnTo>
                  <a:pt x="0" y="954195"/>
                </a:lnTo>
              </a:path>
            </a:pathLst>
          </a:custGeom>
          <a:ln w="3300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58511" y="1658318"/>
            <a:ext cx="0" cy="950594"/>
          </a:xfrm>
          <a:custGeom>
            <a:avLst/>
            <a:gdLst/>
            <a:ahLst/>
            <a:cxnLst/>
            <a:rect l="l" t="t" r="r" b="b"/>
            <a:pathLst>
              <a:path h="950594">
                <a:moveTo>
                  <a:pt x="0" y="0"/>
                </a:moveTo>
                <a:lnTo>
                  <a:pt x="0" y="950320"/>
                </a:lnTo>
              </a:path>
            </a:pathLst>
          </a:custGeom>
          <a:ln w="3304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60713" y="1660220"/>
            <a:ext cx="0" cy="946785"/>
          </a:xfrm>
          <a:custGeom>
            <a:avLst/>
            <a:gdLst/>
            <a:ahLst/>
            <a:cxnLst/>
            <a:rect l="l" t="t" r="r" b="b"/>
            <a:pathLst>
              <a:path h="946785">
                <a:moveTo>
                  <a:pt x="0" y="0"/>
                </a:moveTo>
                <a:lnTo>
                  <a:pt x="0" y="946438"/>
                </a:lnTo>
              </a:path>
            </a:pathLst>
          </a:custGeom>
          <a:ln w="3300">
            <a:solidFill>
              <a:srgbClr val="657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62916" y="1662122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56"/>
                </a:lnTo>
              </a:path>
            </a:pathLst>
          </a:custGeom>
          <a:ln w="3300">
            <a:solidFill>
              <a:srgbClr val="647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65118" y="1664021"/>
            <a:ext cx="0" cy="939165"/>
          </a:xfrm>
          <a:custGeom>
            <a:avLst/>
            <a:gdLst/>
            <a:ahLst/>
            <a:cxnLst/>
            <a:rect l="l" t="t" r="r" b="b"/>
            <a:pathLst>
              <a:path h="939164">
                <a:moveTo>
                  <a:pt x="0" y="0"/>
                </a:moveTo>
                <a:lnTo>
                  <a:pt x="0" y="938681"/>
                </a:lnTo>
              </a:path>
            </a:pathLst>
          </a:custGeom>
          <a:ln w="3304">
            <a:solidFill>
              <a:srgbClr val="647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67318" y="1665922"/>
            <a:ext cx="0" cy="935355"/>
          </a:xfrm>
          <a:custGeom>
            <a:avLst/>
            <a:gdLst/>
            <a:ahLst/>
            <a:cxnLst/>
            <a:rect l="l" t="t" r="r" b="b"/>
            <a:pathLst>
              <a:path h="935355">
                <a:moveTo>
                  <a:pt x="0" y="0"/>
                </a:moveTo>
                <a:lnTo>
                  <a:pt x="0" y="934802"/>
                </a:lnTo>
              </a:path>
            </a:pathLst>
          </a:custGeom>
          <a:ln w="3302">
            <a:solidFill>
              <a:srgbClr val="64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9520" y="1667820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4">
                <a:moveTo>
                  <a:pt x="0" y="0"/>
                </a:moveTo>
                <a:lnTo>
                  <a:pt x="0" y="930927"/>
                </a:lnTo>
              </a:path>
            </a:pathLst>
          </a:custGeom>
          <a:ln w="3305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71721" y="1669722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045"/>
                </a:lnTo>
              </a:path>
            </a:pathLst>
          </a:custGeom>
          <a:ln w="3301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73924" y="1671624"/>
            <a:ext cx="0" cy="923290"/>
          </a:xfrm>
          <a:custGeom>
            <a:avLst/>
            <a:gdLst/>
            <a:ahLst/>
            <a:cxnLst/>
            <a:rect l="l" t="t" r="r" b="b"/>
            <a:pathLst>
              <a:path h="923289">
                <a:moveTo>
                  <a:pt x="0" y="0"/>
                </a:moveTo>
                <a:lnTo>
                  <a:pt x="0" y="923163"/>
                </a:lnTo>
              </a:path>
            </a:pathLst>
          </a:custGeom>
          <a:ln w="3300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76126" y="1673523"/>
            <a:ext cx="0" cy="919480"/>
          </a:xfrm>
          <a:custGeom>
            <a:avLst/>
            <a:gdLst/>
            <a:ahLst/>
            <a:cxnLst/>
            <a:rect l="l" t="t" r="r" b="b"/>
            <a:pathLst>
              <a:path h="919480">
                <a:moveTo>
                  <a:pt x="0" y="0"/>
                </a:moveTo>
                <a:lnTo>
                  <a:pt x="0" y="919288"/>
                </a:lnTo>
              </a:path>
            </a:pathLst>
          </a:custGeom>
          <a:ln w="3304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78327" y="1675425"/>
            <a:ext cx="0" cy="915669"/>
          </a:xfrm>
          <a:custGeom>
            <a:avLst/>
            <a:gdLst/>
            <a:ahLst/>
            <a:cxnLst/>
            <a:rect l="l" t="t" r="r" b="b"/>
            <a:pathLst>
              <a:path h="915669">
                <a:moveTo>
                  <a:pt x="0" y="0"/>
                </a:moveTo>
                <a:lnTo>
                  <a:pt x="0" y="915406"/>
                </a:lnTo>
              </a:path>
            </a:pathLst>
          </a:custGeom>
          <a:ln w="3300">
            <a:solidFill>
              <a:srgbClr val="63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80529" y="1677324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531"/>
                </a:lnTo>
              </a:path>
            </a:pathLst>
          </a:custGeom>
          <a:ln w="3304">
            <a:solidFill>
              <a:srgbClr val="63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82730" y="1679226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7649"/>
                </a:lnTo>
              </a:path>
            </a:pathLst>
          </a:custGeom>
          <a:ln w="3300">
            <a:solidFill>
              <a:srgbClr val="63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84933" y="1681127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3770"/>
                </a:lnTo>
              </a:path>
            </a:pathLst>
          </a:custGeom>
          <a:ln w="3302">
            <a:solidFill>
              <a:srgbClr val="62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87134" y="1683026"/>
            <a:ext cx="0" cy="900430"/>
          </a:xfrm>
          <a:custGeom>
            <a:avLst/>
            <a:gdLst/>
            <a:ahLst/>
            <a:cxnLst/>
            <a:rect l="l" t="t" r="r" b="b"/>
            <a:pathLst>
              <a:path h="900430">
                <a:moveTo>
                  <a:pt x="0" y="0"/>
                </a:moveTo>
                <a:lnTo>
                  <a:pt x="0" y="899895"/>
                </a:lnTo>
              </a:path>
            </a:pathLst>
          </a:custGeom>
          <a:ln w="3304">
            <a:solidFill>
              <a:srgbClr val="627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89336" y="1684928"/>
            <a:ext cx="0" cy="896619"/>
          </a:xfrm>
          <a:custGeom>
            <a:avLst/>
            <a:gdLst/>
            <a:ahLst/>
            <a:cxnLst/>
            <a:rect l="l" t="t" r="r" b="b"/>
            <a:pathLst>
              <a:path h="896619">
                <a:moveTo>
                  <a:pt x="0" y="0"/>
                </a:moveTo>
                <a:lnTo>
                  <a:pt x="0" y="896013"/>
                </a:lnTo>
              </a:path>
            </a:pathLst>
          </a:custGeom>
          <a:ln w="3300">
            <a:solidFill>
              <a:srgbClr val="627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91537" y="1686827"/>
            <a:ext cx="0" cy="892175"/>
          </a:xfrm>
          <a:custGeom>
            <a:avLst/>
            <a:gdLst/>
            <a:ahLst/>
            <a:cxnLst/>
            <a:rect l="l" t="t" r="r" b="b"/>
            <a:pathLst>
              <a:path h="892175">
                <a:moveTo>
                  <a:pt x="0" y="0"/>
                </a:moveTo>
                <a:lnTo>
                  <a:pt x="0" y="892138"/>
                </a:lnTo>
              </a:path>
            </a:pathLst>
          </a:custGeom>
          <a:ln w="3304">
            <a:solidFill>
              <a:srgbClr val="617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93741" y="1688729"/>
            <a:ext cx="0" cy="888365"/>
          </a:xfrm>
          <a:custGeom>
            <a:avLst/>
            <a:gdLst/>
            <a:ahLst/>
            <a:cxnLst/>
            <a:rect l="l" t="t" r="r" b="b"/>
            <a:pathLst>
              <a:path h="888364">
                <a:moveTo>
                  <a:pt x="0" y="0"/>
                </a:moveTo>
                <a:lnTo>
                  <a:pt x="0" y="888256"/>
                </a:lnTo>
              </a:path>
            </a:pathLst>
          </a:custGeom>
          <a:ln w="3304">
            <a:solidFill>
              <a:srgbClr val="617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95942" y="1690631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5">
                <a:moveTo>
                  <a:pt x="0" y="0"/>
                </a:moveTo>
                <a:lnTo>
                  <a:pt x="0" y="884374"/>
                </a:lnTo>
              </a:path>
            </a:pathLst>
          </a:custGeom>
          <a:ln w="3300">
            <a:solidFill>
              <a:srgbClr val="617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98144" y="1692530"/>
            <a:ext cx="0" cy="880744"/>
          </a:xfrm>
          <a:custGeom>
            <a:avLst/>
            <a:gdLst/>
            <a:ahLst/>
            <a:cxnLst/>
            <a:rect l="l" t="t" r="r" b="b"/>
            <a:pathLst>
              <a:path h="880744">
                <a:moveTo>
                  <a:pt x="0" y="0"/>
                </a:moveTo>
                <a:lnTo>
                  <a:pt x="0" y="880499"/>
                </a:lnTo>
              </a:path>
            </a:pathLst>
          </a:custGeom>
          <a:ln w="3304">
            <a:solidFill>
              <a:srgbClr val="607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00345" y="1694430"/>
            <a:ext cx="0" cy="876935"/>
          </a:xfrm>
          <a:custGeom>
            <a:avLst/>
            <a:gdLst/>
            <a:ahLst/>
            <a:cxnLst/>
            <a:rect l="l" t="t" r="r" b="b"/>
            <a:pathLst>
              <a:path h="876935">
                <a:moveTo>
                  <a:pt x="0" y="0"/>
                </a:moveTo>
                <a:lnTo>
                  <a:pt x="0" y="876620"/>
                </a:lnTo>
              </a:path>
            </a:pathLst>
          </a:custGeom>
          <a:ln w="3301">
            <a:solidFill>
              <a:srgbClr val="607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02548" y="1696333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0"/>
                </a:moveTo>
                <a:lnTo>
                  <a:pt x="0" y="872738"/>
                </a:lnTo>
              </a:path>
            </a:pathLst>
          </a:custGeom>
          <a:ln w="3302">
            <a:solidFill>
              <a:srgbClr val="607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04749" y="1698231"/>
            <a:ext cx="0" cy="869315"/>
          </a:xfrm>
          <a:custGeom>
            <a:avLst/>
            <a:gdLst/>
            <a:ahLst/>
            <a:cxnLst/>
            <a:rect l="l" t="t" r="r" b="b"/>
            <a:pathLst>
              <a:path h="869314">
                <a:moveTo>
                  <a:pt x="0" y="0"/>
                </a:moveTo>
                <a:lnTo>
                  <a:pt x="0" y="868863"/>
                </a:lnTo>
              </a:path>
            </a:pathLst>
          </a:custGeom>
          <a:ln w="3304">
            <a:solidFill>
              <a:srgbClr val="607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06951" y="1700133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5">
                <a:moveTo>
                  <a:pt x="0" y="0"/>
                </a:moveTo>
                <a:lnTo>
                  <a:pt x="0" y="864981"/>
                </a:lnTo>
              </a:path>
            </a:pathLst>
          </a:custGeom>
          <a:ln w="3300">
            <a:solidFill>
              <a:srgbClr val="607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09152" y="1702032"/>
            <a:ext cx="0" cy="861694"/>
          </a:xfrm>
          <a:custGeom>
            <a:avLst/>
            <a:gdLst/>
            <a:ahLst/>
            <a:cxnLst/>
            <a:rect l="l" t="t" r="r" b="b"/>
            <a:pathLst>
              <a:path h="861694">
                <a:moveTo>
                  <a:pt x="0" y="0"/>
                </a:moveTo>
                <a:lnTo>
                  <a:pt x="0" y="861106"/>
                </a:lnTo>
              </a:path>
            </a:pathLst>
          </a:custGeom>
          <a:ln w="3304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11354" y="1703934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24"/>
                </a:lnTo>
              </a:path>
            </a:pathLst>
          </a:custGeom>
          <a:ln w="3300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13557" y="1705836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342"/>
                </a:lnTo>
              </a:path>
            </a:pathLst>
          </a:custGeom>
          <a:ln w="3300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15759" y="1707735"/>
            <a:ext cx="0" cy="849630"/>
          </a:xfrm>
          <a:custGeom>
            <a:avLst/>
            <a:gdLst/>
            <a:ahLst/>
            <a:cxnLst/>
            <a:rect l="l" t="t" r="r" b="b"/>
            <a:pathLst>
              <a:path h="849630">
                <a:moveTo>
                  <a:pt x="0" y="0"/>
                </a:moveTo>
                <a:lnTo>
                  <a:pt x="0" y="849467"/>
                </a:lnTo>
              </a:path>
            </a:pathLst>
          </a:custGeom>
          <a:ln w="3304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17960" y="1709636"/>
            <a:ext cx="0" cy="845819"/>
          </a:xfrm>
          <a:custGeom>
            <a:avLst/>
            <a:gdLst/>
            <a:ahLst/>
            <a:cxnLst/>
            <a:rect l="l" t="t" r="r" b="b"/>
            <a:pathLst>
              <a:path h="845819">
                <a:moveTo>
                  <a:pt x="0" y="0"/>
                </a:moveTo>
                <a:lnTo>
                  <a:pt x="0" y="845588"/>
                </a:lnTo>
              </a:path>
            </a:pathLst>
          </a:custGeom>
          <a:ln w="3301">
            <a:solidFill>
              <a:srgbClr val="5E7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20161" y="1711535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1713"/>
                </a:lnTo>
              </a:path>
            </a:pathLst>
          </a:custGeom>
          <a:ln w="3305">
            <a:solidFill>
              <a:srgbClr val="5E7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22362" y="1713437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831"/>
                </a:lnTo>
              </a:path>
            </a:pathLst>
          </a:custGeom>
          <a:ln w="3300">
            <a:solidFill>
              <a:srgbClr val="5E7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24566" y="1715339"/>
            <a:ext cx="0" cy="834390"/>
          </a:xfrm>
          <a:custGeom>
            <a:avLst/>
            <a:gdLst/>
            <a:ahLst/>
            <a:cxnLst/>
            <a:rect l="l" t="t" r="r" b="b"/>
            <a:pathLst>
              <a:path h="834389">
                <a:moveTo>
                  <a:pt x="0" y="0"/>
                </a:moveTo>
                <a:lnTo>
                  <a:pt x="0" y="833949"/>
                </a:lnTo>
              </a:path>
            </a:pathLst>
          </a:custGeom>
          <a:ln w="3300">
            <a:solidFill>
              <a:srgbClr val="5E7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26767" y="1717238"/>
            <a:ext cx="0" cy="830580"/>
          </a:xfrm>
          <a:custGeom>
            <a:avLst/>
            <a:gdLst/>
            <a:ahLst/>
            <a:cxnLst/>
            <a:rect l="l" t="t" r="r" b="b"/>
            <a:pathLst>
              <a:path h="830580">
                <a:moveTo>
                  <a:pt x="0" y="0"/>
                </a:moveTo>
                <a:lnTo>
                  <a:pt x="0" y="830074"/>
                </a:lnTo>
              </a:path>
            </a:pathLst>
          </a:custGeom>
          <a:ln w="3304">
            <a:solidFill>
              <a:srgbClr val="5E7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28969" y="171914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69">
                <a:moveTo>
                  <a:pt x="0" y="0"/>
                </a:moveTo>
                <a:lnTo>
                  <a:pt x="0" y="826192"/>
                </a:lnTo>
              </a:path>
            </a:pathLst>
          </a:custGeom>
          <a:ln w="3300">
            <a:solidFill>
              <a:srgbClr val="5D7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31170" y="1721038"/>
            <a:ext cx="0" cy="82232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0"/>
                </a:moveTo>
                <a:lnTo>
                  <a:pt x="0" y="822317"/>
                </a:lnTo>
              </a:path>
            </a:pathLst>
          </a:custGeom>
          <a:ln w="3304">
            <a:solidFill>
              <a:srgbClr val="5D7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33371" y="1722939"/>
            <a:ext cx="0" cy="818515"/>
          </a:xfrm>
          <a:custGeom>
            <a:avLst/>
            <a:gdLst/>
            <a:ahLst/>
            <a:cxnLst/>
            <a:rect l="l" t="t" r="r" b="b"/>
            <a:pathLst>
              <a:path h="818514">
                <a:moveTo>
                  <a:pt x="0" y="0"/>
                </a:moveTo>
                <a:lnTo>
                  <a:pt x="0" y="818438"/>
                </a:lnTo>
              </a:path>
            </a:pathLst>
          </a:custGeom>
          <a:ln w="3301">
            <a:solidFill>
              <a:srgbClr val="5D7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35574" y="1724841"/>
            <a:ext cx="0" cy="814705"/>
          </a:xfrm>
          <a:custGeom>
            <a:avLst/>
            <a:gdLst/>
            <a:ahLst/>
            <a:cxnLst/>
            <a:rect l="l" t="t" r="r" b="b"/>
            <a:pathLst>
              <a:path h="814705">
                <a:moveTo>
                  <a:pt x="0" y="0"/>
                </a:moveTo>
                <a:lnTo>
                  <a:pt x="0" y="814556"/>
                </a:lnTo>
              </a:path>
            </a:pathLst>
          </a:custGeom>
          <a:ln w="3301">
            <a:solidFill>
              <a:srgbClr val="5D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37776" y="1726740"/>
            <a:ext cx="0" cy="810895"/>
          </a:xfrm>
          <a:custGeom>
            <a:avLst/>
            <a:gdLst/>
            <a:ahLst/>
            <a:cxnLst/>
            <a:rect l="l" t="t" r="r" b="b"/>
            <a:pathLst>
              <a:path h="810894">
                <a:moveTo>
                  <a:pt x="0" y="0"/>
                </a:moveTo>
                <a:lnTo>
                  <a:pt x="0" y="810681"/>
                </a:lnTo>
              </a:path>
            </a:pathLst>
          </a:custGeom>
          <a:ln w="3304">
            <a:solidFill>
              <a:srgbClr val="5C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39977" y="1728642"/>
            <a:ext cx="0" cy="807085"/>
          </a:xfrm>
          <a:custGeom>
            <a:avLst/>
            <a:gdLst/>
            <a:ahLst/>
            <a:cxnLst/>
            <a:rect l="l" t="t" r="r" b="b"/>
            <a:pathLst>
              <a:path h="807085">
                <a:moveTo>
                  <a:pt x="0" y="0"/>
                </a:moveTo>
                <a:lnTo>
                  <a:pt x="0" y="806799"/>
                </a:lnTo>
              </a:path>
            </a:pathLst>
          </a:custGeom>
          <a:ln w="3300">
            <a:solidFill>
              <a:srgbClr val="5C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42179" y="1730541"/>
            <a:ext cx="0" cy="803275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2924"/>
                </a:lnTo>
              </a:path>
            </a:pathLst>
          </a:custGeom>
          <a:ln w="3304">
            <a:solidFill>
              <a:srgbClr val="5C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44380" y="1732443"/>
            <a:ext cx="0" cy="799465"/>
          </a:xfrm>
          <a:custGeom>
            <a:avLst/>
            <a:gdLst/>
            <a:ahLst/>
            <a:cxnLst/>
            <a:rect l="l" t="t" r="r" b="b"/>
            <a:pathLst>
              <a:path h="799464">
                <a:moveTo>
                  <a:pt x="0" y="0"/>
                </a:moveTo>
                <a:lnTo>
                  <a:pt x="0" y="799042"/>
                </a:lnTo>
              </a:path>
            </a:pathLst>
          </a:custGeom>
          <a:ln w="3300">
            <a:solidFill>
              <a:srgbClr val="5C6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46583" y="1734345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5">
                <a:moveTo>
                  <a:pt x="0" y="0"/>
                </a:moveTo>
                <a:lnTo>
                  <a:pt x="0" y="795160"/>
                </a:lnTo>
              </a:path>
            </a:pathLst>
          </a:custGeom>
          <a:ln w="3300">
            <a:solidFill>
              <a:srgbClr val="5C6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48785" y="1736244"/>
            <a:ext cx="0" cy="791845"/>
          </a:xfrm>
          <a:custGeom>
            <a:avLst/>
            <a:gdLst/>
            <a:ahLst/>
            <a:cxnLst/>
            <a:rect l="l" t="t" r="r" b="b"/>
            <a:pathLst>
              <a:path h="791844">
                <a:moveTo>
                  <a:pt x="0" y="0"/>
                </a:moveTo>
                <a:lnTo>
                  <a:pt x="0" y="791285"/>
                </a:lnTo>
              </a:path>
            </a:pathLst>
          </a:custGeom>
          <a:ln w="3304">
            <a:solidFill>
              <a:srgbClr val="5C6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50986" y="1738145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406"/>
                </a:lnTo>
              </a:path>
            </a:pathLst>
          </a:custGeom>
          <a:ln w="3301">
            <a:solidFill>
              <a:srgbClr val="5B6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53189" y="1740047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0"/>
                </a:moveTo>
                <a:lnTo>
                  <a:pt x="0" y="783524"/>
                </a:lnTo>
              </a:path>
            </a:pathLst>
          </a:custGeom>
          <a:ln w="3301">
            <a:solidFill>
              <a:srgbClr val="5B6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55390" y="1741946"/>
            <a:ext cx="0" cy="779780"/>
          </a:xfrm>
          <a:custGeom>
            <a:avLst/>
            <a:gdLst/>
            <a:ahLst/>
            <a:cxnLst/>
            <a:rect l="l" t="t" r="r" b="b"/>
            <a:pathLst>
              <a:path h="779780">
                <a:moveTo>
                  <a:pt x="0" y="0"/>
                </a:moveTo>
                <a:lnTo>
                  <a:pt x="0" y="779649"/>
                </a:lnTo>
              </a:path>
            </a:pathLst>
          </a:custGeom>
          <a:ln w="3304">
            <a:solidFill>
              <a:srgbClr val="5B6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57592" y="1743848"/>
            <a:ext cx="0" cy="775970"/>
          </a:xfrm>
          <a:custGeom>
            <a:avLst/>
            <a:gdLst/>
            <a:ahLst/>
            <a:cxnLst/>
            <a:rect l="l" t="t" r="r" b="b"/>
            <a:pathLst>
              <a:path h="775969">
                <a:moveTo>
                  <a:pt x="0" y="0"/>
                </a:moveTo>
                <a:lnTo>
                  <a:pt x="0" y="775767"/>
                </a:lnTo>
              </a:path>
            </a:pathLst>
          </a:custGeom>
          <a:ln w="3300">
            <a:solidFill>
              <a:srgbClr val="5A6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59794" y="1745746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1892"/>
                </a:lnTo>
              </a:path>
            </a:pathLst>
          </a:custGeom>
          <a:ln w="3304">
            <a:solidFill>
              <a:srgbClr val="5A6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61995" y="1747648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010"/>
                </a:lnTo>
              </a:path>
            </a:pathLst>
          </a:custGeom>
          <a:ln w="3300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064199" y="1749550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129"/>
                </a:lnTo>
              </a:path>
            </a:pathLst>
          </a:custGeom>
          <a:ln w="3300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66400" y="1751449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253"/>
                </a:lnTo>
              </a:path>
            </a:pathLst>
          </a:custGeom>
          <a:ln w="3304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68601" y="1753350"/>
            <a:ext cx="0" cy="756920"/>
          </a:xfrm>
          <a:custGeom>
            <a:avLst/>
            <a:gdLst/>
            <a:ahLst/>
            <a:cxnLst/>
            <a:rect l="l" t="t" r="r" b="b"/>
            <a:pathLst>
              <a:path h="756919">
                <a:moveTo>
                  <a:pt x="0" y="0"/>
                </a:moveTo>
                <a:lnTo>
                  <a:pt x="0" y="756374"/>
                </a:lnTo>
              </a:path>
            </a:pathLst>
          </a:custGeom>
          <a:ln w="3301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70802" y="1755249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499"/>
                </a:lnTo>
              </a:path>
            </a:pathLst>
          </a:custGeom>
          <a:ln w="3304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73003" y="1757151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0"/>
                </a:moveTo>
                <a:lnTo>
                  <a:pt x="0" y="748617"/>
                </a:lnTo>
              </a:path>
            </a:pathLst>
          </a:custGeom>
          <a:ln w="3300">
            <a:solidFill>
              <a:srgbClr val="596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075207" y="1759053"/>
            <a:ext cx="0" cy="744855"/>
          </a:xfrm>
          <a:custGeom>
            <a:avLst/>
            <a:gdLst/>
            <a:ahLst/>
            <a:cxnLst/>
            <a:rect l="l" t="t" r="r" b="b"/>
            <a:pathLst>
              <a:path h="744855">
                <a:moveTo>
                  <a:pt x="0" y="0"/>
                </a:moveTo>
                <a:lnTo>
                  <a:pt x="0" y="744735"/>
                </a:lnTo>
              </a:path>
            </a:pathLst>
          </a:custGeom>
          <a:ln w="3300">
            <a:solidFill>
              <a:srgbClr val="596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077408" y="1760952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4">
                <a:moveTo>
                  <a:pt x="0" y="0"/>
                </a:moveTo>
                <a:lnTo>
                  <a:pt x="0" y="740860"/>
                </a:lnTo>
              </a:path>
            </a:pathLst>
          </a:custGeom>
          <a:ln w="3304">
            <a:solidFill>
              <a:srgbClr val="596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79610" y="1762854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6978"/>
                </a:lnTo>
              </a:path>
            </a:pathLst>
          </a:custGeom>
          <a:ln w="3300">
            <a:solidFill>
              <a:srgbClr val="586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81811" y="1764753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03"/>
                </a:lnTo>
              </a:path>
            </a:pathLst>
          </a:custGeom>
          <a:ln w="3304">
            <a:solidFill>
              <a:srgbClr val="586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084012" y="1766654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224"/>
                </a:lnTo>
              </a:path>
            </a:pathLst>
          </a:custGeom>
          <a:ln w="3302">
            <a:solidFill>
              <a:srgbClr val="586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086216" y="1768556"/>
            <a:ext cx="0" cy="725805"/>
          </a:xfrm>
          <a:custGeom>
            <a:avLst/>
            <a:gdLst/>
            <a:ahLst/>
            <a:cxnLst/>
            <a:rect l="l" t="t" r="r" b="b"/>
            <a:pathLst>
              <a:path h="725805">
                <a:moveTo>
                  <a:pt x="0" y="0"/>
                </a:moveTo>
                <a:lnTo>
                  <a:pt x="0" y="725342"/>
                </a:lnTo>
              </a:path>
            </a:pathLst>
          </a:custGeom>
          <a:ln w="3301">
            <a:solidFill>
              <a:srgbClr val="586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88417" y="1770454"/>
            <a:ext cx="0" cy="721995"/>
          </a:xfrm>
          <a:custGeom>
            <a:avLst/>
            <a:gdLst/>
            <a:ahLst/>
            <a:cxnLst/>
            <a:rect l="l" t="t" r="r" b="b"/>
            <a:pathLst>
              <a:path h="721994">
                <a:moveTo>
                  <a:pt x="0" y="0"/>
                </a:moveTo>
                <a:lnTo>
                  <a:pt x="0" y="721467"/>
                </a:lnTo>
              </a:path>
            </a:pathLst>
          </a:custGeom>
          <a:ln w="3304">
            <a:solidFill>
              <a:srgbClr val="586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90618" y="1772357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585"/>
                </a:lnTo>
              </a:path>
            </a:pathLst>
          </a:custGeom>
          <a:ln w="3300">
            <a:solidFill>
              <a:srgbClr val="586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092820" y="1774255"/>
            <a:ext cx="0" cy="713740"/>
          </a:xfrm>
          <a:custGeom>
            <a:avLst/>
            <a:gdLst/>
            <a:ahLst/>
            <a:cxnLst/>
            <a:rect l="l" t="t" r="r" b="b"/>
            <a:pathLst>
              <a:path h="713739">
                <a:moveTo>
                  <a:pt x="0" y="0"/>
                </a:moveTo>
                <a:lnTo>
                  <a:pt x="0" y="713710"/>
                </a:lnTo>
              </a:path>
            </a:pathLst>
          </a:custGeom>
          <a:ln w="3304">
            <a:solidFill>
              <a:srgbClr val="576A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95021" y="1776157"/>
            <a:ext cx="0" cy="709930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0"/>
                </a:moveTo>
                <a:lnTo>
                  <a:pt x="0" y="709828"/>
                </a:lnTo>
              </a:path>
            </a:pathLst>
          </a:custGeom>
          <a:ln w="3300">
            <a:solidFill>
              <a:srgbClr val="576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97225" y="1778059"/>
            <a:ext cx="0" cy="706120"/>
          </a:xfrm>
          <a:custGeom>
            <a:avLst/>
            <a:gdLst/>
            <a:ahLst/>
            <a:cxnLst/>
            <a:rect l="l" t="t" r="r" b="b"/>
            <a:pathLst>
              <a:path h="706119">
                <a:moveTo>
                  <a:pt x="0" y="0"/>
                </a:moveTo>
                <a:lnTo>
                  <a:pt x="0" y="705947"/>
                </a:lnTo>
              </a:path>
            </a:pathLst>
          </a:custGeom>
          <a:ln w="3300">
            <a:solidFill>
              <a:srgbClr val="576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99426" y="1779958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072"/>
                </a:lnTo>
              </a:path>
            </a:pathLst>
          </a:custGeom>
          <a:ln w="3304">
            <a:solidFill>
              <a:srgbClr val="566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01627" y="178185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192"/>
                </a:lnTo>
              </a:path>
            </a:pathLst>
          </a:custGeom>
          <a:ln w="3302">
            <a:solidFill>
              <a:srgbClr val="566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03829" y="1783758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317"/>
                </a:lnTo>
              </a:path>
            </a:pathLst>
          </a:custGeom>
          <a:ln w="3305">
            <a:solidFill>
              <a:srgbClr val="566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106030" y="178566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435"/>
                </a:lnTo>
              </a:path>
            </a:pathLst>
          </a:custGeom>
          <a:ln w="3300">
            <a:solidFill>
              <a:srgbClr val="556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08233" y="1787562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0"/>
                </a:moveTo>
                <a:lnTo>
                  <a:pt x="0" y="686553"/>
                </a:lnTo>
              </a:path>
            </a:pathLst>
          </a:custGeom>
          <a:ln w="3300">
            <a:solidFill>
              <a:srgbClr val="556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10435" y="1789461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678"/>
                </a:lnTo>
              </a:path>
            </a:pathLst>
          </a:custGeom>
          <a:ln w="3304">
            <a:solidFill>
              <a:srgbClr val="556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12636" y="1791363"/>
            <a:ext cx="0" cy="678815"/>
          </a:xfrm>
          <a:custGeom>
            <a:avLst/>
            <a:gdLst/>
            <a:ahLst/>
            <a:cxnLst/>
            <a:rect l="l" t="t" r="r" b="b"/>
            <a:pathLst>
              <a:path h="678814">
                <a:moveTo>
                  <a:pt x="0" y="0"/>
                </a:moveTo>
                <a:lnTo>
                  <a:pt x="0" y="678797"/>
                </a:lnTo>
              </a:path>
            </a:pathLst>
          </a:custGeom>
          <a:ln w="3300">
            <a:solidFill>
              <a:srgbClr val="5568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14840" y="1793265"/>
            <a:ext cx="0" cy="675005"/>
          </a:xfrm>
          <a:custGeom>
            <a:avLst/>
            <a:gdLst/>
            <a:ahLst/>
            <a:cxnLst/>
            <a:rect l="l" t="t" r="r" b="b"/>
            <a:pathLst>
              <a:path h="675005">
                <a:moveTo>
                  <a:pt x="0" y="0"/>
                </a:moveTo>
                <a:lnTo>
                  <a:pt x="0" y="674915"/>
                </a:lnTo>
              </a:path>
            </a:pathLst>
          </a:custGeom>
          <a:ln w="3300">
            <a:solidFill>
              <a:srgbClr val="546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117041" y="1795163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4">
                <a:moveTo>
                  <a:pt x="0" y="0"/>
                </a:moveTo>
                <a:lnTo>
                  <a:pt x="0" y="671042"/>
                </a:lnTo>
              </a:path>
            </a:pathLst>
          </a:custGeom>
          <a:ln w="3305">
            <a:solidFill>
              <a:srgbClr val="546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19242" y="1797065"/>
            <a:ext cx="0" cy="667385"/>
          </a:xfrm>
          <a:custGeom>
            <a:avLst/>
            <a:gdLst/>
            <a:ahLst/>
            <a:cxnLst/>
            <a:rect l="l" t="t" r="r" b="b"/>
            <a:pathLst>
              <a:path h="667385">
                <a:moveTo>
                  <a:pt x="0" y="0"/>
                </a:moveTo>
                <a:lnTo>
                  <a:pt x="0" y="667160"/>
                </a:lnTo>
              </a:path>
            </a:pathLst>
          </a:custGeom>
          <a:ln w="3302">
            <a:solidFill>
              <a:srgbClr val="546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21443" y="1798963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85"/>
                </a:lnTo>
              </a:path>
            </a:pathLst>
          </a:custGeom>
          <a:ln w="3304">
            <a:solidFill>
              <a:srgbClr val="546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23645" y="1800865"/>
            <a:ext cx="0" cy="659765"/>
          </a:xfrm>
          <a:custGeom>
            <a:avLst/>
            <a:gdLst/>
            <a:ahLst/>
            <a:cxnLst/>
            <a:rect l="l" t="t" r="r" b="b"/>
            <a:pathLst>
              <a:path h="659764">
                <a:moveTo>
                  <a:pt x="0" y="0"/>
                </a:moveTo>
                <a:lnTo>
                  <a:pt x="0" y="659403"/>
                </a:lnTo>
              </a:path>
            </a:pathLst>
          </a:custGeom>
          <a:ln w="3300">
            <a:solidFill>
              <a:srgbClr val="54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25848" y="1802768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0"/>
                </a:moveTo>
                <a:lnTo>
                  <a:pt x="0" y="655521"/>
                </a:lnTo>
              </a:path>
            </a:pathLst>
          </a:custGeom>
          <a:ln w="3300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28050" y="1804666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646"/>
                </a:lnTo>
              </a:path>
            </a:pathLst>
          </a:custGeom>
          <a:ln w="3304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30251" y="1806568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5">
                <a:moveTo>
                  <a:pt x="0" y="0"/>
                </a:moveTo>
                <a:lnTo>
                  <a:pt x="0" y="647765"/>
                </a:lnTo>
              </a:path>
            </a:pathLst>
          </a:custGeom>
          <a:ln w="3300">
            <a:solidFill>
              <a:srgbClr val="54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132453" y="1808467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90"/>
                </a:lnTo>
              </a:path>
            </a:pathLst>
          </a:custGeom>
          <a:ln w="3304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34654" y="1810368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10"/>
                </a:lnTo>
              </a:path>
            </a:pathLst>
          </a:custGeom>
          <a:ln w="3301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36857" y="1812270"/>
            <a:ext cx="0" cy="636270"/>
          </a:xfrm>
          <a:custGeom>
            <a:avLst/>
            <a:gdLst/>
            <a:ahLst/>
            <a:cxnLst/>
            <a:rect l="l" t="t" r="r" b="b"/>
            <a:pathLst>
              <a:path h="636269">
                <a:moveTo>
                  <a:pt x="0" y="0"/>
                </a:moveTo>
                <a:lnTo>
                  <a:pt x="0" y="636128"/>
                </a:lnTo>
              </a:path>
            </a:pathLst>
          </a:custGeom>
          <a:ln w="3302">
            <a:solidFill>
              <a:srgbClr val="536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39058" y="181416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253"/>
                </a:lnTo>
              </a:path>
            </a:pathLst>
          </a:custGeom>
          <a:ln w="3304">
            <a:solidFill>
              <a:srgbClr val="526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41259" y="1816071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371"/>
                </a:lnTo>
              </a:path>
            </a:pathLst>
          </a:custGeom>
          <a:ln w="3300">
            <a:solidFill>
              <a:srgbClr val="526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43461" y="1817970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496"/>
                </a:lnTo>
              </a:path>
            </a:pathLst>
          </a:custGeom>
          <a:ln w="3304">
            <a:solidFill>
              <a:srgbClr val="526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45663" y="1819872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615"/>
                </a:lnTo>
              </a:path>
            </a:pathLst>
          </a:custGeom>
          <a:ln w="3300">
            <a:solidFill>
              <a:srgbClr val="516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147866" y="1821774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6733"/>
                </a:lnTo>
              </a:path>
            </a:pathLst>
          </a:custGeom>
          <a:ln w="3300">
            <a:solidFill>
              <a:srgbClr val="516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50068" y="1823672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2858"/>
                </a:lnTo>
              </a:path>
            </a:pathLst>
          </a:custGeom>
          <a:ln w="3304">
            <a:solidFill>
              <a:srgbClr val="516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152269" y="1825574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8978"/>
                </a:lnTo>
              </a:path>
            </a:pathLst>
          </a:custGeom>
          <a:ln w="3301">
            <a:solidFill>
              <a:srgbClr val="516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54469" y="1827472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5">
                <a:moveTo>
                  <a:pt x="0" y="0"/>
                </a:moveTo>
                <a:lnTo>
                  <a:pt x="0" y="605103"/>
                </a:lnTo>
              </a:path>
            </a:pathLst>
          </a:custGeom>
          <a:ln w="3304">
            <a:solidFill>
              <a:srgbClr val="516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156671" y="1829374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4">
                <a:moveTo>
                  <a:pt x="0" y="0"/>
                </a:moveTo>
                <a:lnTo>
                  <a:pt x="0" y="601221"/>
                </a:lnTo>
              </a:path>
            </a:pathLst>
          </a:custGeom>
          <a:ln w="3300">
            <a:solidFill>
              <a:srgbClr val="516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58874" y="1831276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97340"/>
                </a:lnTo>
              </a:path>
            </a:pathLst>
          </a:custGeom>
          <a:ln w="3300">
            <a:solidFill>
              <a:srgbClr val="5163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61076" y="1833175"/>
            <a:ext cx="0" cy="593725"/>
          </a:xfrm>
          <a:custGeom>
            <a:avLst/>
            <a:gdLst/>
            <a:ahLst/>
            <a:cxnLst/>
            <a:rect l="l" t="t" r="r" b="b"/>
            <a:pathLst>
              <a:path h="593725">
                <a:moveTo>
                  <a:pt x="0" y="0"/>
                </a:moveTo>
                <a:lnTo>
                  <a:pt x="0" y="593464"/>
                </a:lnTo>
              </a:path>
            </a:pathLst>
          </a:custGeom>
          <a:ln w="3304">
            <a:solidFill>
              <a:srgbClr val="50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63278" y="1835077"/>
            <a:ext cx="0" cy="589915"/>
          </a:xfrm>
          <a:custGeom>
            <a:avLst/>
            <a:gdLst/>
            <a:ahLst/>
            <a:cxnLst/>
            <a:rect l="l" t="t" r="r" b="b"/>
            <a:pathLst>
              <a:path h="589914">
                <a:moveTo>
                  <a:pt x="0" y="0"/>
                </a:moveTo>
                <a:lnTo>
                  <a:pt x="0" y="589583"/>
                </a:lnTo>
              </a:path>
            </a:pathLst>
          </a:custGeom>
          <a:ln w="3300">
            <a:solidFill>
              <a:srgbClr val="50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65479" y="1836976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0"/>
                </a:moveTo>
                <a:lnTo>
                  <a:pt x="0" y="585708"/>
                </a:lnTo>
              </a:path>
            </a:pathLst>
          </a:custGeom>
          <a:ln w="3304">
            <a:solidFill>
              <a:srgbClr val="50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67682" y="1838877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4">
                <a:moveTo>
                  <a:pt x="0" y="0"/>
                </a:moveTo>
                <a:lnTo>
                  <a:pt x="0" y="581828"/>
                </a:lnTo>
              </a:path>
            </a:pathLst>
          </a:custGeom>
          <a:ln w="3305">
            <a:solidFill>
              <a:srgbClr val="4F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69883" y="1840779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7946"/>
                </a:lnTo>
              </a:path>
            </a:pathLst>
          </a:custGeom>
          <a:ln w="3301">
            <a:solidFill>
              <a:srgbClr val="4F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72084" y="1842678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071"/>
                </a:lnTo>
              </a:path>
            </a:pathLst>
          </a:custGeom>
          <a:ln w="3304">
            <a:solidFill>
              <a:srgbClr val="4F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74286" y="1844580"/>
            <a:ext cx="0" cy="570230"/>
          </a:xfrm>
          <a:custGeom>
            <a:avLst/>
            <a:gdLst/>
            <a:ahLst/>
            <a:cxnLst/>
            <a:rect l="l" t="t" r="r" b="b"/>
            <a:pathLst>
              <a:path h="570230">
                <a:moveTo>
                  <a:pt x="0" y="0"/>
                </a:moveTo>
                <a:lnTo>
                  <a:pt x="0" y="570189"/>
                </a:lnTo>
              </a:path>
            </a:pathLst>
          </a:custGeom>
          <a:ln w="3300">
            <a:solidFill>
              <a:srgbClr val="4F6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76489" y="1846482"/>
            <a:ext cx="0" cy="566420"/>
          </a:xfrm>
          <a:custGeom>
            <a:avLst/>
            <a:gdLst/>
            <a:ahLst/>
            <a:cxnLst/>
            <a:rect l="l" t="t" r="r" b="b"/>
            <a:pathLst>
              <a:path h="566419">
                <a:moveTo>
                  <a:pt x="0" y="0"/>
                </a:moveTo>
                <a:lnTo>
                  <a:pt x="0" y="566308"/>
                </a:lnTo>
              </a:path>
            </a:pathLst>
          </a:custGeom>
          <a:ln w="3300">
            <a:solidFill>
              <a:srgbClr val="4F6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178691" y="1848381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433"/>
                </a:lnTo>
              </a:path>
            </a:pathLst>
          </a:custGeom>
          <a:ln w="3304">
            <a:solidFill>
              <a:srgbClr val="4F6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180892" y="1850283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551"/>
                </a:lnTo>
              </a:path>
            </a:pathLst>
          </a:custGeom>
          <a:ln w="3300">
            <a:solidFill>
              <a:srgbClr val="4E6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183094" y="1852181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676"/>
                </a:lnTo>
              </a:path>
            </a:pathLst>
          </a:custGeom>
          <a:ln w="3304">
            <a:solidFill>
              <a:srgbClr val="4E6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185295" y="1854082"/>
            <a:ext cx="0" cy="551180"/>
          </a:xfrm>
          <a:custGeom>
            <a:avLst/>
            <a:gdLst/>
            <a:ahLst/>
            <a:cxnLst/>
            <a:rect l="l" t="t" r="r" b="b"/>
            <a:pathLst>
              <a:path h="551180">
                <a:moveTo>
                  <a:pt x="0" y="0"/>
                </a:moveTo>
                <a:lnTo>
                  <a:pt x="0" y="550796"/>
                </a:lnTo>
              </a:path>
            </a:pathLst>
          </a:custGeom>
          <a:ln w="3302">
            <a:solidFill>
              <a:srgbClr val="4E6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87498" y="1855984"/>
            <a:ext cx="0" cy="547370"/>
          </a:xfrm>
          <a:custGeom>
            <a:avLst/>
            <a:gdLst/>
            <a:ahLst/>
            <a:cxnLst/>
            <a:rect l="l" t="t" r="r" b="b"/>
            <a:pathLst>
              <a:path h="547369">
                <a:moveTo>
                  <a:pt x="0" y="0"/>
                </a:moveTo>
                <a:lnTo>
                  <a:pt x="0" y="546914"/>
                </a:lnTo>
              </a:path>
            </a:pathLst>
          </a:custGeom>
          <a:ln w="3301">
            <a:solidFill>
              <a:srgbClr val="4E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89699" y="1857883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039"/>
                </a:lnTo>
              </a:path>
            </a:pathLst>
          </a:custGeom>
          <a:ln w="3304">
            <a:solidFill>
              <a:srgbClr val="4E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191901" y="1859785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158"/>
                </a:lnTo>
              </a:path>
            </a:pathLst>
          </a:custGeom>
          <a:ln w="3300">
            <a:solidFill>
              <a:srgbClr val="4E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94102" y="1861684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5">
                <a:moveTo>
                  <a:pt x="0" y="0"/>
                </a:moveTo>
                <a:lnTo>
                  <a:pt x="0" y="535282"/>
                </a:lnTo>
              </a:path>
            </a:pathLst>
          </a:custGeom>
          <a:ln w="3304">
            <a:solidFill>
              <a:srgbClr val="4D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196304" y="1863586"/>
            <a:ext cx="0" cy="531495"/>
          </a:xfrm>
          <a:custGeom>
            <a:avLst/>
            <a:gdLst/>
            <a:ahLst/>
            <a:cxnLst/>
            <a:rect l="l" t="t" r="r" b="b"/>
            <a:pathLst>
              <a:path h="531494">
                <a:moveTo>
                  <a:pt x="0" y="0"/>
                </a:moveTo>
                <a:lnTo>
                  <a:pt x="0" y="531401"/>
                </a:lnTo>
              </a:path>
            </a:pathLst>
          </a:custGeom>
          <a:ln w="3300">
            <a:solidFill>
              <a:srgbClr val="4D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198507" y="1865488"/>
            <a:ext cx="0" cy="527685"/>
          </a:xfrm>
          <a:custGeom>
            <a:avLst/>
            <a:gdLst/>
            <a:ahLst/>
            <a:cxnLst/>
            <a:rect l="l" t="t" r="r" b="b"/>
            <a:pathLst>
              <a:path h="527685">
                <a:moveTo>
                  <a:pt x="0" y="0"/>
                </a:moveTo>
                <a:lnTo>
                  <a:pt x="0" y="527519"/>
                </a:lnTo>
              </a:path>
            </a:pathLst>
          </a:custGeom>
          <a:ln w="3300">
            <a:solidFill>
              <a:srgbClr val="4D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200708" y="1867386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646"/>
                </a:lnTo>
              </a:path>
            </a:pathLst>
          </a:custGeom>
          <a:ln w="3305">
            <a:solidFill>
              <a:srgbClr val="4D5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202910" y="1869288"/>
            <a:ext cx="0" cy="520065"/>
          </a:xfrm>
          <a:custGeom>
            <a:avLst/>
            <a:gdLst/>
            <a:ahLst/>
            <a:cxnLst/>
            <a:rect l="l" t="t" r="r" b="b"/>
            <a:pathLst>
              <a:path h="520064">
                <a:moveTo>
                  <a:pt x="0" y="0"/>
                </a:moveTo>
                <a:lnTo>
                  <a:pt x="0" y="519764"/>
                </a:lnTo>
              </a:path>
            </a:pathLst>
          </a:custGeom>
          <a:ln w="3302">
            <a:solidFill>
              <a:srgbClr val="4C5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205111" y="1871187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5">
                <a:moveTo>
                  <a:pt x="0" y="0"/>
                </a:moveTo>
                <a:lnTo>
                  <a:pt x="0" y="515889"/>
                </a:lnTo>
              </a:path>
            </a:pathLst>
          </a:custGeom>
          <a:ln w="3304">
            <a:solidFill>
              <a:srgbClr val="4C5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07312" y="1873089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4">
                <a:moveTo>
                  <a:pt x="0" y="0"/>
                </a:moveTo>
                <a:lnTo>
                  <a:pt x="0" y="512007"/>
                </a:lnTo>
              </a:path>
            </a:pathLst>
          </a:custGeom>
          <a:ln w="3300">
            <a:solidFill>
              <a:srgbClr val="4C5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209516" y="1874991"/>
            <a:ext cx="0" cy="508634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126"/>
                </a:lnTo>
              </a:path>
            </a:pathLst>
          </a:custGeom>
          <a:ln w="3300">
            <a:solidFill>
              <a:srgbClr val="4C5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11717" y="1876889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251"/>
                </a:lnTo>
              </a:path>
            </a:pathLst>
          </a:custGeom>
          <a:ln w="3304">
            <a:solidFill>
              <a:srgbClr val="4C5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13919" y="1878791"/>
            <a:ext cx="0" cy="500380"/>
          </a:xfrm>
          <a:custGeom>
            <a:avLst/>
            <a:gdLst/>
            <a:ahLst/>
            <a:cxnLst/>
            <a:rect l="l" t="t" r="r" b="b"/>
            <a:pathLst>
              <a:path h="500380">
                <a:moveTo>
                  <a:pt x="0" y="0"/>
                </a:moveTo>
                <a:lnTo>
                  <a:pt x="0" y="500369"/>
                </a:lnTo>
              </a:path>
            </a:pathLst>
          </a:custGeom>
          <a:ln w="3300">
            <a:solidFill>
              <a:srgbClr val="4B5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16120" y="188069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494"/>
                </a:lnTo>
              </a:path>
            </a:pathLst>
          </a:custGeom>
          <a:ln w="3304">
            <a:solidFill>
              <a:srgbClr val="4B5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218321" y="1882591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14"/>
                </a:lnTo>
              </a:path>
            </a:pathLst>
          </a:custGeom>
          <a:ln w="3301">
            <a:solidFill>
              <a:srgbClr val="4B5C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220525" y="1884493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732"/>
                </a:lnTo>
              </a:path>
            </a:pathLst>
          </a:custGeom>
          <a:ln w="3302">
            <a:solidFill>
              <a:srgbClr val="4B5C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222726" y="1886392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4857"/>
                </a:lnTo>
              </a:path>
            </a:pathLst>
          </a:custGeom>
          <a:ln w="3304">
            <a:solidFill>
              <a:srgbClr val="4A5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24927" y="1888294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0976"/>
                </a:lnTo>
              </a:path>
            </a:pathLst>
          </a:custGeom>
          <a:ln w="3300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227129" y="1890193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101"/>
                </a:lnTo>
              </a:path>
            </a:pathLst>
          </a:custGeom>
          <a:ln w="3304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229332" y="1892095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219"/>
                </a:lnTo>
              </a:path>
            </a:pathLst>
          </a:custGeom>
          <a:ln w="3304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31534" y="1893997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337"/>
                </a:lnTo>
              </a:path>
            </a:pathLst>
          </a:custGeom>
          <a:ln w="3300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33735" y="1895896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5462"/>
                </a:lnTo>
              </a:path>
            </a:pathLst>
          </a:custGeom>
          <a:ln w="3304">
            <a:solidFill>
              <a:srgbClr val="49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35936" y="1897797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4">
                <a:moveTo>
                  <a:pt x="0" y="0"/>
                </a:moveTo>
                <a:lnTo>
                  <a:pt x="0" y="461582"/>
                </a:lnTo>
              </a:path>
            </a:pathLst>
          </a:custGeom>
          <a:ln w="3301">
            <a:solidFill>
              <a:srgbClr val="49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38139" y="1899699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5">
                <a:moveTo>
                  <a:pt x="0" y="0"/>
                </a:moveTo>
                <a:lnTo>
                  <a:pt x="0" y="457701"/>
                </a:lnTo>
              </a:path>
            </a:pathLst>
          </a:custGeom>
          <a:ln w="3300">
            <a:solidFill>
              <a:srgbClr val="495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240340" y="1901598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826"/>
                </a:lnTo>
              </a:path>
            </a:pathLst>
          </a:custGeom>
          <a:ln w="3304">
            <a:solidFill>
              <a:srgbClr val="495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42542" y="1903500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44"/>
                </a:lnTo>
              </a:path>
            </a:pathLst>
          </a:custGeom>
          <a:ln w="3300">
            <a:solidFill>
              <a:srgbClr val="495A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44743" y="1905398"/>
            <a:ext cx="0" cy="446405"/>
          </a:xfrm>
          <a:custGeom>
            <a:avLst/>
            <a:gdLst/>
            <a:ahLst/>
            <a:cxnLst/>
            <a:rect l="l" t="t" r="r" b="b"/>
            <a:pathLst>
              <a:path h="446405">
                <a:moveTo>
                  <a:pt x="0" y="0"/>
                </a:moveTo>
                <a:lnTo>
                  <a:pt x="0" y="446069"/>
                </a:lnTo>
              </a:path>
            </a:pathLst>
          </a:custGeom>
          <a:ln w="3304">
            <a:solidFill>
              <a:srgbClr val="485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46945" y="1907300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4">
                <a:moveTo>
                  <a:pt x="0" y="0"/>
                </a:moveTo>
                <a:lnTo>
                  <a:pt x="0" y="442187"/>
                </a:lnTo>
              </a:path>
            </a:pathLst>
          </a:custGeom>
          <a:ln w="3300">
            <a:solidFill>
              <a:srgbClr val="485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49148" y="1909201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307"/>
                </a:lnTo>
              </a:path>
            </a:pathLst>
          </a:custGeom>
          <a:ln w="3301">
            <a:solidFill>
              <a:srgbClr val="485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51349" y="1911100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432"/>
                </a:lnTo>
              </a:path>
            </a:pathLst>
          </a:custGeom>
          <a:ln w="3305">
            <a:solidFill>
              <a:srgbClr val="485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53551" y="1913002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550"/>
                </a:lnTo>
              </a:path>
            </a:pathLst>
          </a:custGeom>
          <a:ln w="3301">
            <a:solidFill>
              <a:srgbClr val="485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255752" y="191490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675"/>
                </a:lnTo>
              </a:path>
            </a:pathLst>
          </a:custGeom>
          <a:ln w="3304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57954" y="1916803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794"/>
                </a:lnTo>
              </a:path>
            </a:pathLst>
          </a:custGeom>
          <a:ln w="3300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60157" y="1918705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912"/>
                </a:lnTo>
              </a:path>
            </a:pathLst>
          </a:custGeom>
          <a:ln w="3300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62359" y="19206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037"/>
                </a:lnTo>
              </a:path>
            </a:pathLst>
          </a:custGeom>
          <a:ln w="3304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64560" y="1922506"/>
            <a:ext cx="0" cy="411480"/>
          </a:xfrm>
          <a:custGeom>
            <a:avLst/>
            <a:gdLst/>
            <a:ahLst/>
            <a:cxnLst/>
            <a:rect l="l" t="t" r="r" b="b"/>
            <a:pathLst>
              <a:path h="411480">
                <a:moveTo>
                  <a:pt x="0" y="0"/>
                </a:moveTo>
                <a:lnTo>
                  <a:pt x="0" y="411155"/>
                </a:lnTo>
              </a:path>
            </a:pathLst>
          </a:custGeom>
          <a:ln w="3300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66762" y="1924405"/>
            <a:ext cx="0" cy="407670"/>
          </a:xfrm>
          <a:custGeom>
            <a:avLst/>
            <a:gdLst/>
            <a:ahLst/>
            <a:cxnLst/>
            <a:rect l="l" t="t" r="r" b="b"/>
            <a:pathLst>
              <a:path h="407669">
                <a:moveTo>
                  <a:pt x="0" y="0"/>
                </a:moveTo>
                <a:lnTo>
                  <a:pt x="0" y="407280"/>
                </a:lnTo>
              </a:path>
            </a:pathLst>
          </a:custGeom>
          <a:ln w="3304">
            <a:solidFill>
              <a:srgbClr val="47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68962" y="1926306"/>
            <a:ext cx="0" cy="4038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400"/>
                </a:lnTo>
              </a:path>
            </a:pathLst>
          </a:custGeom>
          <a:ln w="3301">
            <a:solidFill>
              <a:srgbClr val="46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71166" y="1928208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9519"/>
                </a:lnTo>
              </a:path>
            </a:pathLst>
          </a:custGeom>
          <a:ln w="3301">
            <a:solidFill>
              <a:srgbClr val="46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273367" y="1930106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644"/>
                </a:lnTo>
              </a:path>
            </a:pathLst>
          </a:custGeom>
          <a:ln w="3304">
            <a:solidFill>
              <a:srgbClr val="46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75568" y="1932009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4">
                <a:moveTo>
                  <a:pt x="0" y="0"/>
                </a:moveTo>
                <a:lnTo>
                  <a:pt x="0" y="391762"/>
                </a:lnTo>
              </a:path>
            </a:pathLst>
          </a:custGeom>
          <a:ln w="3300">
            <a:solidFill>
              <a:srgbClr val="465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77770" y="1933907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887"/>
                </a:lnTo>
              </a:path>
            </a:pathLst>
          </a:custGeom>
          <a:ln w="3304">
            <a:solidFill>
              <a:srgbClr val="465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279971" y="1935809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4005"/>
                </a:lnTo>
              </a:path>
            </a:pathLst>
          </a:custGeom>
          <a:ln w="3300">
            <a:solidFill>
              <a:srgbClr val="465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82175" y="1937711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4">
                <a:moveTo>
                  <a:pt x="0" y="0"/>
                </a:moveTo>
                <a:lnTo>
                  <a:pt x="0" y="380123"/>
                </a:lnTo>
              </a:path>
            </a:pathLst>
          </a:custGeom>
          <a:ln w="3300">
            <a:solidFill>
              <a:srgbClr val="455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84376" y="1939609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250"/>
                </a:lnTo>
              </a:path>
            </a:pathLst>
          </a:custGeom>
          <a:ln w="3305">
            <a:solidFill>
              <a:srgbClr val="455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86577" y="1941511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369"/>
                </a:lnTo>
              </a:path>
            </a:pathLst>
          </a:custGeom>
          <a:ln w="3301">
            <a:solidFill>
              <a:srgbClr val="455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88780" y="1943413"/>
            <a:ext cx="0" cy="368935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0"/>
                </a:moveTo>
                <a:lnTo>
                  <a:pt x="0" y="368487"/>
                </a:lnTo>
              </a:path>
            </a:pathLst>
          </a:custGeom>
          <a:ln w="3300">
            <a:solidFill>
              <a:srgbClr val="445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90982" y="1945312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4612"/>
                </a:lnTo>
              </a:path>
            </a:pathLst>
          </a:custGeom>
          <a:ln w="3304">
            <a:solidFill>
              <a:srgbClr val="445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93183" y="1947214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730"/>
                </a:lnTo>
              </a:path>
            </a:pathLst>
          </a:custGeom>
          <a:ln w="3300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95385" y="1949113"/>
            <a:ext cx="0" cy="356870"/>
          </a:xfrm>
          <a:custGeom>
            <a:avLst/>
            <a:gdLst/>
            <a:ahLst/>
            <a:cxnLst/>
            <a:rect l="l" t="t" r="r" b="b"/>
            <a:pathLst>
              <a:path h="356869">
                <a:moveTo>
                  <a:pt x="0" y="0"/>
                </a:moveTo>
                <a:lnTo>
                  <a:pt x="0" y="356855"/>
                </a:lnTo>
              </a:path>
            </a:pathLst>
          </a:custGeom>
          <a:ln w="3304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297586" y="1951015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973"/>
                </a:lnTo>
              </a:path>
            </a:pathLst>
          </a:custGeom>
          <a:ln w="3300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299789" y="1952916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094"/>
                </a:lnTo>
              </a:path>
            </a:pathLst>
          </a:custGeom>
          <a:ln w="3301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01991" y="1954814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218"/>
                </a:lnTo>
              </a:path>
            </a:pathLst>
          </a:custGeom>
          <a:ln w="3305">
            <a:solidFill>
              <a:srgbClr val="43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04192" y="1956716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337"/>
                </a:lnTo>
              </a:path>
            </a:pathLst>
          </a:custGeom>
          <a:ln w="3301">
            <a:solidFill>
              <a:srgbClr val="43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06393" y="1958615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462"/>
                </a:lnTo>
              </a:path>
            </a:pathLst>
          </a:custGeom>
          <a:ln w="3304">
            <a:solidFill>
              <a:srgbClr val="43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08595" y="1960517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580"/>
                </a:lnTo>
              </a:path>
            </a:pathLst>
          </a:custGeom>
          <a:ln w="3300">
            <a:solidFill>
              <a:srgbClr val="425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10798" y="1962419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698"/>
                </a:lnTo>
              </a:path>
            </a:pathLst>
          </a:custGeom>
          <a:ln w="3300">
            <a:solidFill>
              <a:srgbClr val="435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13000" y="1964318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5823"/>
                </a:lnTo>
              </a:path>
            </a:pathLst>
          </a:custGeom>
          <a:ln w="3304">
            <a:solidFill>
              <a:srgbClr val="4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15201" y="1966220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941"/>
                </a:lnTo>
              </a:path>
            </a:pathLst>
          </a:custGeom>
          <a:ln w="3300">
            <a:solidFill>
              <a:srgbClr val="41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17403" y="1968119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8066"/>
                </a:lnTo>
              </a:path>
            </a:pathLst>
          </a:custGeom>
          <a:ln w="3304">
            <a:solidFill>
              <a:srgbClr val="425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319604" y="1970020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187"/>
                </a:lnTo>
              </a:path>
            </a:pathLst>
          </a:custGeom>
          <a:ln w="3302">
            <a:solidFill>
              <a:srgbClr val="415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321806" y="1971922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305"/>
                </a:lnTo>
              </a:path>
            </a:pathLst>
          </a:custGeom>
          <a:ln w="3300">
            <a:solidFill>
              <a:srgbClr val="405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324008" y="197382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430"/>
                </a:lnTo>
              </a:path>
            </a:pathLst>
          </a:custGeom>
          <a:ln w="3304">
            <a:solidFill>
              <a:srgbClr val="40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326210" y="1975723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4">
                <a:moveTo>
                  <a:pt x="0" y="0"/>
                </a:moveTo>
                <a:lnTo>
                  <a:pt x="0" y="302548"/>
                </a:lnTo>
              </a:path>
            </a:pathLst>
          </a:custGeom>
          <a:ln w="3300">
            <a:solidFill>
              <a:srgbClr val="40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28411" y="1977622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673"/>
                </a:lnTo>
              </a:path>
            </a:pathLst>
          </a:custGeom>
          <a:ln w="3304">
            <a:solidFill>
              <a:srgbClr val="3F4F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330613" y="1979524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791"/>
                </a:lnTo>
              </a:path>
            </a:pathLst>
          </a:custGeom>
          <a:ln w="3300">
            <a:solidFill>
              <a:srgbClr val="3F4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32815" y="1981424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0912"/>
                </a:lnTo>
              </a:path>
            </a:pathLst>
          </a:custGeom>
          <a:ln w="3302">
            <a:solidFill>
              <a:srgbClr val="3E4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35017" y="1983323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036"/>
                </a:lnTo>
              </a:path>
            </a:pathLst>
          </a:custGeom>
          <a:ln w="3305">
            <a:solidFill>
              <a:srgbClr val="3E4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337219" y="1985225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155"/>
                </a:lnTo>
              </a:path>
            </a:pathLst>
          </a:custGeom>
          <a:ln w="3302">
            <a:solidFill>
              <a:srgbClr val="3E4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39419" y="1987124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280"/>
                </a:lnTo>
              </a:path>
            </a:pathLst>
          </a:custGeom>
          <a:ln w="3304">
            <a:solidFill>
              <a:srgbClr val="3D4D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41621" y="1989026"/>
            <a:ext cx="0" cy="275590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5398"/>
                </a:lnTo>
              </a:path>
            </a:pathLst>
          </a:custGeom>
          <a:ln w="3300">
            <a:solidFill>
              <a:srgbClr val="3D4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343824" y="1990928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516"/>
                </a:lnTo>
              </a:path>
            </a:pathLst>
          </a:custGeom>
          <a:ln w="3300">
            <a:solidFill>
              <a:srgbClr val="3D4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46026" y="1992827"/>
            <a:ext cx="0" cy="267970"/>
          </a:xfrm>
          <a:custGeom>
            <a:avLst/>
            <a:gdLst/>
            <a:ahLst/>
            <a:cxnLst/>
            <a:rect l="l" t="t" r="r" b="b"/>
            <a:pathLst>
              <a:path h="267969">
                <a:moveTo>
                  <a:pt x="0" y="0"/>
                </a:moveTo>
                <a:lnTo>
                  <a:pt x="0" y="267641"/>
                </a:lnTo>
              </a:path>
            </a:pathLst>
          </a:custGeom>
          <a:ln w="3304">
            <a:solidFill>
              <a:srgbClr val="3C4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48228" y="1994729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759"/>
                </a:lnTo>
              </a:path>
            </a:pathLst>
          </a:custGeom>
          <a:ln w="3300">
            <a:solidFill>
              <a:srgbClr val="3C4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50430" y="199663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59880"/>
                </a:lnTo>
              </a:path>
            </a:pathLst>
          </a:custGeom>
          <a:ln w="3302">
            <a:solidFill>
              <a:srgbClr val="3C4B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52632" y="199852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05"/>
                </a:lnTo>
              </a:path>
            </a:pathLst>
          </a:custGeom>
          <a:ln w="3305">
            <a:solidFill>
              <a:srgbClr val="3B4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53182" y="2000431"/>
            <a:ext cx="143115" cy="252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929221" y="1530039"/>
            <a:ext cx="213855" cy="235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39542" y="2489785"/>
            <a:ext cx="213512" cy="240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33192" y="3974215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5">
                <a:moveTo>
                  <a:pt x="0" y="0"/>
                </a:moveTo>
                <a:lnTo>
                  <a:pt x="0" y="158770"/>
                </a:lnTo>
              </a:path>
            </a:pathLst>
          </a:custGeom>
          <a:ln w="3175">
            <a:solidFill>
              <a:srgbClr val="687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34292" y="3974215"/>
            <a:ext cx="0" cy="47561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580"/>
                </a:lnTo>
              </a:path>
            </a:pathLst>
          </a:custGeom>
          <a:ln w="3301">
            <a:solidFill>
              <a:srgbClr val="687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36494" y="3976114"/>
            <a:ext cx="0" cy="791210"/>
          </a:xfrm>
          <a:custGeom>
            <a:avLst/>
            <a:gdLst/>
            <a:ahLst/>
            <a:cxnLst/>
            <a:rect l="l" t="t" r="r" b="b"/>
            <a:pathLst>
              <a:path h="791210">
                <a:moveTo>
                  <a:pt x="0" y="0"/>
                </a:moveTo>
                <a:lnTo>
                  <a:pt x="0" y="791040"/>
                </a:lnTo>
              </a:path>
            </a:pathLst>
          </a:custGeom>
          <a:ln w="3305">
            <a:solidFill>
              <a:srgbClr val="67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38695" y="3978016"/>
            <a:ext cx="0" cy="983615"/>
          </a:xfrm>
          <a:custGeom>
            <a:avLst/>
            <a:gdLst/>
            <a:ahLst/>
            <a:cxnLst/>
            <a:rect l="l" t="t" r="r" b="b"/>
            <a:pathLst>
              <a:path h="983614">
                <a:moveTo>
                  <a:pt x="0" y="0"/>
                </a:moveTo>
                <a:lnTo>
                  <a:pt x="0" y="983028"/>
                </a:lnTo>
              </a:path>
            </a:pathLst>
          </a:custGeom>
          <a:ln w="3300">
            <a:solidFill>
              <a:srgbClr val="67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40898" y="3979918"/>
            <a:ext cx="0" cy="981710"/>
          </a:xfrm>
          <a:custGeom>
            <a:avLst/>
            <a:gdLst/>
            <a:ahLst/>
            <a:cxnLst/>
            <a:rect l="l" t="t" r="r" b="b"/>
            <a:pathLst>
              <a:path h="981710">
                <a:moveTo>
                  <a:pt x="0" y="0"/>
                </a:moveTo>
                <a:lnTo>
                  <a:pt x="0" y="981126"/>
                </a:lnTo>
              </a:path>
            </a:pathLst>
          </a:custGeom>
          <a:ln w="3300">
            <a:solidFill>
              <a:srgbClr val="67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943100" y="3981817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471"/>
                </a:lnTo>
              </a:path>
            </a:pathLst>
          </a:custGeom>
          <a:ln w="3304">
            <a:solidFill>
              <a:srgbClr val="66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45301" y="3983719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3589"/>
                </a:lnTo>
              </a:path>
            </a:pathLst>
          </a:custGeom>
          <a:ln w="3300">
            <a:solidFill>
              <a:srgbClr val="66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47503" y="3985618"/>
            <a:ext cx="0" cy="970280"/>
          </a:xfrm>
          <a:custGeom>
            <a:avLst/>
            <a:gdLst/>
            <a:ahLst/>
            <a:cxnLst/>
            <a:rect l="l" t="t" r="r" b="b"/>
            <a:pathLst>
              <a:path h="970279">
                <a:moveTo>
                  <a:pt x="0" y="0"/>
                </a:moveTo>
                <a:lnTo>
                  <a:pt x="0" y="969714"/>
                </a:lnTo>
              </a:path>
            </a:pathLst>
          </a:custGeom>
          <a:ln w="3304">
            <a:solidFill>
              <a:srgbClr val="667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49704" y="398751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835"/>
                </a:lnTo>
              </a:path>
            </a:pathLst>
          </a:custGeom>
          <a:ln w="3302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951907" y="3989421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1953"/>
                </a:lnTo>
              </a:path>
            </a:pathLst>
          </a:custGeom>
          <a:ln w="3301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54108" y="3991319"/>
            <a:ext cx="0" cy="958215"/>
          </a:xfrm>
          <a:custGeom>
            <a:avLst/>
            <a:gdLst/>
            <a:ahLst/>
            <a:cxnLst/>
            <a:rect l="l" t="t" r="r" b="b"/>
            <a:pathLst>
              <a:path h="958214">
                <a:moveTo>
                  <a:pt x="0" y="0"/>
                </a:moveTo>
                <a:lnTo>
                  <a:pt x="0" y="958078"/>
                </a:lnTo>
              </a:path>
            </a:pathLst>
          </a:custGeom>
          <a:ln w="3304">
            <a:solidFill>
              <a:srgbClr val="66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956309" y="3993222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0"/>
                </a:moveTo>
                <a:lnTo>
                  <a:pt x="0" y="954196"/>
                </a:lnTo>
              </a:path>
            </a:pathLst>
          </a:custGeom>
          <a:ln w="3300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958511" y="3995120"/>
            <a:ext cx="0" cy="950594"/>
          </a:xfrm>
          <a:custGeom>
            <a:avLst/>
            <a:gdLst/>
            <a:ahLst/>
            <a:cxnLst/>
            <a:rect l="l" t="t" r="r" b="b"/>
            <a:pathLst>
              <a:path h="950595">
                <a:moveTo>
                  <a:pt x="0" y="0"/>
                </a:moveTo>
                <a:lnTo>
                  <a:pt x="0" y="950321"/>
                </a:lnTo>
              </a:path>
            </a:pathLst>
          </a:custGeom>
          <a:ln w="3304">
            <a:solidFill>
              <a:srgbClr val="657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60713" y="3997023"/>
            <a:ext cx="0" cy="946785"/>
          </a:xfrm>
          <a:custGeom>
            <a:avLst/>
            <a:gdLst/>
            <a:ahLst/>
            <a:cxnLst/>
            <a:rect l="l" t="t" r="r" b="b"/>
            <a:pathLst>
              <a:path h="946785">
                <a:moveTo>
                  <a:pt x="0" y="0"/>
                </a:moveTo>
                <a:lnTo>
                  <a:pt x="0" y="946439"/>
                </a:lnTo>
              </a:path>
            </a:pathLst>
          </a:custGeom>
          <a:ln w="3300">
            <a:solidFill>
              <a:srgbClr val="657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962916" y="3998924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57"/>
                </a:lnTo>
              </a:path>
            </a:pathLst>
          </a:custGeom>
          <a:ln w="3300">
            <a:solidFill>
              <a:srgbClr val="647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65118" y="4000823"/>
            <a:ext cx="0" cy="939165"/>
          </a:xfrm>
          <a:custGeom>
            <a:avLst/>
            <a:gdLst/>
            <a:ahLst/>
            <a:cxnLst/>
            <a:rect l="l" t="t" r="r" b="b"/>
            <a:pathLst>
              <a:path h="939164">
                <a:moveTo>
                  <a:pt x="0" y="0"/>
                </a:moveTo>
                <a:lnTo>
                  <a:pt x="0" y="938682"/>
                </a:lnTo>
              </a:path>
            </a:pathLst>
          </a:custGeom>
          <a:ln w="3304">
            <a:solidFill>
              <a:srgbClr val="647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67318" y="4002724"/>
            <a:ext cx="0" cy="935355"/>
          </a:xfrm>
          <a:custGeom>
            <a:avLst/>
            <a:gdLst/>
            <a:ahLst/>
            <a:cxnLst/>
            <a:rect l="l" t="t" r="r" b="b"/>
            <a:pathLst>
              <a:path h="935354">
                <a:moveTo>
                  <a:pt x="0" y="0"/>
                </a:moveTo>
                <a:lnTo>
                  <a:pt x="0" y="934803"/>
                </a:lnTo>
              </a:path>
            </a:pathLst>
          </a:custGeom>
          <a:ln w="3302">
            <a:solidFill>
              <a:srgbClr val="64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69520" y="4004623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0928"/>
                </a:lnTo>
              </a:path>
            </a:pathLst>
          </a:custGeom>
          <a:ln w="3305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71721" y="4006525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046"/>
                </a:lnTo>
              </a:path>
            </a:pathLst>
          </a:custGeom>
          <a:ln w="3301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73924" y="4008427"/>
            <a:ext cx="0" cy="923290"/>
          </a:xfrm>
          <a:custGeom>
            <a:avLst/>
            <a:gdLst/>
            <a:ahLst/>
            <a:cxnLst/>
            <a:rect l="l" t="t" r="r" b="b"/>
            <a:pathLst>
              <a:path h="923289">
                <a:moveTo>
                  <a:pt x="0" y="0"/>
                </a:moveTo>
                <a:lnTo>
                  <a:pt x="0" y="923164"/>
                </a:lnTo>
              </a:path>
            </a:pathLst>
          </a:custGeom>
          <a:ln w="3300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76126" y="4010326"/>
            <a:ext cx="0" cy="919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9289"/>
                </a:lnTo>
              </a:path>
            </a:pathLst>
          </a:custGeom>
          <a:ln w="3304">
            <a:solidFill>
              <a:srgbClr val="637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78327" y="4012228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5407"/>
                </a:lnTo>
              </a:path>
            </a:pathLst>
          </a:custGeom>
          <a:ln w="3300">
            <a:solidFill>
              <a:srgbClr val="63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80529" y="4014127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0"/>
                </a:moveTo>
                <a:lnTo>
                  <a:pt x="0" y="911532"/>
                </a:lnTo>
              </a:path>
            </a:pathLst>
          </a:custGeom>
          <a:ln w="3304">
            <a:solidFill>
              <a:srgbClr val="63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82730" y="4016029"/>
            <a:ext cx="0" cy="908050"/>
          </a:xfrm>
          <a:custGeom>
            <a:avLst/>
            <a:gdLst/>
            <a:ahLst/>
            <a:cxnLst/>
            <a:rect l="l" t="t" r="r" b="b"/>
            <a:pathLst>
              <a:path h="908050">
                <a:moveTo>
                  <a:pt x="0" y="0"/>
                </a:moveTo>
                <a:lnTo>
                  <a:pt x="0" y="907650"/>
                </a:lnTo>
              </a:path>
            </a:pathLst>
          </a:custGeom>
          <a:ln w="3300">
            <a:solidFill>
              <a:srgbClr val="63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84933" y="4017930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3771"/>
                </a:lnTo>
              </a:path>
            </a:pathLst>
          </a:custGeom>
          <a:ln w="3302">
            <a:solidFill>
              <a:srgbClr val="6277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7134" y="4019829"/>
            <a:ext cx="0" cy="900430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899896"/>
                </a:lnTo>
              </a:path>
            </a:pathLst>
          </a:custGeom>
          <a:ln w="3304">
            <a:solidFill>
              <a:srgbClr val="627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9336" y="4021730"/>
            <a:ext cx="0" cy="896619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014"/>
                </a:lnTo>
              </a:path>
            </a:pathLst>
          </a:custGeom>
          <a:ln w="3300">
            <a:solidFill>
              <a:srgbClr val="627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991537" y="4023629"/>
            <a:ext cx="0" cy="892175"/>
          </a:xfrm>
          <a:custGeom>
            <a:avLst/>
            <a:gdLst/>
            <a:ahLst/>
            <a:cxnLst/>
            <a:rect l="l" t="t" r="r" b="b"/>
            <a:pathLst>
              <a:path h="892175">
                <a:moveTo>
                  <a:pt x="0" y="0"/>
                </a:moveTo>
                <a:lnTo>
                  <a:pt x="0" y="892139"/>
                </a:lnTo>
              </a:path>
            </a:pathLst>
          </a:custGeom>
          <a:ln w="3304">
            <a:solidFill>
              <a:srgbClr val="617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93741" y="4025531"/>
            <a:ext cx="0" cy="888365"/>
          </a:xfrm>
          <a:custGeom>
            <a:avLst/>
            <a:gdLst/>
            <a:ahLst/>
            <a:cxnLst/>
            <a:rect l="l" t="t" r="r" b="b"/>
            <a:pathLst>
              <a:path h="888364">
                <a:moveTo>
                  <a:pt x="0" y="0"/>
                </a:moveTo>
                <a:lnTo>
                  <a:pt x="0" y="888257"/>
                </a:lnTo>
              </a:path>
            </a:pathLst>
          </a:custGeom>
          <a:ln w="3304">
            <a:solidFill>
              <a:srgbClr val="617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995942" y="4027434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4">
                <a:moveTo>
                  <a:pt x="0" y="0"/>
                </a:moveTo>
                <a:lnTo>
                  <a:pt x="0" y="884375"/>
                </a:lnTo>
              </a:path>
            </a:pathLst>
          </a:custGeom>
          <a:ln w="3300">
            <a:solidFill>
              <a:srgbClr val="617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98144" y="4029332"/>
            <a:ext cx="0" cy="880744"/>
          </a:xfrm>
          <a:custGeom>
            <a:avLst/>
            <a:gdLst/>
            <a:ahLst/>
            <a:cxnLst/>
            <a:rect l="l" t="t" r="r" b="b"/>
            <a:pathLst>
              <a:path h="880745">
                <a:moveTo>
                  <a:pt x="0" y="0"/>
                </a:moveTo>
                <a:lnTo>
                  <a:pt x="0" y="880500"/>
                </a:lnTo>
              </a:path>
            </a:pathLst>
          </a:custGeom>
          <a:ln w="3304">
            <a:solidFill>
              <a:srgbClr val="607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00345" y="4031233"/>
            <a:ext cx="0" cy="876935"/>
          </a:xfrm>
          <a:custGeom>
            <a:avLst/>
            <a:gdLst/>
            <a:ahLst/>
            <a:cxnLst/>
            <a:rect l="l" t="t" r="r" b="b"/>
            <a:pathLst>
              <a:path h="876935">
                <a:moveTo>
                  <a:pt x="0" y="0"/>
                </a:moveTo>
                <a:lnTo>
                  <a:pt x="0" y="876621"/>
                </a:lnTo>
              </a:path>
            </a:pathLst>
          </a:custGeom>
          <a:ln w="3301">
            <a:solidFill>
              <a:srgbClr val="607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02548" y="4033135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0"/>
                </a:moveTo>
                <a:lnTo>
                  <a:pt x="0" y="872739"/>
                </a:lnTo>
              </a:path>
            </a:pathLst>
          </a:custGeom>
          <a:ln w="3302">
            <a:solidFill>
              <a:srgbClr val="607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04749" y="4035034"/>
            <a:ext cx="0" cy="869315"/>
          </a:xfrm>
          <a:custGeom>
            <a:avLst/>
            <a:gdLst/>
            <a:ahLst/>
            <a:cxnLst/>
            <a:rect l="l" t="t" r="r" b="b"/>
            <a:pathLst>
              <a:path h="869314">
                <a:moveTo>
                  <a:pt x="0" y="0"/>
                </a:moveTo>
                <a:lnTo>
                  <a:pt x="0" y="868864"/>
                </a:lnTo>
              </a:path>
            </a:pathLst>
          </a:custGeom>
          <a:ln w="3304">
            <a:solidFill>
              <a:srgbClr val="607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06951" y="4036936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4">
                <a:moveTo>
                  <a:pt x="0" y="0"/>
                </a:moveTo>
                <a:lnTo>
                  <a:pt x="0" y="864982"/>
                </a:lnTo>
              </a:path>
            </a:pathLst>
          </a:custGeom>
          <a:ln w="3300">
            <a:solidFill>
              <a:srgbClr val="607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009152" y="4038835"/>
            <a:ext cx="0" cy="861694"/>
          </a:xfrm>
          <a:custGeom>
            <a:avLst/>
            <a:gdLst/>
            <a:ahLst/>
            <a:cxnLst/>
            <a:rect l="l" t="t" r="r" b="b"/>
            <a:pathLst>
              <a:path h="861695">
                <a:moveTo>
                  <a:pt x="0" y="0"/>
                </a:moveTo>
                <a:lnTo>
                  <a:pt x="0" y="861107"/>
                </a:lnTo>
              </a:path>
            </a:pathLst>
          </a:custGeom>
          <a:ln w="3304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011354" y="4040737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25"/>
                </a:lnTo>
              </a:path>
            </a:pathLst>
          </a:custGeom>
          <a:ln w="3300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13557" y="4042639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343"/>
                </a:lnTo>
              </a:path>
            </a:pathLst>
          </a:custGeom>
          <a:ln w="3300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15759" y="4044538"/>
            <a:ext cx="0" cy="849630"/>
          </a:xfrm>
          <a:custGeom>
            <a:avLst/>
            <a:gdLst/>
            <a:ahLst/>
            <a:cxnLst/>
            <a:rect l="l" t="t" r="r" b="b"/>
            <a:pathLst>
              <a:path h="849629">
                <a:moveTo>
                  <a:pt x="0" y="0"/>
                </a:moveTo>
                <a:lnTo>
                  <a:pt x="0" y="849468"/>
                </a:lnTo>
              </a:path>
            </a:pathLst>
          </a:custGeom>
          <a:ln w="3304">
            <a:solidFill>
              <a:srgbClr val="5F7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017960" y="4046439"/>
            <a:ext cx="0" cy="845819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589"/>
                </a:lnTo>
              </a:path>
            </a:pathLst>
          </a:custGeom>
          <a:ln w="3301">
            <a:solidFill>
              <a:srgbClr val="5E7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020161" y="4048337"/>
            <a:ext cx="0" cy="842010"/>
          </a:xfrm>
          <a:custGeom>
            <a:avLst/>
            <a:gdLst/>
            <a:ahLst/>
            <a:cxnLst/>
            <a:rect l="l" t="t" r="r" b="b"/>
            <a:pathLst>
              <a:path h="842010">
                <a:moveTo>
                  <a:pt x="0" y="0"/>
                </a:moveTo>
                <a:lnTo>
                  <a:pt x="0" y="841714"/>
                </a:lnTo>
              </a:path>
            </a:pathLst>
          </a:custGeom>
          <a:ln w="3305">
            <a:solidFill>
              <a:srgbClr val="5E7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022362" y="405023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7832"/>
                </a:lnTo>
              </a:path>
            </a:pathLst>
          </a:custGeom>
          <a:ln w="3300">
            <a:solidFill>
              <a:srgbClr val="5E7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24566" y="4052142"/>
            <a:ext cx="0" cy="834390"/>
          </a:xfrm>
          <a:custGeom>
            <a:avLst/>
            <a:gdLst/>
            <a:ahLst/>
            <a:cxnLst/>
            <a:rect l="l" t="t" r="r" b="b"/>
            <a:pathLst>
              <a:path h="834389">
                <a:moveTo>
                  <a:pt x="0" y="0"/>
                </a:moveTo>
                <a:lnTo>
                  <a:pt x="0" y="833950"/>
                </a:lnTo>
              </a:path>
            </a:pathLst>
          </a:custGeom>
          <a:ln w="3300">
            <a:solidFill>
              <a:srgbClr val="5E7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026767" y="4054040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30075"/>
                </a:lnTo>
              </a:path>
            </a:pathLst>
          </a:custGeom>
          <a:ln w="3304">
            <a:solidFill>
              <a:srgbClr val="5E7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028969" y="4055942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0"/>
                </a:moveTo>
                <a:lnTo>
                  <a:pt x="0" y="826193"/>
                </a:lnTo>
              </a:path>
            </a:pathLst>
          </a:custGeom>
          <a:ln w="3300">
            <a:solidFill>
              <a:srgbClr val="5D7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031170" y="4057841"/>
            <a:ext cx="0" cy="82232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0"/>
                </a:moveTo>
                <a:lnTo>
                  <a:pt x="0" y="822318"/>
                </a:lnTo>
              </a:path>
            </a:pathLst>
          </a:custGeom>
          <a:ln w="3304">
            <a:solidFill>
              <a:srgbClr val="5D7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33371" y="4059742"/>
            <a:ext cx="0" cy="818515"/>
          </a:xfrm>
          <a:custGeom>
            <a:avLst/>
            <a:gdLst/>
            <a:ahLst/>
            <a:cxnLst/>
            <a:rect l="l" t="t" r="r" b="b"/>
            <a:pathLst>
              <a:path h="818514">
                <a:moveTo>
                  <a:pt x="0" y="0"/>
                </a:moveTo>
                <a:lnTo>
                  <a:pt x="0" y="818439"/>
                </a:lnTo>
              </a:path>
            </a:pathLst>
          </a:custGeom>
          <a:ln w="3301">
            <a:solidFill>
              <a:srgbClr val="5D7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035574" y="4061644"/>
            <a:ext cx="0" cy="814705"/>
          </a:xfrm>
          <a:custGeom>
            <a:avLst/>
            <a:gdLst/>
            <a:ahLst/>
            <a:cxnLst/>
            <a:rect l="l" t="t" r="r" b="b"/>
            <a:pathLst>
              <a:path h="814704">
                <a:moveTo>
                  <a:pt x="0" y="0"/>
                </a:moveTo>
                <a:lnTo>
                  <a:pt x="0" y="814557"/>
                </a:lnTo>
              </a:path>
            </a:pathLst>
          </a:custGeom>
          <a:ln w="3301">
            <a:solidFill>
              <a:srgbClr val="5D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037776" y="4063543"/>
            <a:ext cx="0" cy="810895"/>
          </a:xfrm>
          <a:custGeom>
            <a:avLst/>
            <a:gdLst/>
            <a:ahLst/>
            <a:cxnLst/>
            <a:rect l="l" t="t" r="r" b="b"/>
            <a:pathLst>
              <a:path h="810895">
                <a:moveTo>
                  <a:pt x="0" y="0"/>
                </a:moveTo>
                <a:lnTo>
                  <a:pt x="0" y="810682"/>
                </a:lnTo>
              </a:path>
            </a:pathLst>
          </a:custGeom>
          <a:ln w="3304">
            <a:solidFill>
              <a:srgbClr val="5C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39977" y="4065445"/>
            <a:ext cx="0" cy="807085"/>
          </a:xfrm>
          <a:custGeom>
            <a:avLst/>
            <a:gdLst/>
            <a:ahLst/>
            <a:cxnLst/>
            <a:rect l="l" t="t" r="r" b="b"/>
            <a:pathLst>
              <a:path h="807085">
                <a:moveTo>
                  <a:pt x="0" y="0"/>
                </a:moveTo>
                <a:lnTo>
                  <a:pt x="0" y="806800"/>
                </a:lnTo>
              </a:path>
            </a:pathLst>
          </a:custGeom>
          <a:ln w="3300">
            <a:solidFill>
              <a:srgbClr val="5C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42179" y="4067344"/>
            <a:ext cx="0" cy="803275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2925"/>
                </a:lnTo>
              </a:path>
            </a:pathLst>
          </a:custGeom>
          <a:ln w="3304">
            <a:solidFill>
              <a:srgbClr val="5C7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44380" y="4069246"/>
            <a:ext cx="0" cy="799465"/>
          </a:xfrm>
          <a:custGeom>
            <a:avLst/>
            <a:gdLst/>
            <a:ahLst/>
            <a:cxnLst/>
            <a:rect l="l" t="t" r="r" b="b"/>
            <a:pathLst>
              <a:path h="799464">
                <a:moveTo>
                  <a:pt x="0" y="0"/>
                </a:moveTo>
                <a:lnTo>
                  <a:pt x="0" y="799043"/>
                </a:lnTo>
              </a:path>
            </a:pathLst>
          </a:custGeom>
          <a:ln w="3300">
            <a:solidFill>
              <a:srgbClr val="5C6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046583" y="4071148"/>
            <a:ext cx="0" cy="795655"/>
          </a:xfrm>
          <a:custGeom>
            <a:avLst/>
            <a:gdLst/>
            <a:ahLst/>
            <a:cxnLst/>
            <a:rect l="l" t="t" r="r" b="b"/>
            <a:pathLst>
              <a:path h="795654">
                <a:moveTo>
                  <a:pt x="0" y="0"/>
                </a:moveTo>
                <a:lnTo>
                  <a:pt x="0" y="795161"/>
                </a:lnTo>
              </a:path>
            </a:pathLst>
          </a:custGeom>
          <a:ln w="3300">
            <a:solidFill>
              <a:srgbClr val="5C6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048785" y="4073047"/>
            <a:ext cx="0" cy="791845"/>
          </a:xfrm>
          <a:custGeom>
            <a:avLst/>
            <a:gdLst/>
            <a:ahLst/>
            <a:cxnLst/>
            <a:rect l="l" t="t" r="r" b="b"/>
            <a:pathLst>
              <a:path h="791845">
                <a:moveTo>
                  <a:pt x="0" y="0"/>
                </a:moveTo>
                <a:lnTo>
                  <a:pt x="0" y="791286"/>
                </a:lnTo>
              </a:path>
            </a:pathLst>
          </a:custGeom>
          <a:ln w="3304">
            <a:solidFill>
              <a:srgbClr val="5C6F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050986" y="4074948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407"/>
                </a:lnTo>
              </a:path>
            </a:pathLst>
          </a:custGeom>
          <a:ln w="3301">
            <a:solidFill>
              <a:srgbClr val="5B6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53189" y="4076849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0"/>
                </a:moveTo>
                <a:lnTo>
                  <a:pt x="0" y="783525"/>
                </a:lnTo>
              </a:path>
            </a:pathLst>
          </a:custGeom>
          <a:ln w="3301">
            <a:solidFill>
              <a:srgbClr val="5B6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055390" y="4078749"/>
            <a:ext cx="0" cy="779780"/>
          </a:xfrm>
          <a:custGeom>
            <a:avLst/>
            <a:gdLst/>
            <a:ahLst/>
            <a:cxnLst/>
            <a:rect l="l" t="t" r="r" b="b"/>
            <a:pathLst>
              <a:path h="779779">
                <a:moveTo>
                  <a:pt x="0" y="0"/>
                </a:moveTo>
                <a:lnTo>
                  <a:pt x="0" y="779650"/>
                </a:lnTo>
              </a:path>
            </a:pathLst>
          </a:custGeom>
          <a:ln w="3304">
            <a:solidFill>
              <a:srgbClr val="5B6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57592" y="4080650"/>
            <a:ext cx="0" cy="775970"/>
          </a:xfrm>
          <a:custGeom>
            <a:avLst/>
            <a:gdLst/>
            <a:ahLst/>
            <a:cxnLst/>
            <a:rect l="l" t="t" r="r" b="b"/>
            <a:pathLst>
              <a:path h="775970">
                <a:moveTo>
                  <a:pt x="0" y="0"/>
                </a:moveTo>
                <a:lnTo>
                  <a:pt x="0" y="775768"/>
                </a:lnTo>
              </a:path>
            </a:pathLst>
          </a:custGeom>
          <a:ln w="3300">
            <a:solidFill>
              <a:srgbClr val="5A6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59794" y="4082549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1893"/>
                </a:lnTo>
              </a:path>
            </a:pathLst>
          </a:custGeom>
          <a:ln w="3304">
            <a:solidFill>
              <a:srgbClr val="5A6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61995" y="4084451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011"/>
                </a:lnTo>
              </a:path>
            </a:pathLst>
          </a:custGeom>
          <a:ln w="3300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064199" y="4086354"/>
            <a:ext cx="0" cy="764540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0"/>
                </a:moveTo>
                <a:lnTo>
                  <a:pt x="0" y="764130"/>
                </a:lnTo>
              </a:path>
            </a:pathLst>
          </a:custGeom>
          <a:ln w="3300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066400" y="4088252"/>
            <a:ext cx="0" cy="760730"/>
          </a:xfrm>
          <a:custGeom>
            <a:avLst/>
            <a:gdLst/>
            <a:ahLst/>
            <a:cxnLst/>
            <a:rect l="l" t="t" r="r" b="b"/>
            <a:pathLst>
              <a:path h="760729">
                <a:moveTo>
                  <a:pt x="0" y="0"/>
                </a:moveTo>
                <a:lnTo>
                  <a:pt x="0" y="760254"/>
                </a:lnTo>
              </a:path>
            </a:pathLst>
          </a:custGeom>
          <a:ln w="3304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068601" y="4090153"/>
            <a:ext cx="0" cy="756920"/>
          </a:xfrm>
          <a:custGeom>
            <a:avLst/>
            <a:gdLst/>
            <a:ahLst/>
            <a:cxnLst/>
            <a:rect l="l" t="t" r="r" b="b"/>
            <a:pathLst>
              <a:path h="756920">
                <a:moveTo>
                  <a:pt x="0" y="0"/>
                </a:moveTo>
                <a:lnTo>
                  <a:pt x="0" y="756375"/>
                </a:lnTo>
              </a:path>
            </a:pathLst>
          </a:custGeom>
          <a:ln w="3301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070802" y="4092052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500"/>
                </a:lnTo>
              </a:path>
            </a:pathLst>
          </a:custGeom>
          <a:ln w="3304">
            <a:solidFill>
              <a:srgbClr val="5A6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073003" y="4093954"/>
            <a:ext cx="0" cy="748665"/>
          </a:xfrm>
          <a:custGeom>
            <a:avLst/>
            <a:gdLst/>
            <a:ahLst/>
            <a:cxnLst/>
            <a:rect l="l" t="t" r="r" b="b"/>
            <a:pathLst>
              <a:path h="748664">
                <a:moveTo>
                  <a:pt x="0" y="0"/>
                </a:moveTo>
                <a:lnTo>
                  <a:pt x="0" y="748618"/>
                </a:lnTo>
              </a:path>
            </a:pathLst>
          </a:custGeom>
          <a:ln w="3300">
            <a:solidFill>
              <a:srgbClr val="596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075207" y="4095856"/>
            <a:ext cx="0" cy="744855"/>
          </a:xfrm>
          <a:custGeom>
            <a:avLst/>
            <a:gdLst/>
            <a:ahLst/>
            <a:cxnLst/>
            <a:rect l="l" t="t" r="r" b="b"/>
            <a:pathLst>
              <a:path h="744854">
                <a:moveTo>
                  <a:pt x="0" y="0"/>
                </a:moveTo>
                <a:lnTo>
                  <a:pt x="0" y="744736"/>
                </a:lnTo>
              </a:path>
            </a:pathLst>
          </a:custGeom>
          <a:ln w="3300">
            <a:solidFill>
              <a:srgbClr val="596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077408" y="4097755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5">
                <a:moveTo>
                  <a:pt x="0" y="0"/>
                </a:moveTo>
                <a:lnTo>
                  <a:pt x="0" y="740861"/>
                </a:lnTo>
              </a:path>
            </a:pathLst>
          </a:custGeom>
          <a:ln w="3304">
            <a:solidFill>
              <a:srgbClr val="596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079610" y="4099657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6979"/>
                </a:lnTo>
              </a:path>
            </a:pathLst>
          </a:custGeom>
          <a:ln w="3300">
            <a:solidFill>
              <a:srgbClr val="586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081811" y="4101556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104"/>
                </a:lnTo>
              </a:path>
            </a:pathLst>
          </a:custGeom>
          <a:ln w="3304">
            <a:solidFill>
              <a:srgbClr val="586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84012" y="4103456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225"/>
                </a:lnTo>
              </a:path>
            </a:pathLst>
          </a:custGeom>
          <a:ln w="3302">
            <a:solidFill>
              <a:srgbClr val="586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86216" y="4105359"/>
            <a:ext cx="0" cy="725805"/>
          </a:xfrm>
          <a:custGeom>
            <a:avLst/>
            <a:gdLst/>
            <a:ahLst/>
            <a:cxnLst/>
            <a:rect l="l" t="t" r="r" b="b"/>
            <a:pathLst>
              <a:path h="725804">
                <a:moveTo>
                  <a:pt x="0" y="0"/>
                </a:moveTo>
                <a:lnTo>
                  <a:pt x="0" y="725343"/>
                </a:lnTo>
              </a:path>
            </a:pathLst>
          </a:custGeom>
          <a:ln w="3301">
            <a:solidFill>
              <a:srgbClr val="586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088417" y="4107257"/>
            <a:ext cx="0" cy="721995"/>
          </a:xfrm>
          <a:custGeom>
            <a:avLst/>
            <a:gdLst/>
            <a:ahLst/>
            <a:cxnLst/>
            <a:rect l="l" t="t" r="r" b="b"/>
            <a:pathLst>
              <a:path h="721995">
                <a:moveTo>
                  <a:pt x="0" y="0"/>
                </a:moveTo>
                <a:lnTo>
                  <a:pt x="0" y="721468"/>
                </a:lnTo>
              </a:path>
            </a:pathLst>
          </a:custGeom>
          <a:ln w="3304">
            <a:solidFill>
              <a:srgbClr val="586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090618" y="4109160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586"/>
                </a:lnTo>
              </a:path>
            </a:pathLst>
          </a:custGeom>
          <a:ln w="3300">
            <a:solidFill>
              <a:srgbClr val="586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092820" y="4111058"/>
            <a:ext cx="0" cy="713740"/>
          </a:xfrm>
          <a:custGeom>
            <a:avLst/>
            <a:gdLst/>
            <a:ahLst/>
            <a:cxnLst/>
            <a:rect l="l" t="t" r="r" b="b"/>
            <a:pathLst>
              <a:path h="713739">
                <a:moveTo>
                  <a:pt x="0" y="0"/>
                </a:moveTo>
                <a:lnTo>
                  <a:pt x="0" y="713711"/>
                </a:lnTo>
              </a:path>
            </a:pathLst>
          </a:custGeom>
          <a:ln w="3304">
            <a:solidFill>
              <a:srgbClr val="576A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095021" y="4112960"/>
            <a:ext cx="0" cy="709930"/>
          </a:xfrm>
          <a:custGeom>
            <a:avLst/>
            <a:gdLst/>
            <a:ahLst/>
            <a:cxnLst/>
            <a:rect l="l" t="t" r="r" b="b"/>
            <a:pathLst>
              <a:path h="709929">
                <a:moveTo>
                  <a:pt x="0" y="0"/>
                </a:moveTo>
                <a:lnTo>
                  <a:pt x="0" y="709829"/>
                </a:lnTo>
              </a:path>
            </a:pathLst>
          </a:custGeom>
          <a:ln w="3300">
            <a:solidFill>
              <a:srgbClr val="576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097225" y="4114862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948"/>
                </a:lnTo>
              </a:path>
            </a:pathLst>
          </a:custGeom>
          <a:ln w="3300">
            <a:solidFill>
              <a:srgbClr val="576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099426" y="4116761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2072"/>
                </a:lnTo>
              </a:path>
            </a:pathLst>
          </a:custGeom>
          <a:ln w="3304">
            <a:solidFill>
              <a:srgbClr val="566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101627" y="4118662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193"/>
                </a:lnTo>
              </a:path>
            </a:pathLst>
          </a:custGeom>
          <a:ln w="3302">
            <a:solidFill>
              <a:srgbClr val="566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103829" y="412056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318"/>
                </a:lnTo>
              </a:path>
            </a:pathLst>
          </a:custGeom>
          <a:ln w="3305">
            <a:solidFill>
              <a:srgbClr val="5669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106030" y="4122463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436"/>
                </a:lnTo>
              </a:path>
            </a:pathLst>
          </a:custGeom>
          <a:ln w="3300">
            <a:solidFill>
              <a:srgbClr val="556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108233" y="4124365"/>
            <a:ext cx="0" cy="687070"/>
          </a:xfrm>
          <a:custGeom>
            <a:avLst/>
            <a:gdLst/>
            <a:ahLst/>
            <a:cxnLst/>
            <a:rect l="l" t="t" r="r" b="b"/>
            <a:pathLst>
              <a:path h="687070">
                <a:moveTo>
                  <a:pt x="0" y="0"/>
                </a:moveTo>
                <a:lnTo>
                  <a:pt x="0" y="686554"/>
                </a:lnTo>
              </a:path>
            </a:pathLst>
          </a:custGeom>
          <a:ln w="3300">
            <a:solidFill>
              <a:srgbClr val="556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110435" y="4126264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679"/>
                </a:lnTo>
              </a:path>
            </a:pathLst>
          </a:custGeom>
          <a:ln w="3304">
            <a:solidFill>
              <a:srgbClr val="5568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112636" y="4128166"/>
            <a:ext cx="0" cy="678815"/>
          </a:xfrm>
          <a:custGeom>
            <a:avLst/>
            <a:gdLst/>
            <a:ahLst/>
            <a:cxnLst/>
            <a:rect l="l" t="t" r="r" b="b"/>
            <a:pathLst>
              <a:path h="678814">
                <a:moveTo>
                  <a:pt x="0" y="0"/>
                </a:moveTo>
                <a:lnTo>
                  <a:pt x="0" y="678797"/>
                </a:lnTo>
              </a:path>
            </a:pathLst>
          </a:custGeom>
          <a:ln w="3300">
            <a:solidFill>
              <a:srgbClr val="5568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114840" y="4130068"/>
            <a:ext cx="0" cy="675005"/>
          </a:xfrm>
          <a:custGeom>
            <a:avLst/>
            <a:gdLst/>
            <a:ahLst/>
            <a:cxnLst/>
            <a:rect l="l" t="t" r="r" b="b"/>
            <a:pathLst>
              <a:path h="675004">
                <a:moveTo>
                  <a:pt x="0" y="0"/>
                </a:moveTo>
                <a:lnTo>
                  <a:pt x="0" y="674916"/>
                </a:lnTo>
              </a:path>
            </a:pathLst>
          </a:custGeom>
          <a:ln w="3300">
            <a:solidFill>
              <a:srgbClr val="546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17041" y="4131966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71043"/>
                </a:lnTo>
              </a:path>
            </a:pathLst>
          </a:custGeom>
          <a:ln w="3305">
            <a:solidFill>
              <a:srgbClr val="5467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119242" y="4133868"/>
            <a:ext cx="0" cy="667385"/>
          </a:xfrm>
          <a:custGeom>
            <a:avLst/>
            <a:gdLst/>
            <a:ahLst/>
            <a:cxnLst/>
            <a:rect l="l" t="t" r="r" b="b"/>
            <a:pathLst>
              <a:path h="667385">
                <a:moveTo>
                  <a:pt x="0" y="0"/>
                </a:moveTo>
                <a:lnTo>
                  <a:pt x="0" y="667161"/>
                </a:lnTo>
              </a:path>
            </a:pathLst>
          </a:custGeom>
          <a:ln w="3302">
            <a:solidFill>
              <a:srgbClr val="546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1443" y="4135766"/>
            <a:ext cx="0" cy="663575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0"/>
                </a:moveTo>
                <a:lnTo>
                  <a:pt x="0" y="663286"/>
                </a:lnTo>
              </a:path>
            </a:pathLst>
          </a:custGeom>
          <a:ln w="3304">
            <a:solidFill>
              <a:srgbClr val="546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45" y="4137668"/>
            <a:ext cx="0" cy="659765"/>
          </a:xfrm>
          <a:custGeom>
            <a:avLst/>
            <a:gdLst/>
            <a:ahLst/>
            <a:cxnLst/>
            <a:rect l="l" t="t" r="r" b="b"/>
            <a:pathLst>
              <a:path h="659764">
                <a:moveTo>
                  <a:pt x="0" y="0"/>
                </a:moveTo>
                <a:lnTo>
                  <a:pt x="0" y="659404"/>
                </a:lnTo>
              </a:path>
            </a:pathLst>
          </a:custGeom>
          <a:ln w="3300">
            <a:solidFill>
              <a:srgbClr val="54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125848" y="4139570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4">
                <a:moveTo>
                  <a:pt x="0" y="0"/>
                </a:moveTo>
                <a:lnTo>
                  <a:pt x="0" y="655522"/>
                </a:lnTo>
              </a:path>
            </a:pathLst>
          </a:custGeom>
          <a:ln w="3300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128050" y="4141469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5">
                <a:moveTo>
                  <a:pt x="0" y="0"/>
                </a:moveTo>
                <a:lnTo>
                  <a:pt x="0" y="651647"/>
                </a:lnTo>
              </a:path>
            </a:pathLst>
          </a:custGeom>
          <a:ln w="3304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130251" y="4143371"/>
            <a:ext cx="0" cy="648335"/>
          </a:xfrm>
          <a:custGeom>
            <a:avLst/>
            <a:gdLst/>
            <a:ahLst/>
            <a:cxnLst/>
            <a:rect l="l" t="t" r="r" b="b"/>
            <a:pathLst>
              <a:path h="648335">
                <a:moveTo>
                  <a:pt x="0" y="0"/>
                </a:moveTo>
                <a:lnTo>
                  <a:pt x="0" y="647765"/>
                </a:lnTo>
              </a:path>
            </a:pathLst>
          </a:custGeom>
          <a:ln w="3300">
            <a:solidFill>
              <a:srgbClr val="54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132453" y="4145270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890"/>
                </a:lnTo>
              </a:path>
            </a:pathLst>
          </a:custGeom>
          <a:ln w="3304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134654" y="4147171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40011"/>
                </a:lnTo>
              </a:path>
            </a:pathLst>
          </a:custGeom>
          <a:ln w="3301">
            <a:solidFill>
              <a:srgbClr val="5366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136857" y="4149073"/>
            <a:ext cx="0" cy="636270"/>
          </a:xfrm>
          <a:custGeom>
            <a:avLst/>
            <a:gdLst/>
            <a:ahLst/>
            <a:cxnLst/>
            <a:rect l="l" t="t" r="r" b="b"/>
            <a:pathLst>
              <a:path h="636270">
                <a:moveTo>
                  <a:pt x="0" y="0"/>
                </a:moveTo>
                <a:lnTo>
                  <a:pt x="0" y="636129"/>
                </a:lnTo>
              </a:path>
            </a:pathLst>
          </a:custGeom>
          <a:ln w="3302">
            <a:solidFill>
              <a:srgbClr val="536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139058" y="4150972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254"/>
                </a:lnTo>
              </a:path>
            </a:pathLst>
          </a:custGeom>
          <a:ln w="3304">
            <a:solidFill>
              <a:srgbClr val="526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141259" y="4152874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372"/>
                </a:lnTo>
              </a:path>
            </a:pathLst>
          </a:custGeom>
          <a:ln w="3300">
            <a:solidFill>
              <a:srgbClr val="526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143461" y="4154773"/>
            <a:ext cx="0" cy="624840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497"/>
                </a:lnTo>
              </a:path>
            </a:pathLst>
          </a:custGeom>
          <a:ln w="3304">
            <a:solidFill>
              <a:srgbClr val="526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145663" y="4156675"/>
            <a:ext cx="0" cy="621030"/>
          </a:xfrm>
          <a:custGeom>
            <a:avLst/>
            <a:gdLst/>
            <a:ahLst/>
            <a:cxnLst/>
            <a:rect l="l" t="t" r="r" b="b"/>
            <a:pathLst>
              <a:path h="621029">
                <a:moveTo>
                  <a:pt x="0" y="0"/>
                </a:moveTo>
                <a:lnTo>
                  <a:pt x="0" y="620615"/>
                </a:lnTo>
              </a:path>
            </a:pathLst>
          </a:custGeom>
          <a:ln w="3300">
            <a:solidFill>
              <a:srgbClr val="516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147866" y="4158577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0"/>
                </a:moveTo>
                <a:lnTo>
                  <a:pt x="0" y="616734"/>
                </a:lnTo>
              </a:path>
            </a:pathLst>
          </a:custGeom>
          <a:ln w="3300">
            <a:solidFill>
              <a:srgbClr val="516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150068" y="4160475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2858"/>
                </a:lnTo>
              </a:path>
            </a:pathLst>
          </a:custGeom>
          <a:ln w="3304">
            <a:solidFill>
              <a:srgbClr val="516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152269" y="4162376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8979"/>
                </a:lnTo>
              </a:path>
            </a:pathLst>
          </a:custGeom>
          <a:ln w="3301">
            <a:solidFill>
              <a:srgbClr val="516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154469" y="4164275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5104"/>
                </a:lnTo>
              </a:path>
            </a:pathLst>
          </a:custGeom>
          <a:ln w="3304">
            <a:solidFill>
              <a:srgbClr val="516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156671" y="4166177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0"/>
                </a:moveTo>
                <a:lnTo>
                  <a:pt x="0" y="601222"/>
                </a:lnTo>
              </a:path>
            </a:pathLst>
          </a:custGeom>
          <a:ln w="3300">
            <a:solidFill>
              <a:srgbClr val="5163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158874" y="4168080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97340"/>
                </a:lnTo>
              </a:path>
            </a:pathLst>
          </a:custGeom>
          <a:ln w="3300">
            <a:solidFill>
              <a:srgbClr val="5163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161076" y="4169978"/>
            <a:ext cx="0" cy="593725"/>
          </a:xfrm>
          <a:custGeom>
            <a:avLst/>
            <a:gdLst/>
            <a:ahLst/>
            <a:cxnLst/>
            <a:rect l="l" t="t" r="r" b="b"/>
            <a:pathLst>
              <a:path h="593725">
                <a:moveTo>
                  <a:pt x="0" y="0"/>
                </a:moveTo>
                <a:lnTo>
                  <a:pt x="0" y="593465"/>
                </a:lnTo>
              </a:path>
            </a:pathLst>
          </a:custGeom>
          <a:ln w="3304">
            <a:solidFill>
              <a:srgbClr val="50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163278" y="4171880"/>
            <a:ext cx="0" cy="589915"/>
          </a:xfrm>
          <a:custGeom>
            <a:avLst/>
            <a:gdLst/>
            <a:ahLst/>
            <a:cxnLst/>
            <a:rect l="l" t="t" r="r" b="b"/>
            <a:pathLst>
              <a:path h="589914">
                <a:moveTo>
                  <a:pt x="0" y="0"/>
                </a:moveTo>
                <a:lnTo>
                  <a:pt x="0" y="589583"/>
                </a:lnTo>
              </a:path>
            </a:pathLst>
          </a:custGeom>
          <a:ln w="3300">
            <a:solidFill>
              <a:srgbClr val="50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165479" y="4173779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4">
                <a:moveTo>
                  <a:pt x="0" y="0"/>
                </a:moveTo>
                <a:lnTo>
                  <a:pt x="0" y="585708"/>
                </a:lnTo>
              </a:path>
            </a:pathLst>
          </a:custGeom>
          <a:ln w="3304">
            <a:solidFill>
              <a:srgbClr val="50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167682" y="4175680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0"/>
                </a:moveTo>
                <a:lnTo>
                  <a:pt x="0" y="581829"/>
                </a:lnTo>
              </a:path>
            </a:pathLst>
          </a:custGeom>
          <a:ln w="3305">
            <a:solidFill>
              <a:srgbClr val="4F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169883" y="4177582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7947"/>
                </a:lnTo>
              </a:path>
            </a:pathLst>
          </a:custGeom>
          <a:ln w="3301">
            <a:solidFill>
              <a:srgbClr val="4F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72084" y="4179481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072"/>
                </a:lnTo>
              </a:path>
            </a:pathLst>
          </a:custGeom>
          <a:ln w="3304">
            <a:solidFill>
              <a:srgbClr val="4F6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174286" y="4181383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0"/>
                </a:moveTo>
                <a:lnTo>
                  <a:pt x="0" y="570190"/>
                </a:lnTo>
              </a:path>
            </a:pathLst>
          </a:custGeom>
          <a:ln w="3300">
            <a:solidFill>
              <a:srgbClr val="4F6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176489" y="4183285"/>
            <a:ext cx="0" cy="566420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0"/>
                </a:moveTo>
                <a:lnTo>
                  <a:pt x="0" y="566308"/>
                </a:lnTo>
              </a:path>
            </a:pathLst>
          </a:custGeom>
          <a:ln w="3300">
            <a:solidFill>
              <a:srgbClr val="4F6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78691" y="4185184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433"/>
                </a:lnTo>
              </a:path>
            </a:pathLst>
          </a:custGeom>
          <a:ln w="3304">
            <a:solidFill>
              <a:srgbClr val="4F61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180892" y="4187086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552"/>
                </a:lnTo>
              </a:path>
            </a:pathLst>
          </a:custGeom>
          <a:ln w="3300">
            <a:solidFill>
              <a:srgbClr val="4E6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183094" y="4188985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676"/>
                </a:lnTo>
              </a:path>
            </a:pathLst>
          </a:custGeom>
          <a:ln w="3304">
            <a:solidFill>
              <a:srgbClr val="4E6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185295" y="4190886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797"/>
                </a:lnTo>
              </a:path>
            </a:pathLst>
          </a:custGeom>
          <a:ln w="3302">
            <a:solidFill>
              <a:srgbClr val="4E6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187498" y="4192787"/>
            <a:ext cx="0" cy="547370"/>
          </a:xfrm>
          <a:custGeom>
            <a:avLst/>
            <a:gdLst/>
            <a:ahLst/>
            <a:cxnLst/>
            <a:rect l="l" t="t" r="r" b="b"/>
            <a:pathLst>
              <a:path h="547370">
                <a:moveTo>
                  <a:pt x="0" y="0"/>
                </a:moveTo>
                <a:lnTo>
                  <a:pt x="0" y="546915"/>
                </a:lnTo>
              </a:path>
            </a:pathLst>
          </a:custGeom>
          <a:ln w="3301">
            <a:solidFill>
              <a:srgbClr val="4E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189699" y="4194686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3040"/>
                </a:lnTo>
              </a:path>
            </a:pathLst>
          </a:custGeom>
          <a:ln w="3304">
            <a:solidFill>
              <a:srgbClr val="4E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191901" y="4196588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158"/>
                </a:lnTo>
              </a:path>
            </a:pathLst>
          </a:custGeom>
          <a:ln w="3300">
            <a:solidFill>
              <a:srgbClr val="4E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194102" y="4198487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4">
                <a:moveTo>
                  <a:pt x="0" y="0"/>
                </a:moveTo>
                <a:lnTo>
                  <a:pt x="0" y="535283"/>
                </a:lnTo>
              </a:path>
            </a:pathLst>
          </a:custGeom>
          <a:ln w="3304">
            <a:solidFill>
              <a:srgbClr val="4D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196304" y="4200389"/>
            <a:ext cx="0" cy="531495"/>
          </a:xfrm>
          <a:custGeom>
            <a:avLst/>
            <a:gdLst/>
            <a:ahLst/>
            <a:cxnLst/>
            <a:rect l="l" t="t" r="r" b="b"/>
            <a:pathLst>
              <a:path h="531495">
                <a:moveTo>
                  <a:pt x="0" y="0"/>
                </a:moveTo>
                <a:lnTo>
                  <a:pt x="0" y="531401"/>
                </a:lnTo>
              </a:path>
            </a:pathLst>
          </a:custGeom>
          <a:ln w="3300">
            <a:solidFill>
              <a:srgbClr val="4D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198507" y="4202291"/>
            <a:ext cx="0" cy="527685"/>
          </a:xfrm>
          <a:custGeom>
            <a:avLst/>
            <a:gdLst/>
            <a:ahLst/>
            <a:cxnLst/>
            <a:rect l="l" t="t" r="r" b="b"/>
            <a:pathLst>
              <a:path h="527685">
                <a:moveTo>
                  <a:pt x="0" y="0"/>
                </a:moveTo>
                <a:lnTo>
                  <a:pt x="0" y="527520"/>
                </a:lnTo>
              </a:path>
            </a:pathLst>
          </a:custGeom>
          <a:ln w="3300">
            <a:solidFill>
              <a:srgbClr val="4D5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200708" y="420418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647"/>
                </a:lnTo>
              </a:path>
            </a:pathLst>
          </a:custGeom>
          <a:ln w="3305">
            <a:solidFill>
              <a:srgbClr val="4D5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02910" y="4206091"/>
            <a:ext cx="0" cy="520065"/>
          </a:xfrm>
          <a:custGeom>
            <a:avLst/>
            <a:gdLst/>
            <a:ahLst/>
            <a:cxnLst/>
            <a:rect l="l" t="t" r="r" b="b"/>
            <a:pathLst>
              <a:path h="520064">
                <a:moveTo>
                  <a:pt x="0" y="0"/>
                </a:moveTo>
                <a:lnTo>
                  <a:pt x="0" y="519765"/>
                </a:lnTo>
              </a:path>
            </a:pathLst>
          </a:custGeom>
          <a:ln w="3302">
            <a:solidFill>
              <a:srgbClr val="4C5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205111" y="4207990"/>
            <a:ext cx="0" cy="516255"/>
          </a:xfrm>
          <a:custGeom>
            <a:avLst/>
            <a:gdLst/>
            <a:ahLst/>
            <a:cxnLst/>
            <a:rect l="l" t="t" r="r" b="b"/>
            <a:pathLst>
              <a:path h="516254">
                <a:moveTo>
                  <a:pt x="0" y="0"/>
                </a:moveTo>
                <a:lnTo>
                  <a:pt x="0" y="515890"/>
                </a:lnTo>
              </a:path>
            </a:pathLst>
          </a:custGeom>
          <a:ln w="3304">
            <a:solidFill>
              <a:srgbClr val="4C5E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207312" y="4209892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2008"/>
                </a:lnTo>
              </a:path>
            </a:pathLst>
          </a:custGeom>
          <a:ln w="3300">
            <a:solidFill>
              <a:srgbClr val="4C5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209516" y="4211794"/>
            <a:ext cx="0" cy="508634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126"/>
                </a:lnTo>
              </a:path>
            </a:pathLst>
          </a:custGeom>
          <a:ln w="3300">
            <a:solidFill>
              <a:srgbClr val="4C5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211717" y="421369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251"/>
                </a:lnTo>
              </a:path>
            </a:pathLst>
          </a:custGeom>
          <a:ln w="3304">
            <a:solidFill>
              <a:srgbClr val="4C5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213919" y="4215595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69"/>
                </a:lnTo>
              </a:path>
            </a:pathLst>
          </a:custGeom>
          <a:ln w="3300">
            <a:solidFill>
              <a:srgbClr val="4B5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216120" y="4217494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494"/>
                </a:lnTo>
              </a:path>
            </a:pathLst>
          </a:custGeom>
          <a:ln w="3304">
            <a:solidFill>
              <a:srgbClr val="4B5D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218321" y="4219394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15"/>
                </a:lnTo>
              </a:path>
            </a:pathLst>
          </a:custGeom>
          <a:ln w="3301">
            <a:solidFill>
              <a:srgbClr val="4B5C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220525" y="4221296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733"/>
                </a:lnTo>
              </a:path>
            </a:pathLst>
          </a:custGeom>
          <a:ln w="3302">
            <a:solidFill>
              <a:srgbClr val="4B5C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222726" y="4223195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4858"/>
                </a:lnTo>
              </a:path>
            </a:pathLst>
          </a:custGeom>
          <a:ln w="3304">
            <a:solidFill>
              <a:srgbClr val="4A5C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224927" y="4225097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0976"/>
                </a:lnTo>
              </a:path>
            </a:pathLst>
          </a:custGeom>
          <a:ln w="3300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227129" y="4226996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101"/>
                </a:lnTo>
              </a:path>
            </a:pathLst>
          </a:custGeom>
          <a:ln w="3304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229332" y="4228898"/>
            <a:ext cx="0" cy="473709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219"/>
                </a:lnTo>
              </a:path>
            </a:pathLst>
          </a:custGeom>
          <a:ln w="3304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231534" y="4230800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338"/>
                </a:lnTo>
              </a:path>
            </a:pathLst>
          </a:custGeom>
          <a:ln w="3300">
            <a:solidFill>
              <a:srgbClr val="4A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233735" y="4232699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5463"/>
                </a:lnTo>
              </a:path>
            </a:pathLst>
          </a:custGeom>
          <a:ln w="3304">
            <a:solidFill>
              <a:srgbClr val="49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235936" y="4234600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583"/>
                </a:lnTo>
              </a:path>
            </a:pathLst>
          </a:custGeom>
          <a:ln w="3301">
            <a:solidFill>
              <a:srgbClr val="495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238139" y="4236502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5">
                <a:moveTo>
                  <a:pt x="0" y="0"/>
                </a:moveTo>
                <a:lnTo>
                  <a:pt x="0" y="457701"/>
                </a:lnTo>
              </a:path>
            </a:pathLst>
          </a:custGeom>
          <a:ln w="3300">
            <a:solidFill>
              <a:srgbClr val="495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240340" y="4238401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826"/>
                </a:lnTo>
              </a:path>
            </a:pathLst>
          </a:custGeom>
          <a:ln w="3304">
            <a:solidFill>
              <a:srgbClr val="495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242542" y="4240303"/>
            <a:ext cx="0" cy="450215"/>
          </a:xfrm>
          <a:custGeom>
            <a:avLst/>
            <a:gdLst/>
            <a:ahLst/>
            <a:cxnLst/>
            <a:rect l="l" t="t" r="r" b="b"/>
            <a:pathLst>
              <a:path h="450214">
                <a:moveTo>
                  <a:pt x="0" y="0"/>
                </a:moveTo>
                <a:lnTo>
                  <a:pt x="0" y="449944"/>
                </a:lnTo>
              </a:path>
            </a:pathLst>
          </a:custGeom>
          <a:ln w="3300">
            <a:solidFill>
              <a:srgbClr val="495A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244743" y="4242201"/>
            <a:ext cx="0" cy="446405"/>
          </a:xfrm>
          <a:custGeom>
            <a:avLst/>
            <a:gdLst/>
            <a:ahLst/>
            <a:cxnLst/>
            <a:rect l="l" t="t" r="r" b="b"/>
            <a:pathLst>
              <a:path h="446404">
                <a:moveTo>
                  <a:pt x="0" y="0"/>
                </a:moveTo>
                <a:lnTo>
                  <a:pt x="0" y="446069"/>
                </a:lnTo>
              </a:path>
            </a:pathLst>
          </a:custGeom>
          <a:ln w="3304">
            <a:solidFill>
              <a:srgbClr val="485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246945" y="4244104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187"/>
                </a:lnTo>
              </a:path>
            </a:pathLst>
          </a:custGeom>
          <a:ln w="3300">
            <a:solidFill>
              <a:srgbClr val="485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249148" y="4246005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308"/>
                </a:lnTo>
              </a:path>
            </a:pathLst>
          </a:custGeom>
          <a:ln w="3301">
            <a:solidFill>
              <a:srgbClr val="485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251349" y="42479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433"/>
                </a:lnTo>
              </a:path>
            </a:pathLst>
          </a:custGeom>
          <a:ln w="3305">
            <a:solidFill>
              <a:srgbClr val="485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253551" y="4249806"/>
            <a:ext cx="0" cy="431165"/>
          </a:xfrm>
          <a:custGeom>
            <a:avLst/>
            <a:gdLst/>
            <a:ahLst/>
            <a:cxnLst/>
            <a:rect l="l" t="t" r="r" b="b"/>
            <a:pathLst>
              <a:path h="431164">
                <a:moveTo>
                  <a:pt x="0" y="0"/>
                </a:moveTo>
                <a:lnTo>
                  <a:pt x="0" y="430551"/>
                </a:lnTo>
              </a:path>
            </a:pathLst>
          </a:custGeom>
          <a:ln w="3301">
            <a:solidFill>
              <a:srgbClr val="485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255752" y="4251704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676"/>
                </a:lnTo>
              </a:path>
            </a:pathLst>
          </a:custGeom>
          <a:ln w="3304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57954" y="4253606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794"/>
                </a:lnTo>
              </a:path>
            </a:pathLst>
          </a:custGeom>
          <a:ln w="3300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260157" y="4255508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8912"/>
                </a:lnTo>
              </a:path>
            </a:pathLst>
          </a:custGeom>
          <a:ln w="3300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262359" y="4257407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037"/>
                </a:lnTo>
              </a:path>
            </a:pathLst>
          </a:custGeom>
          <a:ln w="3304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264560" y="4259309"/>
            <a:ext cx="0" cy="411480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0"/>
                </a:moveTo>
                <a:lnTo>
                  <a:pt x="0" y="411156"/>
                </a:lnTo>
              </a:path>
            </a:pathLst>
          </a:custGeom>
          <a:ln w="3300">
            <a:solidFill>
              <a:srgbClr val="475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266762" y="4261208"/>
            <a:ext cx="0" cy="407670"/>
          </a:xfrm>
          <a:custGeom>
            <a:avLst/>
            <a:gdLst/>
            <a:ahLst/>
            <a:cxnLst/>
            <a:rect l="l" t="t" r="r" b="b"/>
            <a:pathLst>
              <a:path h="407670">
                <a:moveTo>
                  <a:pt x="0" y="0"/>
                </a:moveTo>
                <a:lnTo>
                  <a:pt x="0" y="407280"/>
                </a:lnTo>
              </a:path>
            </a:pathLst>
          </a:custGeom>
          <a:ln w="3304">
            <a:solidFill>
              <a:srgbClr val="47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268962" y="4263109"/>
            <a:ext cx="0" cy="4038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401"/>
                </a:lnTo>
              </a:path>
            </a:pathLst>
          </a:custGeom>
          <a:ln w="3301">
            <a:solidFill>
              <a:srgbClr val="46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271166" y="4265011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9519"/>
                </a:lnTo>
              </a:path>
            </a:pathLst>
          </a:custGeom>
          <a:ln w="3301">
            <a:solidFill>
              <a:srgbClr val="46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273367" y="4266910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644"/>
                </a:lnTo>
              </a:path>
            </a:pathLst>
          </a:custGeom>
          <a:ln w="3304">
            <a:solidFill>
              <a:srgbClr val="465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275568" y="4268812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762"/>
                </a:lnTo>
              </a:path>
            </a:pathLst>
          </a:custGeom>
          <a:ln w="3300">
            <a:solidFill>
              <a:srgbClr val="465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277770" y="4270711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887"/>
                </a:lnTo>
              </a:path>
            </a:pathLst>
          </a:custGeom>
          <a:ln w="3304">
            <a:solidFill>
              <a:srgbClr val="465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279971" y="4272613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0"/>
                </a:moveTo>
                <a:lnTo>
                  <a:pt x="0" y="384005"/>
                </a:lnTo>
              </a:path>
            </a:pathLst>
          </a:custGeom>
          <a:ln w="3300">
            <a:solidFill>
              <a:srgbClr val="4656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282175" y="4274515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4">
                <a:moveTo>
                  <a:pt x="0" y="0"/>
                </a:moveTo>
                <a:lnTo>
                  <a:pt x="0" y="380124"/>
                </a:lnTo>
              </a:path>
            </a:pathLst>
          </a:custGeom>
          <a:ln w="3300">
            <a:solidFill>
              <a:srgbClr val="455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284376" y="4276412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0"/>
                </a:moveTo>
                <a:lnTo>
                  <a:pt x="0" y="376251"/>
                </a:lnTo>
              </a:path>
            </a:pathLst>
          </a:custGeom>
          <a:ln w="3305">
            <a:solidFill>
              <a:srgbClr val="455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286577" y="4278314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5">
                <a:moveTo>
                  <a:pt x="0" y="0"/>
                </a:moveTo>
                <a:lnTo>
                  <a:pt x="0" y="372369"/>
                </a:lnTo>
              </a:path>
            </a:pathLst>
          </a:custGeom>
          <a:ln w="3301">
            <a:solidFill>
              <a:srgbClr val="455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288780" y="4280217"/>
            <a:ext cx="0" cy="368935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0"/>
                </a:moveTo>
                <a:lnTo>
                  <a:pt x="0" y="368487"/>
                </a:lnTo>
              </a:path>
            </a:pathLst>
          </a:custGeom>
          <a:ln w="3300">
            <a:solidFill>
              <a:srgbClr val="445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290982" y="4282115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4612"/>
                </a:lnTo>
              </a:path>
            </a:pathLst>
          </a:custGeom>
          <a:ln w="3304">
            <a:solidFill>
              <a:srgbClr val="445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293183" y="4284017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0730"/>
                </a:lnTo>
              </a:path>
            </a:pathLst>
          </a:custGeom>
          <a:ln w="3300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295385" y="4285916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855"/>
                </a:lnTo>
              </a:path>
            </a:pathLst>
          </a:custGeom>
          <a:ln w="3304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297586" y="4287818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974"/>
                </a:lnTo>
              </a:path>
            </a:pathLst>
          </a:custGeom>
          <a:ln w="3300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299789" y="428971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094"/>
                </a:lnTo>
              </a:path>
            </a:pathLst>
          </a:custGeom>
          <a:ln w="3301">
            <a:solidFill>
              <a:srgbClr val="44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301991" y="4291618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219"/>
                </a:lnTo>
              </a:path>
            </a:pathLst>
          </a:custGeom>
          <a:ln w="3305">
            <a:solidFill>
              <a:srgbClr val="43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304192" y="4293520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0"/>
                </a:moveTo>
                <a:lnTo>
                  <a:pt x="0" y="341337"/>
                </a:lnTo>
              </a:path>
            </a:pathLst>
          </a:custGeom>
          <a:ln w="3301">
            <a:solidFill>
              <a:srgbClr val="43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306393" y="429541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462"/>
                </a:lnTo>
              </a:path>
            </a:pathLst>
          </a:custGeom>
          <a:ln w="3304">
            <a:solidFill>
              <a:srgbClr val="435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308595" y="4297321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580"/>
                </a:lnTo>
              </a:path>
            </a:pathLst>
          </a:custGeom>
          <a:ln w="3300">
            <a:solidFill>
              <a:srgbClr val="425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310798" y="4299223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698"/>
                </a:lnTo>
              </a:path>
            </a:pathLst>
          </a:custGeom>
          <a:ln w="3300">
            <a:solidFill>
              <a:srgbClr val="435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313000" y="4301121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5823"/>
                </a:lnTo>
              </a:path>
            </a:pathLst>
          </a:custGeom>
          <a:ln w="3304">
            <a:solidFill>
              <a:srgbClr val="4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315201" y="4303024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942"/>
                </a:lnTo>
              </a:path>
            </a:pathLst>
          </a:custGeom>
          <a:ln w="3300">
            <a:solidFill>
              <a:srgbClr val="41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317403" y="4304922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8067"/>
                </a:lnTo>
              </a:path>
            </a:pathLst>
          </a:custGeom>
          <a:ln w="3304">
            <a:solidFill>
              <a:srgbClr val="4252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319604" y="4306823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187"/>
                </a:lnTo>
              </a:path>
            </a:pathLst>
          </a:custGeom>
          <a:ln w="3302">
            <a:solidFill>
              <a:srgbClr val="415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321806" y="4308725"/>
            <a:ext cx="0" cy="310515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305"/>
                </a:lnTo>
              </a:path>
            </a:pathLst>
          </a:custGeom>
          <a:ln w="3300">
            <a:solidFill>
              <a:srgbClr val="405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324008" y="4310624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4">
                <a:moveTo>
                  <a:pt x="0" y="0"/>
                </a:moveTo>
                <a:lnTo>
                  <a:pt x="0" y="306430"/>
                </a:lnTo>
              </a:path>
            </a:pathLst>
          </a:custGeom>
          <a:ln w="3304">
            <a:solidFill>
              <a:srgbClr val="40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326210" y="4312526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548"/>
                </a:lnTo>
              </a:path>
            </a:pathLst>
          </a:custGeom>
          <a:ln w="3300">
            <a:solidFill>
              <a:srgbClr val="40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328411" y="4314425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673"/>
                </a:lnTo>
              </a:path>
            </a:pathLst>
          </a:custGeom>
          <a:ln w="3304">
            <a:solidFill>
              <a:srgbClr val="3F4F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330613" y="4316327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791"/>
                </a:lnTo>
              </a:path>
            </a:pathLst>
          </a:custGeom>
          <a:ln w="3300">
            <a:solidFill>
              <a:srgbClr val="3F4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332815" y="4318228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0912"/>
                </a:lnTo>
              </a:path>
            </a:pathLst>
          </a:custGeom>
          <a:ln w="3302">
            <a:solidFill>
              <a:srgbClr val="3E4E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335017" y="4320127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037"/>
                </a:lnTo>
              </a:path>
            </a:pathLst>
          </a:custGeom>
          <a:ln w="3305">
            <a:solidFill>
              <a:srgbClr val="3E4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337219" y="432202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155"/>
                </a:lnTo>
              </a:path>
            </a:pathLst>
          </a:custGeom>
          <a:ln w="3302">
            <a:solidFill>
              <a:srgbClr val="3E4E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339419" y="4323927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280"/>
                </a:lnTo>
              </a:path>
            </a:pathLst>
          </a:custGeom>
          <a:ln w="3304">
            <a:solidFill>
              <a:srgbClr val="3D4D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341621" y="4325830"/>
            <a:ext cx="0" cy="275590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5398"/>
                </a:lnTo>
              </a:path>
            </a:pathLst>
          </a:custGeom>
          <a:ln w="3300">
            <a:solidFill>
              <a:srgbClr val="3D4D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343824" y="4327732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516"/>
                </a:lnTo>
              </a:path>
            </a:pathLst>
          </a:custGeom>
          <a:ln w="3300">
            <a:solidFill>
              <a:srgbClr val="3D4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346026" y="4329631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641"/>
                </a:lnTo>
              </a:path>
            </a:pathLst>
          </a:custGeom>
          <a:ln w="3304">
            <a:solidFill>
              <a:srgbClr val="3C4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348228" y="4331532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760"/>
                </a:lnTo>
              </a:path>
            </a:pathLst>
          </a:custGeom>
          <a:ln w="3300">
            <a:solidFill>
              <a:srgbClr val="3C4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350430" y="4333433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59880"/>
                </a:lnTo>
              </a:path>
            </a:pathLst>
          </a:custGeom>
          <a:ln w="3302">
            <a:solidFill>
              <a:srgbClr val="3C4B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352632" y="4335332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005"/>
                </a:lnTo>
              </a:path>
            </a:pathLst>
          </a:custGeom>
          <a:ln w="3305">
            <a:solidFill>
              <a:srgbClr val="3B4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353182" y="4337234"/>
            <a:ext cx="143115" cy="252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929221" y="3866839"/>
            <a:ext cx="213855" cy="235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939542" y="4826587"/>
            <a:ext cx="213512" cy="24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325350" y="1321588"/>
            <a:ext cx="328930" cy="434975"/>
          </a:xfrm>
          <a:custGeom>
            <a:avLst/>
            <a:gdLst/>
            <a:ahLst/>
            <a:cxnLst/>
            <a:rect l="l" t="t" r="r" b="b"/>
            <a:pathLst>
              <a:path w="328929" h="434975">
                <a:moveTo>
                  <a:pt x="0" y="0"/>
                </a:moveTo>
                <a:lnTo>
                  <a:pt x="2811" y="434455"/>
                </a:lnTo>
                <a:lnTo>
                  <a:pt x="328640" y="214210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 txBox="1"/>
          <p:nvPr/>
        </p:nvSpPr>
        <p:spPr>
          <a:xfrm>
            <a:off x="6692227" y="1254934"/>
            <a:ext cx="3635375" cy="3850028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323850">
              <a:lnSpc>
                <a:spcPct val="100000"/>
              </a:lnSpc>
              <a:spcBef>
                <a:spcPts val="5"/>
              </a:spcBef>
            </a:pP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Non-oil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export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 promotion:</a:t>
            </a:r>
            <a:endParaRPr sz="1400" dirty="0">
              <a:latin typeface="Verdana"/>
              <a:cs typeface="Verdana"/>
            </a:endParaRPr>
          </a:p>
          <a:p>
            <a:pPr marL="443230" marR="382270">
              <a:lnSpc>
                <a:spcPts val="1380"/>
              </a:lnSpc>
              <a:spcBef>
                <a:spcPts val="66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payment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b="1" spc="-360" dirty="0">
                <a:solidFill>
                  <a:srgbClr val="231F20"/>
                </a:solidFill>
                <a:latin typeface="Verdana"/>
                <a:cs typeface="Verdana"/>
              </a:rPr>
              <a:t>3%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export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promotion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fee</a:t>
            </a:r>
            <a:r>
              <a:rPr sz="1200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from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budget;</a:t>
            </a:r>
            <a:endParaRPr sz="1200" dirty="0">
              <a:latin typeface="Arial"/>
              <a:cs typeface="Arial"/>
            </a:endParaRPr>
          </a:p>
          <a:p>
            <a:pPr marL="443230" marR="346710">
              <a:lnSpc>
                <a:spcPts val="1380"/>
              </a:lnSpc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improving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regulatory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legal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framework 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formation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access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foreign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markets.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42265" marR="1017269">
              <a:lnSpc>
                <a:spcPct val="101200"/>
              </a:lnSpc>
              <a:spcBef>
                <a:spcPts val="1080"/>
              </a:spcBef>
            </a:pP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Multiple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incentives</a:t>
            </a:r>
            <a:r>
              <a:rPr sz="1400" b="1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provided  to 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agricultural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sector;</a:t>
            </a:r>
            <a:endParaRPr sz="1400" dirty="0">
              <a:latin typeface="Verdana"/>
              <a:cs typeface="Verdana"/>
            </a:endParaRPr>
          </a:p>
          <a:p>
            <a:pPr marL="342265" marR="423545">
              <a:lnSpc>
                <a:spcPct val="101200"/>
              </a:lnSpc>
            </a:pP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Trade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representatives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diplomatic  ofﬁces;</a:t>
            </a:r>
            <a:endParaRPr sz="1400" dirty="0">
              <a:latin typeface="Verdana"/>
              <a:cs typeface="Verdana"/>
            </a:endParaRPr>
          </a:p>
          <a:p>
            <a:pPr marL="342265">
              <a:lnSpc>
                <a:spcPct val="100000"/>
              </a:lnSpc>
              <a:spcBef>
                <a:spcPts val="15"/>
              </a:spcBef>
            </a:pP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Free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trade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agreements 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with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countries;</a:t>
            </a:r>
            <a:endParaRPr sz="1400" dirty="0">
              <a:latin typeface="Verdana"/>
              <a:cs typeface="Verdana"/>
            </a:endParaRPr>
          </a:p>
          <a:p>
            <a:pPr marL="342265" marR="620395">
              <a:lnSpc>
                <a:spcPct val="101200"/>
              </a:lnSpc>
            </a:pPr>
            <a:r>
              <a:rPr sz="1400" b="1" spc="-120" dirty="0">
                <a:solidFill>
                  <a:srgbClr val="231F20"/>
                </a:solidFill>
                <a:latin typeface="Verdana"/>
                <a:cs typeface="Verdana"/>
              </a:rPr>
              <a:t>Bilateral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investment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agreements  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with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48</a:t>
            </a:r>
            <a:r>
              <a:rPr sz="1400" b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countries;</a:t>
            </a:r>
            <a:endParaRPr sz="1400" dirty="0">
              <a:latin typeface="Verdana"/>
              <a:cs typeface="Verdana"/>
            </a:endParaRPr>
          </a:p>
          <a:p>
            <a:pPr marL="342265">
              <a:lnSpc>
                <a:spcPct val="100000"/>
              </a:lnSpc>
              <a:spcBef>
                <a:spcPts val="20"/>
              </a:spcBef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Double tax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treaties 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with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51</a:t>
            </a:r>
            <a:r>
              <a:rPr sz="1400" b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countries.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6776239" y="156623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776239" y="150463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69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776239" y="14716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68372" y="150491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776239" y="33461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776239" y="328517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776239" y="32521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68372" y="3285197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033521" y="215737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033521" y="251310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033521" y="355565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033521" y="389271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776239" y="48548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776239" y="479393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776239" y="47609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68372" y="4793712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776239" y="53565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776239" y="529558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776239" y="526256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68372" y="5295109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776239" y="57464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776239" y="568420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40"/>
                </a:moveTo>
                <a:lnTo>
                  <a:pt x="65102" y="27940"/>
                </a:lnTo>
                <a:lnTo>
                  <a:pt x="65102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776239" y="565118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68372" y="5684500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776239" y="63788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776239" y="631793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776239" y="628491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68372" y="6317459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 txBox="1"/>
          <p:nvPr/>
        </p:nvSpPr>
        <p:spPr>
          <a:xfrm>
            <a:off x="2151720" y="3663817"/>
            <a:ext cx="4179570" cy="278828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850"/>
              </a:spcBef>
            </a:pP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Enhancing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ﬁnancial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 inclusion:</a:t>
            </a:r>
            <a:endParaRPr sz="1400">
              <a:latin typeface="Verdana"/>
              <a:cs typeface="Verdana"/>
            </a:endParaRPr>
          </a:p>
          <a:p>
            <a:pPr marL="730885" marR="2084070">
              <a:lnSpc>
                <a:spcPct val="117100"/>
              </a:lnSpc>
              <a:spcBef>
                <a:spcPts val="39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ﬁnancial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coverage</a:t>
            </a:r>
            <a:r>
              <a:rPr sz="1200" spc="-30" dirty="0">
                <a:solidFill>
                  <a:srgbClr val="231F20"/>
                </a:solidFill>
                <a:latin typeface="Tahoma"/>
                <a:cs typeface="Tahoma"/>
              </a:rPr>
              <a:t>;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ﬁnancial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deepening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628650" marR="539750">
              <a:lnSpc>
                <a:spcPct val="127800"/>
              </a:lnSpc>
              <a:spcBef>
                <a:spcPts val="525"/>
              </a:spcBef>
            </a:pP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Building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stable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400" b="1" spc="-125" dirty="0">
                <a:solidFill>
                  <a:srgbClr val="231F20"/>
                </a:solidFill>
                <a:latin typeface="Verdana"/>
                <a:cs typeface="Verdana"/>
              </a:rPr>
              <a:t>resilient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 ﬁnancial 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system;</a:t>
            </a:r>
            <a:endParaRPr sz="1400">
              <a:latin typeface="Verdana"/>
              <a:cs typeface="Verdana"/>
            </a:endParaRPr>
          </a:p>
          <a:p>
            <a:pPr marL="628650" marR="417830">
              <a:lnSpc>
                <a:spcPct val="127800"/>
              </a:lnSpc>
            </a:pP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Strengthening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ﬁnancial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infrastructure; 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Increasing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ﬁnancial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literacy; 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Digitalization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ﬁnancial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services; 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Continuously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developing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ﬁnancial  markets.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2149516" y="1615725"/>
            <a:ext cx="4196715" cy="14325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07390" marR="1211580" indent="-83820">
              <a:lnSpc>
                <a:spcPct val="123600"/>
              </a:lnSpc>
              <a:spcBef>
                <a:spcPts val="190"/>
              </a:spcBef>
            </a:pP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Simpliﬁcation of </a:t>
            </a:r>
            <a:r>
              <a:rPr sz="1200" b="1" spc="-15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processes: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introduction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sz="12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window;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simpliﬁcation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procedures</a:t>
            </a:r>
            <a:endParaRPr sz="1200">
              <a:latin typeface="Arial"/>
              <a:cs typeface="Arial"/>
            </a:endParaRPr>
          </a:p>
          <a:p>
            <a:pPr marL="624205" marR="873760">
              <a:lnSpc>
                <a:spcPct val="127800"/>
              </a:lnSpc>
              <a:spcBef>
                <a:spcPts val="120"/>
              </a:spcBef>
            </a:pP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Protecting investor </a:t>
            </a:r>
            <a:r>
              <a:rPr sz="1200" b="1" spc="-120" dirty="0">
                <a:solidFill>
                  <a:srgbClr val="231F20"/>
                </a:solidFill>
                <a:latin typeface="Verdana"/>
                <a:cs typeface="Verdana"/>
              </a:rPr>
              <a:t>rights;  </a:t>
            </a:r>
            <a:r>
              <a:rPr sz="1200" b="1" spc="-155" dirty="0">
                <a:solidFill>
                  <a:srgbClr val="231F20"/>
                </a:solidFill>
                <a:latin typeface="Verdana"/>
                <a:cs typeface="Verdana"/>
              </a:rPr>
              <a:t>Deepening </a:t>
            </a: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200" b="1" spc="-15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b="1" spc="-135" dirty="0">
                <a:solidFill>
                  <a:srgbClr val="231F20"/>
                </a:solidFill>
                <a:latin typeface="Verdana"/>
                <a:cs typeface="Verdana"/>
              </a:rPr>
              <a:t>privatization process;  </a:t>
            </a:r>
            <a:r>
              <a:rPr sz="1200" b="1" spc="-155" dirty="0">
                <a:solidFill>
                  <a:srgbClr val="231F20"/>
                </a:solidFill>
                <a:latin typeface="Verdana"/>
                <a:cs typeface="Verdana"/>
              </a:rPr>
              <a:t>Integration </a:t>
            </a:r>
            <a:r>
              <a:rPr sz="1200" b="1" spc="-15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1200" b="1" spc="-125" dirty="0">
                <a:solidFill>
                  <a:srgbClr val="231F20"/>
                </a:solidFill>
                <a:latin typeface="Verdana"/>
                <a:cs typeface="Verdana"/>
              </a:rPr>
              <a:t>global</a:t>
            </a:r>
            <a:r>
              <a:rPr sz="1200" b="1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40" dirty="0">
                <a:solidFill>
                  <a:srgbClr val="231F20"/>
                </a:solidFill>
                <a:latin typeface="Verdana"/>
                <a:cs typeface="Verdana"/>
              </a:rPr>
              <a:t>custodians.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6776239" y="59534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776239" y="589121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776239" y="58581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5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868372" y="5891608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033521" y="181250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solidFill>
                  <a:schemeClr val="accent1"/>
                </a:solidFill>
              </a:rPr>
              <a:t>STIMULATIVE INCENTIVE PROGRAMS REPRESENT INVESTMENT FACILITATION STRATEGY…</a:t>
            </a:r>
            <a:br>
              <a:rPr lang="en-US" cap="all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5" y="1266826"/>
            <a:ext cx="9500723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solidFill>
                  <a:schemeClr val="accent1"/>
                </a:solidFill>
              </a:rPr>
              <a:t>10 "NO" TO SUPPORT INVESTMENT CLIMATE…</a:t>
            </a:r>
            <a:br>
              <a:rPr lang="en-US" cap="all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0" y="1114426"/>
            <a:ext cx="878454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5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918" y="1224284"/>
            <a:ext cx="9662160" cy="5598160"/>
          </a:xfrm>
          <a:custGeom>
            <a:avLst/>
            <a:gdLst/>
            <a:ahLst/>
            <a:cxnLst/>
            <a:rect l="l" t="t" r="r" b="b"/>
            <a:pathLst>
              <a:path w="9662160" h="5598159">
                <a:moveTo>
                  <a:pt x="0" y="0"/>
                </a:moveTo>
                <a:lnTo>
                  <a:pt x="9662162" y="0"/>
                </a:lnTo>
                <a:lnTo>
                  <a:pt x="9662162" y="5597585"/>
                </a:lnTo>
                <a:lnTo>
                  <a:pt x="0" y="5597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6327" y="39417"/>
            <a:ext cx="480441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4940" marR="5080" indent="-1412875">
              <a:lnSpc>
                <a:spcPct val="106500"/>
              </a:lnSpc>
              <a:spcBef>
                <a:spcPts val="100"/>
              </a:spcBef>
            </a:pPr>
            <a:r>
              <a:rPr spc="-260" dirty="0"/>
              <a:t>AZERBAIJAN </a:t>
            </a:r>
            <a:r>
              <a:rPr spc="-110" dirty="0"/>
              <a:t>- </a:t>
            </a:r>
            <a:r>
              <a:rPr spc="-325" dirty="0"/>
              <a:t>RIGHT </a:t>
            </a:r>
            <a:r>
              <a:rPr spc="-195" dirty="0"/>
              <a:t>PLACE, </a:t>
            </a:r>
            <a:r>
              <a:rPr spc="-325" dirty="0"/>
              <a:t>RIGHT </a:t>
            </a:r>
            <a:r>
              <a:rPr spc="-285" dirty="0"/>
              <a:t>TIME  </a:t>
            </a:r>
            <a:r>
              <a:rPr spc="-300" dirty="0"/>
              <a:t>AND</a:t>
            </a:r>
            <a:r>
              <a:rPr spc="-225" dirty="0"/>
              <a:t> </a:t>
            </a:r>
            <a:r>
              <a:rPr spc="-295" dirty="0"/>
              <a:t>CAPABILITY</a:t>
            </a:r>
          </a:p>
        </p:txBody>
      </p:sp>
      <p:sp>
        <p:nvSpPr>
          <p:cNvPr id="6" name="object 6"/>
          <p:cNvSpPr/>
          <p:nvPr/>
        </p:nvSpPr>
        <p:spPr>
          <a:xfrm>
            <a:off x="5731445" y="227298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1445" y="221202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69">
                <a:moveTo>
                  <a:pt x="0" y="26670"/>
                </a:moveTo>
                <a:lnTo>
                  <a:pt x="65101" y="26670"/>
                </a:lnTo>
                <a:lnTo>
                  <a:pt x="65101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1445" y="217900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3575" y="2211505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1445" y="337725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1445" y="331565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70"/>
                </a:moveTo>
                <a:lnTo>
                  <a:pt x="65101" y="26670"/>
                </a:lnTo>
                <a:lnTo>
                  <a:pt x="65101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1445" y="32826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3575" y="331592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1445" y="447199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1445" y="441039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69"/>
                </a:moveTo>
                <a:lnTo>
                  <a:pt x="65101" y="26669"/>
                </a:lnTo>
                <a:lnTo>
                  <a:pt x="65101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1445" y="43773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3575" y="4410604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57630" y="2072002"/>
            <a:ext cx="3634740" cy="399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4655">
              <a:lnSpc>
                <a:spcPct val="1065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Within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reach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50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countries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almost  </a:t>
            </a:r>
            <a:r>
              <a:rPr sz="1400" b="1" spc="-355" dirty="0">
                <a:solidFill>
                  <a:srgbClr val="231F20"/>
                </a:solidFill>
                <a:latin typeface="Verdana"/>
                <a:cs typeface="Verdana"/>
              </a:rPr>
              <a:t>50%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world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consumers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within 4-hour  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ﬂight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range.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Azerbaijan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free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trade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access</a:t>
            </a:r>
            <a:r>
              <a:rPr sz="140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400" dirty="0">
              <a:latin typeface="Arial"/>
              <a:cs typeface="Arial"/>
            </a:endParaRPr>
          </a:p>
          <a:p>
            <a:pPr marL="12700" marR="248285">
              <a:lnSpc>
                <a:spcPct val="106500"/>
              </a:lnSpc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270 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million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consumers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CIS</a:t>
            </a:r>
            <a:r>
              <a:rPr sz="1400" spc="-17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with  </a:t>
            </a:r>
            <a:r>
              <a:rPr sz="1400" spc="-100" dirty="0">
                <a:solidFill>
                  <a:srgbClr val="231F20"/>
                </a:solidFill>
                <a:latin typeface="Arial"/>
                <a:cs typeface="Arial"/>
              </a:rPr>
              <a:t>GDP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worth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1.6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31F20"/>
                </a:solidFill>
                <a:latin typeface="Arial"/>
                <a:cs typeface="Arial"/>
              </a:rPr>
              <a:t>trillion.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b="1" spc="-355" dirty="0">
                <a:solidFill>
                  <a:srgbClr val="231F20"/>
                </a:solidFill>
                <a:latin typeface="Verdana"/>
                <a:cs typeface="Verdana"/>
              </a:rPr>
              <a:t>70%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time </a:t>
            </a:r>
            <a:r>
              <a:rPr sz="1400" b="1" spc="-114" dirty="0">
                <a:solidFill>
                  <a:srgbClr val="231F20"/>
                </a:solidFill>
                <a:latin typeface="Verdana"/>
                <a:cs typeface="Verdana"/>
              </a:rPr>
              <a:t>is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saved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between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China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6500"/>
              </a:lnSpc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Europe.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considered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shortest 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linkage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distance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time.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Logistics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hub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Caspian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region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endParaRPr sz="1400" dirty="0">
              <a:latin typeface="Arial"/>
              <a:cs typeface="Arial"/>
            </a:endParaRPr>
          </a:p>
          <a:p>
            <a:pPr marL="12700" marR="6350">
              <a:lnSpc>
                <a:spcPct val="106500"/>
              </a:lnSpc>
            </a:pP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biggest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airport,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seaport,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railway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network 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free-trade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zones.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1445" y="554196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31445" y="548100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70"/>
                </a:moveTo>
                <a:lnTo>
                  <a:pt x="65101" y="26670"/>
                </a:lnTo>
                <a:lnTo>
                  <a:pt x="65101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1445" y="544798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3575" y="548100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580" y="6100570"/>
            <a:ext cx="4566920" cy="87630"/>
          </a:xfrm>
          <a:custGeom>
            <a:avLst/>
            <a:gdLst/>
            <a:ahLst/>
            <a:cxnLst/>
            <a:rect l="l" t="t" r="r" b="b"/>
            <a:pathLst>
              <a:path w="4566920" h="87629">
                <a:moveTo>
                  <a:pt x="0" y="87217"/>
                </a:moveTo>
                <a:lnTo>
                  <a:pt x="4566552" y="87217"/>
                </a:lnTo>
                <a:lnTo>
                  <a:pt x="4566552" y="0"/>
                </a:lnTo>
                <a:lnTo>
                  <a:pt x="0" y="0"/>
                </a:lnTo>
                <a:lnTo>
                  <a:pt x="0" y="87217"/>
                </a:lnTo>
                <a:close/>
              </a:path>
            </a:pathLst>
          </a:custGeom>
          <a:solidFill>
            <a:srgbClr val="CDE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580" y="5895197"/>
            <a:ext cx="4566920" cy="205740"/>
          </a:xfrm>
          <a:custGeom>
            <a:avLst/>
            <a:gdLst/>
            <a:ahLst/>
            <a:cxnLst/>
            <a:rect l="l" t="t" r="r" b="b"/>
            <a:pathLst>
              <a:path w="4566920" h="205739">
                <a:moveTo>
                  <a:pt x="0" y="0"/>
                </a:moveTo>
                <a:lnTo>
                  <a:pt x="4566552" y="0"/>
                </a:lnTo>
                <a:lnTo>
                  <a:pt x="4566552" y="205372"/>
                </a:lnTo>
                <a:lnTo>
                  <a:pt x="0" y="205372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12</a:t>
            </a:r>
          </a:p>
        </p:txBody>
      </p:sp>
      <p:pic>
        <p:nvPicPr>
          <p:cNvPr id="3074" name="Picture 2" descr="ÐÐ°ÑÑÐ¸Ð½ÐºÐ¸ Ð¿Ð¾ Ð·Ð°Ð¿ÑÐ¾ÑÑ azÉrbay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6" y="1724025"/>
            <a:ext cx="5118853" cy="3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6495" y="1551642"/>
            <a:ext cx="709930" cy="3385185"/>
          </a:xfrm>
          <a:custGeom>
            <a:avLst/>
            <a:gdLst/>
            <a:ahLst/>
            <a:cxnLst/>
            <a:rect l="l" t="t" r="r" b="b"/>
            <a:pathLst>
              <a:path w="709929" h="3385185">
                <a:moveTo>
                  <a:pt x="709729" y="3384918"/>
                </a:moveTo>
                <a:lnTo>
                  <a:pt x="0" y="3382222"/>
                </a:lnTo>
                <a:lnTo>
                  <a:pt x="0" y="0"/>
                </a:lnTo>
              </a:path>
            </a:pathLst>
          </a:custGeom>
          <a:ln w="1269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897" y="1001328"/>
            <a:ext cx="10193020" cy="6045835"/>
          </a:xfrm>
          <a:custGeom>
            <a:avLst/>
            <a:gdLst/>
            <a:ahLst/>
            <a:cxnLst/>
            <a:rect l="l" t="t" r="r" b="b"/>
            <a:pathLst>
              <a:path w="10193020" h="6045834">
                <a:moveTo>
                  <a:pt x="0" y="0"/>
                </a:moveTo>
                <a:lnTo>
                  <a:pt x="10192471" y="0"/>
                </a:lnTo>
                <a:lnTo>
                  <a:pt x="10192471" y="6045714"/>
                </a:lnTo>
                <a:lnTo>
                  <a:pt x="0" y="604571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756" y="39417"/>
            <a:ext cx="10383520" cy="67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6070" marR="5080" indent="-1564005">
              <a:lnSpc>
                <a:spcPct val="106500"/>
              </a:lnSpc>
              <a:spcBef>
                <a:spcPts val="100"/>
              </a:spcBef>
            </a:pPr>
            <a:r>
              <a:rPr spc="-260" dirty="0"/>
              <a:t>AZERBAIJAN </a:t>
            </a:r>
            <a:r>
              <a:rPr spc="-275" dirty="0"/>
              <a:t>HAS </a:t>
            </a:r>
            <a:r>
              <a:rPr spc="-210" dirty="0"/>
              <a:t>SET </a:t>
            </a:r>
            <a:r>
              <a:rPr spc="-280" dirty="0"/>
              <a:t>A </a:t>
            </a:r>
            <a:r>
              <a:rPr spc="-265" dirty="0"/>
              <a:t>TARGETS </a:t>
            </a:r>
            <a:r>
              <a:rPr spc="-270" dirty="0"/>
              <a:t>OF </a:t>
            </a:r>
            <a:r>
              <a:rPr spc="-300" dirty="0"/>
              <a:t>INCREASING </a:t>
            </a:r>
            <a:r>
              <a:rPr lang="az-Latn-AZ" spc="-300" dirty="0" smtClean="0"/>
              <a:t> </a:t>
            </a:r>
            <a:r>
              <a:rPr spc="-315" dirty="0" smtClean="0"/>
              <a:t>PRODUCTION </a:t>
            </a:r>
            <a:r>
              <a:rPr spc="-300" dirty="0"/>
              <a:t>AND </a:t>
            </a:r>
            <a:r>
              <a:rPr spc="-265" dirty="0"/>
              <a:t>EXPORT </a:t>
            </a:r>
            <a:r>
              <a:rPr spc="-270" dirty="0"/>
              <a:t>POTENTIAL  </a:t>
            </a:r>
            <a:r>
              <a:rPr spc="-380" dirty="0"/>
              <a:t>IN </a:t>
            </a:r>
            <a:r>
              <a:rPr spc="-229" dirty="0"/>
              <a:t>THE </a:t>
            </a:r>
            <a:r>
              <a:rPr spc="-245" dirty="0"/>
              <a:t>NEXT </a:t>
            </a:r>
            <a:r>
              <a:rPr spc="-225" dirty="0"/>
              <a:t>FUTURE </a:t>
            </a:r>
            <a:r>
              <a:rPr spc="-380" dirty="0"/>
              <a:t>IN </a:t>
            </a:r>
            <a:r>
              <a:rPr lang="az-Latn-AZ" spc="-380" dirty="0" smtClean="0"/>
              <a:t> </a:t>
            </a:r>
            <a:r>
              <a:rPr spc="-335" dirty="0" smtClean="0"/>
              <a:t>PRIORITY </a:t>
            </a:r>
            <a:r>
              <a:rPr spc="-260" dirty="0"/>
              <a:t>SECTORS </a:t>
            </a:r>
            <a:r>
              <a:rPr spc="-270" dirty="0" smtClean="0"/>
              <a:t>OF</a:t>
            </a:r>
            <a:r>
              <a:rPr lang="az-Latn-AZ" spc="-270" dirty="0" smtClean="0"/>
              <a:t> </a:t>
            </a:r>
            <a:r>
              <a:rPr spc="-270" dirty="0" smtClean="0"/>
              <a:t> </a:t>
            </a:r>
            <a:r>
              <a:rPr spc="-229" dirty="0"/>
              <a:t>THE</a:t>
            </a:r>
            <a:r>
              <a:rPr spc="-260" dirty="0"/>
              <a:t> </a:t>
            </a:r>
            <a:r>
              <a:rPr lang="az-Latn-AZ" spc="-260" dirty="0" smtClean="0"/>
              <a:t> </a:t>
            </a:r>
            <a:r>
              <a:rPr spc="-305" dirty="0" smtClean="0"/>
              <a:t>ECONOMY</a:t>
            </a:r>
            <a:endParaRPr spc="-305" dirty="0"/>
          </a:p>
        </p:txBody>
      </p:sp>
      <p:sp>
        <p:nvSpPr>
          <p:cNvPr id="7" name="object 7"/>
          <p:cNvSpPr/>
          <p:nvPr/>
        </p:nvSpPr>
        <p:spPr>
          <a:xfrm>
            <a:off x="5950583" y="1817240"/>
            <a:ext cx="2123440" cy="0"/>
          </a:xfrm>
          <a:custGeom>
            <a:avLst/>
            <a:gdLst/>
            <a:ahLst/>
            <a:cxnLst/>
            <a:rect l="l" t="t" r="r" b="b"/>
            <a:pathLst>
              <a:path w="2123440">
                <a:moveTo>
                  <a:pt x="0" y="0"/>
                </a:moveTo>
                <a:lnTo>
                  <a:pt x="2123067" y="0"/>
                </a:lnTo>
              </a:path>
            </a:pathLst>
          </a:custGeom>
          <a:ln w="1269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5169" y="1817240"/>
            <a:ext cx="1306830" cy="0"/>
          </a:xfrm>
          <a:custGeom>
            <a:avLst/>
            <a:gdLst/>
            <a:ahLst/>
            <a:cxnLst/>
            <a:rect l="l" t="t" r="r" b="b"/>
            <a:pathLst>
              <a:path w="1306829">
                <a:moveTo>
                  <a:pt x="0" y="0"/>
                </a:moveTo>
                <a:lnTo>
                  <a:pt x="1306781" y="0"/>
                </a:lnTo>
              </a:path>
            </a:pathLst>
          </a:custGeom>
          <a:ln w="1269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6331" y="1817240"/>
            <a:ext cx="2120265" cy="0"/>
          </a:xfrm>
          <a:custGeom>
            <a:avLst/>
            <a:gdLst/>
            <a:ahLst/>
            <a:cxnLst/>
            <a:rect l="l" t="t" r="r" b="b"/>
            <a:pathLst>
              <a:path w="2120265">
                <a:moveTo>
                  <a:pt x="0" y="0"/>
                </a:moveTo>
                <a:lnTo>
                  <a:pt x="2120206" y="0"/>
                </a:lnTo>
              </a:path>
            </a:pathLst>
          </a:custGeom>
          <a:ln w="1269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2996" y="1551642"/>
            <a:ext cx="544195" cy="3387725"/>
          </a:xfrm>
          <a:custGeom>
            <a:avLst/>
            <a:gdLst/>
            <a:ahLst/>
            <a:cxnLst/>
            <a:rect l="l" t="t" r="r" b="b"/>
            <a:pathLst>
              <a:path w="544195" h="3387725">
                <a:moveTo>
                  <a:pt x="0" y="3387359"/>
                </a:moveTo>
                <a:lnTo>
                  <a:pt x="543718" y="3387359"/>
                </a:lnTo>
                <a:lnTo>
                  <a:pt x="543718" y="0"/>
                </a:lnTo>
              </a:path>
            </a:pathLst>
          </a:custGeom>
          <a:ln w="1269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5751" y="2562360"/>
            <a:ext cx="2259965" cy="41910"/>
          </a:xfrm>
          <a:custGeom>
            <a:avLst/>
            <a:gdLst/>
            <a:ahLst/>
            <a:cxnLst/>
            <a:rect l="l" t="t" r="r" b="b"/>
            <a:pathLst>
              <a:path w="2259965" h="41910">
                <a:moveTo>
                  <a:pt x="0" y="41410"/>
                </a:moveTo>
                <a:lnTo>
                  <a:pt x="2259699" y="41410"/>
                </a:lnTo>
                <a:lnTo>
                  <a:pt x="2259699" y="0"/>
                </a:lnTo>
                <a:lnTo>
                  <a:pt x="0" y="0"/>
                </a:lnTo>
                <a:lnTo>
                  <a:pt x="0" y="41410"/>
                </a:lnTo>
                <a:close/>
              </a:path>
            </a:pathLst>
          </a:custGeom>
          <a:solidFill>
            <a:srgbClr val="231F20">
              <a:alpha val="27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5526" y="2107004"/>
            <a:ext cx="2223770" cy="455930"/>
          </a:xfrm>
          <a:custGeom>
            <a:avLst/>
            <a:gdLst/>
            <a:ahLst/>
            <a:cxnLst/>
            <a:rect l="l" t="t" r="r" b="b"/>
            <a:pathLst>
              <a:path w="2223770" h="455930">
                <a:moveTo>
                  <a:pt x="2093852" y="0"/>
                </a:moveTo>
                <a:lnTo>
                  <a:pt x="143794" y="0"/>
                </a:lnTo>
                <a:lnTo>
                  <a:pt x="98468" y="7361"/>
                </a:lnTo>
                <a:lnTo>
                  <a:pt x="59011" y="27837"/>
                </a:lnTo>
                <a:lnTo>
                  <a:pt x="27837" y="59011"/>
                </a:lnTo>
                <a:lnTo>
                  <a:pt x="7361" y="98468"/>
                </a:lnTo>
                <a:lnTo>
                  <a:pt x="0" y="143794"/>
                </a:lnTo>
                <a:lnTo>
                  <a:pt x="0" y="455353"/>
                </a:lnTo>
                <a:lnTo>
                  <a:pt x="2223273" y="455353"/>
                </a:lnTo>
                <a:lnTo>
                  <a:pt x="2223273" y="129419"/>
                </a:lnTo>
                <a:lnTo>
                  <a:pt x="2213061" y="79169"/>
                </a:lnTo>
                <a:lnTo>
                  <a:pt x="2185255" y="38017"/>
                </a:lnTo>
                <a:lnTo>
                  <a:pt x="2144103" y="10212"/>
                </a:lnTo>
                <a:lnTo>
                  <a:pt x="2093852" y="0"/>
                </a:lnTo>
                <a:close/>
              </a:path>
            </a:pathLst>
          </a:custGeom>
          <a:solidFill>
            <a:srgbClr val="DD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4748" y="2019469"/>
            <a:ext cx="2304415" cy="542925"/>
          </a:xfrm>
          <a:prstGeom prst="rect">
            <a:avLst/>
          </a:prstGeom>
          <a:solidFill>
            <a:srgbClr val="9EBA6D"/>
          </a:solidFill>
        </p:spPr>
        <p:txBody>
          <a:bodyPr vert="horz" wrap="square" lIns="0" tIns="149225" rIns="0" bIns="0" rtlCol="0">
            <a:spAutoFit/>
          </a:bodyPr>
          <a:lstStyle/>
          <a:p>
            <a:pPr marL="598170">
              <a:lnSpc>
                <a:spcPct val="100000"/>
              </a:lnSpc>
              <a:spcBef>
                <a:spcPts val="1175"/>
              </a:spcBef>
            </a:pP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Agriculture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2040" y="1113821"/>
            <a:ext cx="2752725" cy="523875"/>
          </a:xfrm>
          <a:custGeom>
            <a:avLst/>
            <a:gdLst/>
            <a:ahLst/>
            <a:cxnLst/>
            <a:rect l="l" t="t" r="r" b="b"/>
            <a:pathLst>
              <a:path w="2752725" h="523875">
                <a:moveTo>
                  <a:pt x="0" y="0"/>
                </a:moveTo>
                <a:lnTo>
                  <a:pt x="2752683" y="0"/>
                </a:lnTo>
                <a:lnTo>
                  <a:pt x="2752683" y="523450"/>
                </a:lnTo>
                <a:lnTo>
                  <a:pt x="0" y="52345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7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1102" y="1076576"/>
            <a:ext cx="2713990" cy="485140"/>
          </a:xfrm>
          <a:custGeom>
            <a:avLst/>
            <a:gdLst/>
            <a:ahLst/>
            <a:cxnLst/>
            <a:rect l="l" t="t" r="r" b="b"/>
            <a:pathLst>
              <a:path w="2713990" h="485140">
                <a:moveTo>
                  <a:pt x="2576155" y="0"/>
                </a:moveTo>
                <a:lnTo>
                  <a:pt x="153050" y="0"/>
                </a:lnTo>
                <a:lnTo>
                  <a:pt x="104808" y="7835"/>
                </a:lnTo>
                <a:lnTo>
                  <a:pt x="62811" y="29629"/>
                </a:lnTo>
                <a:lnTo>
                  <a:pt x="29630" y="62809"/>
                </a:lnTo>
                <a:lnTo>
                  <a:pt x="7836" y="104805"/>
                </a:lnTo>
                <a:lnTo>
                  <a:pt x="0" y="153046"/>
                </a:lnTo>
                <a:lnTo>
                  <a:pt x="0" y="484678"/>
                </a:lnTo>
                <a:lnTo>
                  <a:pt x="2713909" y="484678"/>
                </a:lnTo>
                <a:lnTo>
                  <a:pt x="2713909" y="137746"/>
                </a:lnTo>
                <a:lnTo>
                  <a:pt x="2706857" y="94328"/>
                </a:lnTo>
                <a:lnTo>
                  <a:pt x="2687240" y="56530"/>
                </a:lnTo>
                <a:lnTo>
                  <a:pt x="2657375" y="26667"/>
                </a:lnTo>
                <a:lnTo>
                  <a:pt x="2619576" y="7052"/>
                </a:lnTo>
                <a:lnTo>
                  <a:pt x="2576155" y="0"/>
                </a:lnTo>
                <a:close/>
              </a:path>
            </a:pathLst>
          </a:custGeom>
          <a:solidFill>
            <a:srgbClr val="DD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0955" y="2603771"/>
            <a:ext cx="4098290" cy="1728470"/>
          </a:xfrm>
          <a:custGeom>
            <a:avLst/>
            <a:gdLst/>
            <a:ahLst/>
            <a:cxnLst/>
            <a:rect l="l" t="t" r="r" b="b"/>
            <a:pathLst>
              <a:path w="4098290" h="1728470">
                <a:moveTo>
                  <a:pt x="0" y="0"/>
                </a:moveTo>
                <a:lnTo>
                  <a:pt x="4097983" y="0"/>
                </a:lnTo>
                <a:lnTo>
                  <a:pt x="4097983" y="1728003"/>
                </a:lnTo>
                <a:lnTo>
                  <a:pt x="0" y="1728003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80955" y="2853824"/>
            <a:ext cx="4098290" cy="12020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72110" marR="149860">
              <a:lnSpc>
                <a:spcPts val="1300"/>
              </a:lnSpc>
              <a:spcBef>
                <a:spcPts val="260"/>
              </a:spcBef>
            </a:pPr>
            <a:r>
              <a:rPr sz="1200" spc="-140" dirty="0" smtClean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az-Latn-AZ" sz="1200" spc="-1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transform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heave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industry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machinery 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manufacturing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enterprises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Azerbaijan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200" b="1" spc="-210" dirty="0">
                <a:solidFill>
                  <a:srgbClr val="231F20"/>
                </a:solidFill>
                <a:latin typeface="Verdana"/>
                <a:cs typeface="Verdana"/>
              </a:rPr>
              <a:t>an</a:t>
            </a:r>
            <a:r>
              <a:rPr sz="1200" b="1" spc="-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az-Latn-AZ" sz="1200" b="1" spc="-25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55" dirty="0" smtClean="0">
                <a:solidFill>
                  <a:srgbClr val="231F20"/>
                </a:solidFill>
                <a:latin typeface="Verdana"/>
                <a:cs typeface="Verdana"/>
              </a:rPr>
              <a:t>integral  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part </a:t>
            </a:r>
            <a:r>
              <a:rPr sz="1200" b="1" spc="-170" dirty="0">
                <a:solidFill>
                  <a:srgbClr val="231F20"/>
                </a:solidFill>
                <a:latin typeface="Verdana"/>
                <a:cs typeface="Verdana"/>
              </a:rPr>
              <a:t>across </a:t>
            </a:r>
            <a:r>
              <a:rPr lang="az-Latn-AZ" sz="1200" b="1" spc="-17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85" dirty="0" smtClean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b="1" spc="-160" dirty="0">
                <a:solidFill>
                  <a:srgbClr val="231F20"/>
                </a:solidFill>
                <a:latin typeface="Verdana"/>
                <a:cs typeface="Verdana"/>
              </a:rPr>
              <a:t>global </a:t>
            </a:r>
            <a:r>
              <a:rPr lang="az-Latn-AZ" sz="1200" b="1" spc="-16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80" dirty="0" smtClean="0">
                <a:solidFill>
                  <a:srgbClr val="231F20"/>
                </a:solidFill>
                <a:latin typeface="Verdana"/>
                <a:cs typeface="Verdana"/>
              </a:rPr>
              <a:t>value </a:t>
            </a:r>
            <a:r>
              <a:rPr lang="az-Latn-AZ" sz="1200" b="1" spc="-18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80" dirty="0" smtClean="0">
                <a:solidFill>
                  <a:srgbClr val="231F20"/>
                </a:solidFill>
                <a:latin typeface="Verdana"/>
                <a:cs typeface="Verdana"/>
              </a:rPr>
              <a:t>chain </a:t>
            </a:r>
            <a:r>
              <a:rPr lang="az-Latn-AZ" sz="1200" b="1" spc="-18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 dirty="0" smtClean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long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run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by 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enabling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meet 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large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portion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demand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domestic 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consumers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low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medium-value product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segments 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increasing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share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Azerbaijani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products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az-Latn-AZ" sz="1200" spc="-19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endParaRPr sz="1200" dirty="0">
              <a:latin typeface="Arial"/>
              <a:cs typeface="Arial"/>
            </a:endParaRPr>
          </a:p>
          <a:p>
            <a:pPr marL="372110">
              <a:lnSpc>
                <a:spcPts val="1300"/>
              </a:lnSpc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regional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market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short</a:t>
            </a:r>
            <a:r>
              <a:rPr sz="12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az-Latn-AZ" sz="1200" spc="-2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31F20"/>
                </a:solidFill>
                <a:latin typeface="Arial"/>
                <a:cs typeface="Arial"/>
              </a:rPr>
              <a:t>term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49947" y="2562360"/>
            <a:ext cx="2259965" cy="71755"/>
          </a:xfrm>
          <a:custGeom>
            <a:avLst/>
            <a:gdLst/>
            <a:ahLst/>
            <a:cxnLst/>
            <a:rect l="l" t="t" r="r" b="b"/>
            <a:pathLst>
              <a:path w="2259965" h="71755">
                <a:moveTo>
                  <a:pt x="0" y="71420"/>
                </a:moveTo>
                <a:lnTo>
                  <a:pt x="2259721" y="71420"/>
                </a:lnTo>
                <a:lnTo>
                  <a:pt x="2259721" y="0"/>
                </a:lnTo>
                <a:lnTo>
                  <a:pt x="0" y="0"/>
                </a:lnTo>
                <a:lnTo>
                  <a:pt x="0" y="71420"/>
                </a:lnTo>
                <a:close/>
              </a:path>
            </a:pathLst>
          </a:custGeom>
          <a:solidFill>
            <a:srgbClr val="231F20">
              <a:alpha val="27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9723" y="2107004"/>
            <a:ext cx="2223770" cy="455930"/>
          </a:xfrm>
          <a:custGeom>
            <a:avLst/>
            <a:gdLst/>
            <a:ahLst/>
            <a:cxnLst/>
            <a:rect l="l" t="t" r="r" b="b"/>
            <a:pathLst>
              <a:path w="2223770" h="455930">
                <a:moveTo>
                  <a:pt x="2093882" y="0"/>
                </a:moveTo>
                <a:lnTo>
                  <a:pt x="143786" y="0"/>
                </a:lnTo>
                <a:lnTo>
                  <a:pt x="98465" y="7361"/>
                </a:lnTo>
                <a:lnTo>
                  <a:pt x="59010" y="27837"/>
                </a:lnTo>
                <a:lnTo>
                  <a:pt x="27837" y="59011"/>
                </a:lnTo>
                <a:lnTo>
                  <a:pt x="7361" y="98468"/>
                </a:lnTo>
                <a:lnTo>
                  <a:pt x="0" y="143794"/>
                </a:lnTo>
                <a:lnTo>
                  <a:pt x="0" y="455353"/>
                </a:lnTo>
                <a:lnTo>
                  <a:pt x="2223295" y="455353"/>
                </a:lnTo>
                <a:lnTo>
                  <a:pt x="2223295" y="129419"/>
                </a:lnTo>
                <a:lnTo>
                  <a:pt x="2213082" y="79169"/>
                </a:lnTo>
                <a:lnTo>
                  <a:pt x="2185278" y="38017"/>
                </a:lnTo>
                <a:lnTo>
                  <a:pt x="2144128" y="10212"/>
                </a:lnTo>
                <a:lnTo>
                  <a:pt x="2093882" y="0"/>
                </a:lnTo>
                <a:close/>
              </a:path>
            </a:pathLst>
          </a:custGeom>
          <a:solidFill>
            <a:srgbClr val="DD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08955" y="2019469"/>
            <a:ext cx="2304415" cy="542925"/>
          </a:xfrm>
          <a:prstGeom prst="rect">
            <a:avLst/>
          </a:prstGeom>
          <a:solidFill>
            <a:srgbClr val="9EBA6D"/>
          </a:solidFill>
        </p:spPr>
        <p:txBody>
          <a:bodyPr vert="horz" wrap="square" lIns="0" tIns="40005" rIns="0" bIns="0" rtlCol="0">
            <a:spAutoFit/>
          </a:bodyPr>
          <a:lstStyle/>
          <a:p>
            <a:pPr marL="397510" marR="373380" indent="69850">
              <a:lnSpc>
                <a:spcPts val="1610"/>
              </a:lnSpc>
              <a:spcBef>
                <a:spcPts val="315"/>
              </a:spcBef>
            </a:pPr>
            <a:r>
              <a:rPr sz="1400" b="1" spc="-204" dirty="0">
                <a:solidFill>
                  <a:srgbClr val="FFFFFF"/>
                </a:solidFill>
                <a:latin typeface="Verdana"/>
                <a:cs typeface="Verdana"/>
              </a:rPr>
              <a:t>Heavy </a:t>
            </a: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machinery  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400" b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manufacturing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07904" y="1071698"/>
            <a:ext cx="2727325" cy="540385"/>
          </a:xfrm>
          <a:custGeom>
            <a:avLst/>
            <a:gdLst/>
            <a:ahLst/>
            <a:cxnLst/>
            <a:rect l="l" t="t" r="r" b="b"/>
            <a:pathLst>
              <a:path w="2727325" h="540385">
                <a:moveTo>
                  <a:pt x="0" y="0"/>
                </a:moveTo>
                <a:lnTo>
                  <a:pt x="2727107" y="0"/>
                </a:lnTo>
                <a:lnTo>
                  <a:pt x="2727107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7904" y="1071698"/>
            <a:ext cx="2709545" cy="540385"/>
          </a:xfrm>
          <a:custGeom>
            <a:avLst/>
            <a:gdLst/>
            <a:ahLst/>
            <a:cxnLst/>
            <a:rect l="l" t="t" r="r" b="b"/>
            <a:pathLst>
              <a:path w="2709545" h="540385">
                <a:moveTo>
                  <a:pt x="2016773" y="0"/>
                </a:moveTo>
                <a:lnTo>
                  <a:pt x="0" y="0"/>
                </a:lnTo>
                <a:lnTo>
                  <a:pt x="0" y="536850"/>
                </a:lnTo>
                <a:lnTo>
                  <a:pt x="2709151" y="540000"/>
                </a:lnTo>
                <a:lnTo>
                  <a:pt x="2016773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12040" y="1197931"/>
            <a:ext cx="2752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0"/>
              </a:spcBef>
            </a:pP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Priority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sectors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0949" y="5144198"/>
            <a:ext cx="3960495" cy="1728470"/>
          </a:xfrm>
          <a:custGeom>
            <a:avLst/>
            <a:gdLst/>
            <a:ahLst/>
            <a:cxnLst/>
            <a:rect l="l" t="t" r="r" b="b"/>
            <a:pathLst>
              <a:path w="3960495" h="1728470">
                <a:moveTo>
                  <a:pt x="0" y="0"/>
                </a:moveTo>
                <a:lnTo>
                  <a:pt x="3959999" y="0"/>
                </a:lnTo>
                <a:lnTo>
                  <a:pt x="3959999" y="1728000"/>
                </a:lnTo>
                <a:lnTo>
                  <a:pt x="0" y="172800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30949" y="5471743"/>
            <a:ext cx="3960495" cy="7054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6555" marR="99695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long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run,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become one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most preferred  </a:t>
            </a:r>
            <a:r>
              <a:rPr sz="1200" b="1" spc="-220" dirty="0">
                <a:solidFill>
                  <a:srgbClr val="231F20"/>
                </a:solidFill>
                <a:latin typeface="Verdana"/>
                <a:cs typeface="Verdana"/>
              </a:rPr>
              <a:t>20 </a:t>
            </a:r>
            <a:r>
              <a:rPr lang="az-Latn-AZ" sz="1200" b="1" spc="-22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35" dirty="0" smtClean="0">
                <a:solidFill>
                  <a:srgbClr val="231F20"/>
                </a:solidFill>
                <a:latin typeface="Verdana"/>
                <a:cs typeface="Verdana"/>
              </a:rPr>
              <a:t>touristic</a:t>
            </a:r>
            <a:r>
              <a:rPr lang="az-Latn-AZ" sz="1200" b="1" spc="-13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3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45" dirty="0">
                <a:solidFill>
                  <a:srgbClr val="231F20"/>
                </a:solidFill>
                <a:latin typeface="Verdana"/>
                <a:cs typeface="Verdana"/>
              </a:rPr>
              <a:t>locations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world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ensuring  realization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tourism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entire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country,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speciﬁcally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Baku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0" dirty="0" smtClean="0">
                <a:solidFill>
                  <a:srgbClr val="231F20"/>
                </a:solidFill>
                <a:latin typeface="Arial"/>
                <a:cs typeface="Arial"/>
              </a:rPr>
              <a:t>short</a:t>
            </a:r>
            <a:r>
              <a:rPr lang="az-Latn-AZ" sz="1200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term.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99960" y="5181576"/>
            <a:ext cx="2259965" cy="71755"/>
          </a:xfrm>
          <a:custGeom>
            <a:avLst/>
            <a:gdLst/>
            <a:ahLst/>
            <a:cxnLst/>
            <a:rect l="l" t="t" r="r" b="b"/>
            <a:pathLst>
              <a:path w="2259965" h="71754">
                <a:moveTo>
                  <a:pt x="0" y="71420"/>
                </a:moveTo>
                <a:lnTo>
                  <a:pt x="2259698" y="71420"/>
                </a:lnTo>
                <a:lnTo>
                  <a:pt x="2259698" y="0"/>
                </a:lnTo>
                <a:lnTo>
                  <a:pt x="0" y="0"/>
                </a:lnTo>
                <a:lnTo>
                  <a:pt x="0" y="71420"/>
                </a:lnTo>
                <a:close/>
              </a:path>
            </a:pathLst>
          </a:custGeom>
          <a:solidFill>
            <a:srgbClr val="231F20">
              <a:alpha val="27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9723" y="4726219"/>
            <a:ext cx="2223770" cy="455930"/>
          </a:xfrm>
          <a:custGeom>
            <a:avLst/>
            <a:gdLst/>
            <a:ahLst/>
            <a:cxnLst/>
            <a:rect l="l" t="t" r="r" b="b"/>
            <a:pathLst>
              <a:path w="2223770" h="455929">
                <a:moveTo>
                  <a:pt x="2093861" y="0"/>
                </a:moveTo>
                <a:lnTo>
                  <a:pt x="143794" y="0"/>
                </a:lnTo>
                <a:lnTo>
                  <a:pt x="98470" y="7361"/>
                </a:lnTo>
                <a:lnTo>
                  <a:pt x="59012" y="27837"/>
                </a:lnTo>
                <a:lnTo>
                  <a:pt x="27838" y="59011"/>
                </a:lnTo>
                <a:lnTo>
                  <a:pt x="7362" y="98469"/>
                </a:lnTo>
                <a:lnTo>
                  <a:pt x="0" y="143795"/>
                </a:lnTo>
                <a:lnTo>
                  <a:pt x="0" y="455353"/>
                </a:lnTo>
                <a:lnTo>
                  <a:pt x="2223273" y="455353"/>
                </a:lnTo>
                <a:lnTo>
                  <a:pt x="2223273" y="129420"/>
                </a:lnTo>
                <a:lnTo>
                  <a:pt x="2213061" y="79169"/>
                </a:lnTo>
                <a:lnTo>
                  <a:pt x="2185256" y="38017"/>
                </a:lnTo>
                <a:lnTo>
                  <a:pt x="2144107" y="10212"/>
                </a:lnTo>
                <a:lnTo>
                  <a:pt x="2093861" y="0"/>
                </a:lnTo>
                <a:close/>
              </a:path>
            </a:pathLst>
          </a:custGeom>
          <a:solidFill>
            <a:srgbClr val="DD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8948" y="4638686"/>
            <a:ext cx="2304415" cy="542925"/>
          </a:xfrm>
          <a:custGeom>
            <a:avLst/>
            <a:gdLst/>
            <a:ahLst/>
            <a:cxnLst/>
            <a:rect l="l" t="t" r="r" b="b"/>
            <a:pathLst>
              <a:path w="2304415" h="542925">
                <a:moveTo>
                  <a:pt x="0" y="0"/>
                </a:moveTo>
                <a:lnTo>
                  <a:pt x="2304000" y="0"/>
                </a:lnTo>
                <a:lnTo>
                  <a:pt x="2304000" y="542890"/>
                </a:lnTo>
                <a:lnTo>
                  <a:pt x="0" y="542890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58948" y="4795873"/>
            <a:ext cx="2304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Tourism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47457" y="5093892"/>
            <a:ext cx="4112895" cy="1728470"/>
          </a:xfrm>
          <a:custGeom>
            <a:avLst/>
            <a:gdLst/>
            <a:ahLst/>
            <a:cxnLst/>
            <a:rect l="l" t="t" r="r" b="b"/>
            <a:pathLst>
              <a:path w="4112895" h="1728470">
                <a:moveTo>
                  <a:pt x="0" y="0"/>
                </a:moveTo>
                <a:lnTo>
                  <a:pt x="4112398" y="0"/>
                </a:lnTo>
                <a:lnTo>
                  <a:pt x="4112398" y="1728000"/>
                </a:lnTo>
                <a:lnTo>
                  <a:pt x="0" y="172800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47457" y="5471135"/>
            <a:ext cx="4112895" cy="120032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27685" marR="329565">
              <a:lnSpc>
                <a:spcPts val="1300"/>
              </a:lnSpc>
              <a:spcBef>
                <a:spcPts val="259"/>
              </a:spcBef>
            </a:pP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increase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production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export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b="1" spc="-185" dirty="0">
                <a:solidFill>
                  <a:srgbClr val="231F20"/>
                </a:solidFill>
                <a:latin typeface="Verdana"/>
                <a:cs typeface="Verdana"/>
              </a:rPr>
              <a:t>value </a:t>
            </a:r>
            <a:r>
              <a:rPr sz="1200" b="1" spc="-215" dirty="0">
                <a:solidFill>
                  <a:srgbClr val="231F20"/>
                </a:solidFill>
                <a:latin typeface="Verdana"/>
                <a:cs typeface="Verdana"/>
              </a:rPr>
              <a:t>added  </a:t>
            </a:r>
            <a:r>
              <a:rPr sz="1200" b="1" spc="-220" dirty="0">
                <a:solidFill>
                  <a:srgbClr val="231F20"/>
                </a:solidFill>
                <a:latin typeface="Verdana"/>
                <a:cs typeface="Verdana"/>
              </a:rPr>
              <a:t>downstream </a:t>
            </a:r>
            <a:r>
              <a:rPr lang="az-Latn-AZ" sz="1200" b="1" spc="-22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90" dirty="0" smtClean="0">
                <a:solidFill>
                  <a:srgbClr val="231F20"/>
                </a:solidFill>
                <a:latin typeface="Verdana"/>
                <a:cs typeface="Verdana"/>
              </a:rPr>
              <a:t>capacity </a:t>
            </a:r>
            <a:r>
              <a:rPr lang="az-Latn-AZ" sz="1200" b="1" spc="-19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 dirty="0" smtClean="0">
                <a:solidFill>
                  <a:srgbClr val="231F20"/>
                </a:solidFill>
                <a:latin typeface="Arial"/>
                <a:cs typeface="Arial"/>
              </a:rPr>
              <a:t>through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expanding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production 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polymers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in primary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form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fertilizers, 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reconstruction 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modernization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b="1" spc="-190" dirty="0">
                <a:solidFill>
                  <a:srgbClr val="231F20"/>
                </a:solidFill>
                <a:latin typeface="Verdana"/>
                <a:cs typeface="Verdana"/>
              </a:rPr>
              <a:t>ethylene </a:t>
            </a:r>
            <a:r>
              <a:rPr sz="1200" b="1" spc="-220" dirty="0">
                <a:solidFill>
                  <a:srgbClr val="231F20"/>
                </a:solidFill>
                <a:latin typeface="Verdana"/>
                <a:cs typeface="Verdana"/>
              </a:rPr>
              <a:t>and  </a:t>
            </a:r>
            <a:r>
              <a:rPr sz="1200" b="1" spc="-190" dirty="0">
                <a:solidFill>
                  <a:srgbClr val="231F20"/>
                </a:solidFill>
                <a:latin typeface="Verdana"/>
                <a:cs typeface="Verdana"/>
              </a:rPr>
              <a:t>polyethylene production </a:t>
            </a:r>
            <a:r>
              <a:rPr sz="1200" b="1" spc="-170" dirty="0">
                <a:solidFill>
                  <a:srgbClr val="231F20"/>
                </a:solidFill>
                <a:latin typeface="Verdana"/>
                <a:cs typeface="Verdana"/>
              </a:rPr>
              <a:t>capacity</a:t>
            </a:r>
            <a:r>
              <a:rPr sz="1200" spc="-17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well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as  </a:t>
            </a:r>
            <a:r>
              <a:rPr sz="1200" b="1" spc="-200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200" b="1" spc="-235" dirty="0">
                <a:solidFill>
                  <a:srgbClr val="231F20"/>
                </a:solidFill>
                <a:latin typeface="Verdana"/>
                <a:cs typeface="Verdana"/>
              </a:rPr>
              <a:t>human 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capital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petrochemical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industry.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16465" y="5119966"/>
            <a:ext cx="2259965" cy="71755"/>
          </a:xfrm>
          <a:custGeom>
            <a:avLst/>
            <a:gdLst/>
            <a:ahLst/>
            <a:cxnLst/>
            <a:rect l="l" t="t" r="r" b="b"/>
            <a:pathLst>
              <a:path w="2259965" h="71754">
                <a:moveTo>
                  <a:pt x="0" y="71420"/>
                </a:moveTo>
                <a:lnTo>
                  <a:pt x="2259698" y="71420"/>
                </a:lnTo>
                <a:lnTo>
                  <a:pt x="2259698" y="0"/>
                </a:lnTo>
                <a:lnTo>
                  <a:pt x="0" y="0"/>
                </a:lnTo>
                <a:lnTo>
                  <a:pt x="0" y="71420"/>
                </a:lnTo>
                <a:close/>
              </a:path>
            </a:pathLst>
          </a:custGeom>
          <a:solidFill>
            <a:srgbClr val="231F20">
              <a:alpha val="27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6228" y="4664609"/>
            <a:ext cx="2223770" cy="455930"/>
          </a:xfrm>
          <a:custGeom>
            <a:avLst/>
            <a:gdLst/>
            <a:ahLst/>
            <a:cxnLst/>
            <a:rect l="l" t="t" r="r" b="b"/>
            <a:pathLst>
              <a:path w="2223770" h="455929">
                <a:moveTo>
                  <a:pt x="2093860" y="0"/>
                </a:moveTo>
                <a:lnTo>
                  <a:pt x="143794" y="0"/>
                </a:lnTo>
                <a:lnTo>
                  <a:pt x="98470" y="7361"/>
                </a:lnTo>
                <a:lnTo>
                  <a:pt x="59012" y="27837"/>
                </a:lnTo>
                <a:lnTo>
                  <a:pt x="27838" y="59011"/>
                </a:lnTo>
                <a:lnTo>
                  <a:pt x="7362" y="98469"/>
                </a:lnTo>
                <a:lnTo>
                  <a:pt x="0" y="143795"/>
                </a:lnTo>
                <a:lnTo>
                  <a:pt x="0" y="455353"/>
                </a:lnTo>
                <a:lnTo>
                  <a:pt x="2223273" y="455353"/>
                </a:lnTo>
                <a:lnTo>
                  <a:pt x="2223273" y="129420"/>
                </a:lnTo>
                <a:lnTo>
                  <a:pt x="2213061" y="79169"/>
                </a:lnTo>
                <a:lnTo>
                  <a:pt x="2185256" y="38017"/>
                </a:lnTo>
                <a:lnTo>
                  <a:pt x="2144106" y="10212"/>
                </a:lnTo>
                <a:lnTo>
                  <a:pt x="2093860" y="0"/>
                </a:lnTo>
                <a:close/>
              </a:path>
            </a:pathLst>
          </a:custGeom>
          <a:solidFill>
            <a:srgbClr val="DD3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5454" y="4577076"/>
            <a:ext cx="2304415" cy="542925"/>
          </a:xfrm>
          <a:custGeom>
            <a:avLst/>
            <a:gdLst/>
            <a:ahLst/>
            <a:cxnLst/>
            <a:rect l="l" t="t" r="r" b="b"/>
            <a:pathLst>
              <a:path w="2304415" h="542925">
                <a:moveTo>
                  <a:pt x="0" y="0"/>
                </a:moveTo>
                <a:lnTo>
                  <a:pt x="2303999" y="0"/>
                </a:lnTo>
                <a:lnTo>
                  <a:pt x="2303999" y="542890"/>
                </a:lnTo>
                <a:lnTo>
                  <a:pt x="0" y="542890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75454" y="4615511"/>
            <a:ext cx="2304415" cy="43243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852169" marR="524510" indent="-248920">
              <a:lnSpc>
                <a:spcPts val="1520"/>
              </a:lnSpc>
              <a:spcBef>
                <a:spcPts val="284"/>
              </a:spcBef>
            </a:pP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-13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b="1" spc="-180" dirty="0">
                <a:solidFill>
                  <a:srgbClr val="FFFFFF"/>
                </a:solidFill>
                <a:latin typeface="Verdana"/>
                <a:cs typeface="Verdana"/>
              </a:rPr>
              <a:t>ochemi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al 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industry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21239" y="301403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4" y="0"/>
                </a:lnTo>
              </a:path>
            </a:pathLst>
          </a:custGeom>
          <a:ln w="6476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21239" y="295624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400"/>
                </a:moveTo>
                <a:lnTo>
                  <a:pt x="61160" y="25400"/>
                </a:lnTo>
                <a:lnTo>
                  <a:pt x="611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1239" y="292513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4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7798" y="2956017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4"/>
                </a:lnTo>
                <a:lnTo>
                  <a:pt x="61135" y="25394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8682" y="562896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477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8682" y="557117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4" h="25400">
                <a:moveTo>
                  <a:pt x="0" y="25400"/>
                </a:moveTo>
                <a:lnTo>
                  <a:pt x="61160" y="25400"/>
                </a:lnTo>
                <a:lnTo>
                  <a:pt x="611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8682" y="554006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5240" y="5570946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4" h="25400">
                <a:moveTo>
                  <a:pt x="61135" y="0"/>
                </a:moveTo>
                <a:lnTo>
                  <a:pt x="0" y="0"/>
                </a:lnTo>
                <a:lnTo>
                  <a:pt x="0" y="25393"/>
                </a:lnTo>
                <a:lnTo>
                  <a:pt x="61135" y="25393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2392" y="562896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477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2392" y="557117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400"/>
                </a:moveTo>
                <a:lnTo>
                  <a:pt x="61160" y="25400"/>
                </a:lnTo>
                <a:lnTo>
                  <a:pt x="611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52392" y="554006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38950" y="5570946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3"/>
                </a:lnTo>
                <a:lnTo>
                  <a:pt x="61135" y="25393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6747" y="2603771"/>
            <a:ext cx="3960495" cy="1728470"/>
          </a:xfrm>
          <a:custGeom>
            <a:avLst/>
            <a:gdLst/>
            <a:ahLst/>
            <a:cxnLst/>
            <a:rect l="l" t="t" r="r" b="b"/>
            <a:pathLst>
              <a:path w="3960495" h="1728470">
                <a:moveTo>
                  <a:pt x="0" y="0"/>
                </a:moveTo>
                <a:lnTo>
                  <a:pt x="3960000" y="0"/>
                </a:lnTo>
                <a:lnTo>
                  <a:pt x="3960000" y="1728003"/>
                </a:lnTo>
                <a:lnTo>
                  <a:pt x="0" y="1728003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6747" y="2854126"/>
            <a:ext cx="3960495" cy="8705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79095" marR="79375">
              <a:lnSpc>
                <a:spcPts val="1300"/>
              </a:lnSpc>
              <a:spcBef>
                <a:spcPts val="260"/>
              </a:spcBef>
            </a:pPr>
            <a:r>
              <a:rPr sz="1200" spc="-140" dirty="0" smtClean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az-Latn-AZ" sz="1200" spc="-1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establish </a:t>
            </a:r>
            <a:r>
              <a:rPr sz="1200" b="1" spc="-170" dirty="0">
                <a:solidFill>
                  <a:srgbClr val="231F20"/>
                </a:solidFill>
                <a:latin typeface="Verdana"/>
                <a:cs typeface="Verdana"/>
              </a:rPr>
              <a:t>industry-oriented </a:t>
            </a:r>
            <a:r>
              <a:rPr sz="1200" b="1" spc="-180" dirty="0">
                <a:solidFill>
                  <a:srgbClr val="231F20"/>
                </a:solidFill>
                <a:latin typeface="Verdana"/>
                <a:cs typeface="Verdana"/>
              </a:rPr>
              <a:t>environmentally  </a:t>
            </a:r>
            <a:r>
              <a:rPr sz="1200" b="1" spc="-155" dirty="0">
                <a:solidFill>
                  <a:srgbClr val="231F20"/>
                </a:solidFill>
                <a:latin typeface="Verdana"/>
                <a:cs typeface="Verdana"/>
              </a:rPr>
              <a:t>friendly </a:t>
            </a:r>
            <a:r>
              <a:rPr lang="az-Latn-AZ" sz="1200" b="1" spc="-15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50" dirty="0" smtClean="0">
                <a:solidFill>
                  <a:srgbClr val="231F20"/>
                </a:solidFill>
                <a:latin typeface="Verdana"/>
                <a:cs typeface="Verdana"/>
              </a:rPr>
              <a:t>agriculture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effectively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integrated 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the global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value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chain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long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run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through 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introducing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suitable </a:t>
            </a: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business </a:t>
            </a:r>
            <a:r>
              <a:rPr lang="az-Latn-AZ" sz="1200" b="1" spc="-17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95" dirty="0" smtClean="0">
                <a:solidFill>
                  <a:srgbClr val="231F20"/>
                </a:solidFill>
                <a:latin typeface="Verdana"/>
                <a:cs typeface="Verdana"/>
              </a:rPr>
              <a:t>environment </a:t>
            </a:r>
            <a:r>
              <a:rPr lang="az-Latn-AZ" sz="1200" b="1" spc="-19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" dirty="0" smtClean="0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agriculture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agro-processing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short</a:t>
            </a:r>
            <a:r>
              <a:rPr sz="12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az-Latn-AZ" sz="1200" spc="-16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31F20"/>
                </a:solidFill>
                <a:latin typeface="Arial"/>
                <a:cs typeface="Arial"/>
              </a:rPr>
              <a:t>term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1266" y="301403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4" y="0"/>
                </a:lnTo>
              </a:path>
            </a:pathLst>
          </a:custGeom>
          <a:ln w="6476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266" y="295624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400"/>
                </a:moveTo>
                <a:lnTo>
                  <a:pt x="61160" y="25400"/>
                </a:lnTo>
                <a:lnTo>
                  <a:pt x="6116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1266" y="292513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4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7825" y="2956017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4"/>
                </a:lnTo>
                <a:lnTo>
                  <a:pt x="61135" y="25394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92252" y="1748479"/>
            <a:ext cx="157204" cy="16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47666" y="1748479"/>
            <a:ext cx="157205" cy="16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23414" y="1748479"/>
            <a:ext cx="157205" cy="16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19367" y="1748479"/>
            <a:ext cx="157205" cy="16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8009" y="994816"/>
            <a:ext cx="5020945" cy="1786889"/>
          </a:xfrm>
          <a:custGeom>
            <a:avLst/>
            <a:gdLst/>
            <a:ahLst/>
            <a:cxnLst/>
            <a:rect l="l" t="t" r="r" b="b"/>
            <a:pathLst>
              <a:path w="5020945" h="1786889">
                <a:moveTo>
                  <a:pt x="1156168" y="746279"/>
                </a:moveTo>
                <a:lnTo>
                  <a:pt x="456835" y="746279"/>
                </a:lnTo>
                <a:lnTo>
                  <a:pt x="504225" y="747633"/>
                </a:lnTo>
                <a:lnTo>
                  <a:pt x="551111" y="751632"/>
                </a:lnTo>
                <a:lnTo>
                  <a:pt x="597419" y="758182"/>
                </a:lnTo>
                <a:lnTo>
                  <a:pt x="643078" y="767187"/>
                </a:lnTo>
                <a:lnTo>
                  <a:pt x="688015" y="778554"/>
                </a:lnTo>
                <a:lnTo>
                  <a:pt x="732157" y="792187"/>
                </a:lnTo>
                <a:lnTo>
                  <a:pt x="775433" y="807993"/>
                </a:lnTo>
                <a:lnTo>
                  <a:pt x="817769" y="825876"/>
                </a:lnTo>
                <a:lnTo>
                  <a:pt x="859094" y="845742"/>
                </a:lnTo>
                <a:lnTo>
                  <a:pt x="899334" y="867497"/>
                </a:lnTo>
                <a:lnTo>
                  <a:pt x="938419" y="891047"/>
                </a:lnTo>
                <a:lnTo>
                  <a:pt x="976275" y="916295"/>
                </a:lnTo>
                <a:lnTo>
                  <a:pt x="1012829" y="943149"/>
                </a:lnTo>
                <a:lnTo>
                  <a:pt x="1048010" y="971513"/>
                </a:lnTo>
                <a:lnTo>
                  <a:pt x="1081746" y="1001293"/>
                </a:lnTo>
                <a:lnTo>
                  <a:pt x="1113962" y="1032395"/>
                </a:lnTo>
                <a:lnTo>
                  <a:pt x="1144589" y="1064723"/>
                </a:lnTo>
                <a:lnTo>
                  <a:pt x="1173552" y="1098184"/>
                </a:lnTo>
                <a:lnTo>
                  <a:pt x="1200780" y="1132682"/>
                </a:lnTo>
                <a:lnTo>
                  <a:pt x="1226200" y="1168124"/>
                </a:lnTo>
                <a:lnTo>
                  <a:pt x="1249739" y="1204414"/>
                </a:lnTo>
                <a:lnTo>
                  <a:pt x="1271326" y="1241458"/>
                </a:lnTo>
                <a:lnTo>
                  <a:pt x="1290888" y="1279162"/>
                </a:lnTo>
                <a:lnTo>
                  <a:pt x="1308353" y="1317431"/>
                </a:lnTo>
                <a:lnTo>
                  <a:pt x="1323648" y="1356170"/>
                </a:lnTo>
                <a:lnTo>
                  <a:pt x="1336701" y="1395286"/>
                </a:lnTo>
                <a:lnTo>
                  <a:pt x="1347439" y="1434682"/>
                </a:lnTo>
                <a:lnTo>
                  <a:pt x="1355791" y="1474266"/>
                </a:lnTo>
                <a:lnTo>
                  <a:pt x="1361683" y="1513942"/>
                </a:lnTo>
                <a:lnTo>
                  <a:pt x="1365043" y="1553616"/>
                </a:lnTo>
                <a:lnTo>
                  <a:pt x="1365799" y="1593192"/>
                </a:lnTo>
                <a:lnTo>
                  <a:pt x="1363879" y="1632578"/>
                </a:lnTo>
                <a:lnTo>
                  <a:pt x="1359210" y="1671678"/>
                </a:lnTo>
                <a:lnTo>
                  <a:pt x="1351719" y="1710397"/>
                </a:lnTo>
                <a:lnTo>
                  <a:pt x="1341335" y="1748642"/>
                </a:lnTo>
                <a:lnTo>
                  <a:pt x="1327985" y="1786317"/>
                </a:lnTo>
                <a:lnTo>
                  <a:pt x="5020483" y="1786317"/>
                </a:lnTo>
                <a:lnTo>
                  <a:pt x="5016433" y="941461"/>
                </a:lnTo>
                <a:lnTo>
                  <a:pt x="1356540" y="941461"/>
                </a:lnTo>
                <a:lnTo>
                  <a:pt x="1333973" y="904990"/>
                </a:lnTo>
                <a:lnTo>
                  <a:pt x="1308566" y="871146"/>
                </a:lnTo>
                <a:lnTo>
                  <a:pt x="1280484" y="839882"/>
                </a:lnTo>
                <a:lnTo>
                  <a:pt x="1249887" y="811146"/>
                </a:lnTo>
                <a:lnTo>
                  <a:pt x="1216939" y="784892"/>
                </a:lnTo>
                <a:lnTo>
                  <a:pt x="1181802" y="761069"/>
                </a:lnTo>
                <a:lnTo>
                  <a:pt x="1156168" y="746279"/>
                </a:lnTo>
                <a:close/>
              </a:path>
              <a:path w="5020945" h="1786889">
                <a:moveTo>
                  <a:pt x="5011919" y="0"/>
                </a:moveTo>
                <a:lnTo>
                  <a:pt x="1356540" y="0"/>
                </a:lnTo>
                <a:lnTo>
                  <a:pt x="1356540" y="941461"/>
                </a:lnTo>
                <a:lnTo>
                  <a:pt x="5016433" y="941461"/>
                </a:lnTo>
                <a:lnTo>
                  <a:pt x="5011919" y="0"/>
                </a:lnTo>
                <a:close/>
              </a:path>
              <a:path w="5020945" h="1786889">
                <a:moveTo>
                  <a:pt x="697355" y="645473"/>
                </a:moveTo>
                <a:lnTo>
                  <a:pt x="648639" y="647004"/>
                </a:lnTo>
                <a:lnTo>
                  <a:pt x="599847" y="650329"/>
                </a:lnTo>
                <a:lnTo>
                  <a:pt x="551144" y="655399"/>
                </a:lnTo>
                <a:lnTo>
                  <a:pt x="502691" y="662165"/>
                </a:lnTo>
                <a:lnTo>
                  <a:pt x="454652" y="670578"/>
                </a:lnTo>
                <a:lnTo>
                  <a:pt x="407188" y="680588"/>
                </a:lnTo>
                <a:lnTo>
                  <a:pt x="360463" y="692148"/>
                </a:lnTo>
                <a:lnTo>
                  <a:pt x="314639" y="705208"/>
                </a:lnTo>
                <a:lnTo>
                  <a:pt x="269879" y="719718"/>
                </a:lnTo>
                <a:lnTo>
                  <a:pt x="226345" y="735631"/>
                </a:lnTo>
                <a:lnTo>
                  <a:pt x="184200" y="752896"/>
                </a:lnTo>
                <a:lnTo>
                  <a:pt x="143606" y="771465"/>
                </a:lnTo>
                <a:lnTo>
                  <a:pt x="104727" y="791288"/>
                </a:lnTo>
                <a:lnTo>
                  <a:pt x="67724" y="812317"/>
                </a:lnTo>
                <a:lnTo>
                  <a:pt x="32761" y="834503"/>
                </a:lnTo>
                <a:lnTo>
                  <a:pt x="0" y="857797"/>
                </a:lnTo>
                <a:lnTo>
                  <a:pt x="33428" y="839155"/>
                </a:lnTo>
                <a:lnTo>
                  <a:pt x="60921" y="822086"/>
                </a:lnTo>
                <a:lnTo>
                  <a:pt x="84997" y="806633"/>
                </a:lnTo>
                <a:lnTo>
                  <a:pt x="108175" y="792837"/>
                </a:lnTo>
                <a:lnTo>
                  <a:pt x="161910" y="770390"/>
                </a:lnTo>
                <a:lnTo>
                  <a:pt x="242276" y="755087"/>
                </a:lnTo>
                <a:lnTo>
                  <a:pt x="298742" y="750223"/>
                </a:lnTo>
                <a:lnTo>
                  <a:pt x="369422" y="747272"/>
                </a:lnTo>
                <a:lnTo>
                  <a:pt x="456835" y="746279"/>
                </a:lnTo>
                <a:lnTo>
                  <a:pt x="1156168" y="746279"/>
                </a:lnTo>
                <a:lnTo>
                  <a:pt x="1144640" y="739628"/>
                </a:lnTo>
                <a:lnTo>
                  <a:pt x="1105613" y="720521"/>
                </a:lnTo>
                <a:lnTo>
                  <a:pt x="1064886" y="703699"/>
                </a:lnTo>
                <a:lnTo>
                  <a:pt x="1022621" y="689112"/>
                </a:lnTo>
                <a:lnTo>
                  <a:pt x="978981" y="676711"/>
                </a:lnTo>
                <a:lnTo>
                  <a:pt x="934127" y="666447"/>
                </a:lnTo>
                <a:lnTo>
                  <a:pt x="888223" y="658272"/>
                </a:lnTo>
                <a:lnTo>
                  <a:pt x="841431" y="652136"/>
                </a:lnTo>
                <a:lnTo>
                  <a:pt x="793914" y="647990"/>
                </a:lnTo>
                <a:lnTo>
                  <a:pt x="745834" y="645786"/>
                </a:lnTo>
                <a:lnTo>
                  <a:pt x="697355" y="645473"/>
                </a:lnTo>
                <a:close/>
              </a:path>
            </a:pathLst>
          </a:custGeom>
          <a:solidFill>
            <a:srgbClr val="B7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4549" y="990320"/>
            <a:ext cx="3663950" cy="505459"/>
          </a:xfrm>
          <a:custGeom>
            <a:avLst/>
            <a:gdLst/>
            <a:ahLst/>
            <a:cxnLst/>
            <a:rect l="l" t="t" r="r" b="b"/>
            <a:pathLst>
              <a:path w="3663950" h="505459">
                <a:moveTo>
                  <a:pt x="0" y="0"/>
                </a:moveTo>
                <a:lnTo>
                  <a:pt x="3663562" y="0"/>
                </a:lnTo>
                <a:lnTo>
                  <a:pt x="3663562" y="505299"/>
                </a:lnTo>
                <a:lnTo>
                  <a:pt x="0" y="505299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4549" y="990320"/>
            <a:ext cx="2912110" cy="505459"/>
          </a:xfrm>
          <a:custGeom>
            <a:avLst/>
            <a:gdLst/>
            <a:ahLst/>
            <a:cxnLst/>
            <a:rect l="l" t="t" r="r" b="b"/>
            <a:pathLst>
              <a:path w="2912109" h="505459">
                <a:moveTo>
                  <a:pt x="2495132" y="0"/>
                </a:moveTo>
                <a:lnTo>
                  <a:pt x="0" y="0"/>
                </a:lnTo>
                <a:lnTo>
                  <a:pt x="0" y="502351"/>
                </a:lnTo>
                <a:lnTo>
                  <a:pt x="2911490" y="505299"/>
                </a:lnTo>
                <a:lnTo>
                  <a:pt x="2495132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510" y="1095130"/>
            <a:ext cx="5798185" cy="2331720"/>
          </a:xfrm>
          <a:custGeom>
            <a:avLst/>
            <a:gdLst/>
            <a:ahLst/>
            <a:cxnLst/>
            <a:rect l="l" t="t" r="r" b="b"/>
            <a:pathLst>
              <a:path w="5798185" h="2331720">
                <a:moveTo>
                  <a:pt x="3666196" y="0"/>
                </a:moveTo>
                <a:lnTo>
                  <a:pt x="0" y="0"/>
                </a:lnTo>
                <a:lnTo>
                  <a:pt x="0" y="2331568"/>
                </a:lnTo>
                <a:lnTo>
                  <a:pt x="3788312" y="2331568"/>
                </a:lnTo>
                <a:lnTo>
                  <a:pt x="3774899" y="2299462"/>
                </a:lnTo>
                <a:lnTo>
                  <a:pt x="3762392" y="2271799"/>
                </a:lnTo>
                <a:lnTo>
                  <a:pt x="3750805" y="2247008"/>
                </a:lnTo>
                <a:lnTo>
                  <a:pt x="3740150" y="2223519"/>
                </a:lnTo>
                <a:lnTo>
                  <a:pt x="3721699" y="2174168"/>
                </a:lnTo>
                <a:lnTo>
                  <a:pt x="3707151" y="2111182"/>
                </a:lnTo>
                <a:lnTo>
                  <a:pt x="3701376" y="2070651"/>
                </a:lnTo>
                <a:lnTo>
                  <a:pt x="3696620" y="2022000"/>
                </a:lnTo>
                <a:lnTo>
                  <a:pt x="3692896" y="1963661"/>
                </a:lnTo>
                <a:lnTo>
                  <a:pt x="3690218" y="1894061"/>
                </a:lnTo>
                <a:lnTo>
                  <a:pt x="3688601" y="1811631"/>
                </a:lnTo>
                <a:lnTo>
                  <a:pt x="3688059" y="1714802"/>
                </a:lnTo>
                <a:lnTo>
                  <a:pt x="3688895" y="1683727"/>
                </a:lnTo>
                <a:lnTo>
                  <a:pt x="3695499" y="1618324"/>
                </a:lnTo>
                <a:lnTo>
                  <a:pt x="3708500" y="1549090"/>
                </a:lnTo>
                <a:lnTo>
                  <a:pt x="3727686" y="1476631"/>
                </a:lnTo>
                <a:lnTo>
                  <a:pt x="3739530" y="1439382"/>
                </a:lnTo>
                <a:lnTo>
                  <a:pt x="3752840" y="1401555"/>
                </a:lnTo>
                <a:lnTo>
                  <a:pt x="3767589" y="1363224"/>
                </a:lnTo>
                <a:lnTo>
                  <a:pt x="3783749" y="1324467"/>
                </a:lnTo>
                <a:lnTo>
                  <a:pt x="3801294" y="1285359"/>
                </a:lnTo>
                <a:lnTo>
                  <a:pt x="3820198" y="1245976"/>
                </a:lnTo>
                <a:lnTo>
                  <a:pt x="3840432" y="1206394"/>
                </a:lnTo>
                <a:lnTo>
                  <a:pt x="3861971" y="1166688"/>
                </a:lnTo>
                <a:lnTo>
                  <a:pt x="3884788" y="1126935"/>
                </a:lnTo>
                <a:lnTo>
                  <a:pt x="3908855" y="1087210"/>
                </a:lnTo>
                <a:lnTo>
                  <a:pt x="3934147" y="1047589"/>
                </a:lnTo>
                <a:lnTo>
                  <a:pt x="3960635" y="1008149"/>
                </a:lnTo>
                <a:lnTo>
                  <a:pt x="3988294" y="968964"/>
                </a:lnTo>
                <a:lnTo>
                  <a:pt x="4017097" y="930111"/>
                </a:lnTo>
                <a:lnTo>
                  <a:pt x="4044580" y="894797"/>
                </a:lnTo>
                <a:lnTo>
                  <a:pt x="3666196" y="894797"/>
                </a:lnTo>
                <a:lnTo>
                  <a:pt x="3666196" y="0"/>
                </a:lnTo>
                <a:close/>
              </a:path>
              <a:path w="5798185" h="2331720">
                <a:moveTo>
                  <a:pt x="4927302" y="156366"/>
                </a:moveTo>
                <a:lnTo>
                  <a:pt x="4876626" y="157234"/>
                </a:lnTo>
                <a:lnTo>
                  <a:pt x="4826389" y="159821"/>
                </a:lnTo>
                <a:lnTo>
                  <a:pt x="4776621" y="164098"/>
                </a:lnTo>
                <a:lnTo>
                  <a:pt x="4727350" y="170035"/>
                </a:lnTo>
                <a:lnTo>
                  <a:pt x="4678606" y="177606"/>
                </a:lnTo>
                <a:lnTo>
                  <a:pt x="4630416" y="186780"/>
                </a:lnTo>
                <a:lnTo>
                  <a:pt x="4582809" y="197530"/>
                </a:lnTo>
                <a:lnTo>
                  <a:pt x="4535815" y="209826"/>
                </a:lnTo>
                <a:lnTo>
                  <a:pt x="4489461" y="223641"/>
                </a:lnTo>
                <a:lnTo>
                  <a:pt x="4443777" y="238946"/>
                </a:lnTo>
                <a:lnTo>
                  <a:pt x="4398791" y="255712"/>
                </a:lnTo>
                <a:lnTo>
                  <a:pt x="4354532" y="273911"/>
                </a:lnTo>
                <a:lnTo>
                  <a:pt x="4311029" y="293514"/>
                </a:lnTo>
                <a:lnTo>
                  <a:pt x="4268310" y="314493"/>
                </a:lnTo>
                <a:lnTo>
                  <a:pt x="4226404" y="336819"/>
                </a:lnTo>
                <a:lnTo>
                  <a:pt x="4185339" y="360463"/>
                </a:lnTo>
                <a:lnTo>
                  <a:pt x="4145145" y="385397"/>
                </a:lnTo>
                <a:lnTo>
                  <a:pt x="4105850" y="411593"/>
                </a:lnTo>
                <a:lnTo>
                  <a:pt x="4067483" y="439022"/>
                </a:lnTo>
                <a:lnTo>
                  <a:pt x="4030072" y="467655"/>
                </a:lnTo>
                <a:lnTo>
                  <a:pt x="3993647" y="497464"/>
                </a:lnTo>
                <a:lnTo>
                  <a:pt x="3958235" y="528420"/>
                </a:lnTo>
                <a:lnTo>
                  <a:pt x="3923866" y="560494"/>
                </a:lnTo>
                <a:lnTo>
                  <a:pt x="3890568" y="593659"/>
                </a:lnTo>
                <a:lnTo>
                  <a:pt x="3858371" y="627886"/>
                </a:lnTo>
                <a:lnTo>
                  <a:pt x="3827302" y="663145"/>
                </a:lnTo>
                <a:lnTo>
                  <a:pt x="3797390" y="699409"/>
                </a:lnTo>
                <a:lnTo>
                  <a:pt x="3768664" y="736649"/>
                </a:lnTo>
                <a:lnTo>
                  <a:pt x="3741153" y="774836"/>
                </a:lnTo>
                <a:lnTo>
                  <a:pt x="3714886" y="813942"/>
                </a:lnTo>
                <a:lnTo>
                  <a:pt x="3689891" y="853939"/>
                </a:lnTo>
                <a:lnTo>
                  <a:pt x="3666196" y="894797"/>
                </a:lnTo>
                <a:lnTo>
                  <a:pt x="4044580" y="894797"/>
                </a:lnTo>
                <a:lnTo>
                  <a:pt x="4047016" y="891666"/>
                </a:lnTo>
                <a:lnTo>
                  <a:pt x="4078025" y="853705"/>
                </a:lnTo>
                <a:lnTo>
                  <a:pt x="4110097" y="816303"/>
                </a:lnTo>
                <a:lnTo>
                  <a:pt x="4143205" y="779536"/>
                </a:lnTo>
                <a:lnTo>
                  <a:pt x="4177323" y="743481"/>
                </a:lnTo>
                <a:lnTo>
                  <a:pt x="4212423" y="708212"/>
                </a:lnTo>
                <a:lnTo>
                  <a:pt x="4248479" y="673807"/>
                </a:lnTo>
                <a:lnTo>
                  <a:pt x="4285464" y="640340"/>
                </a:lnTo>
                <a:lnTo>
                  <a:pt x="4323351" y="607888"/>
                </a:lnTo>
                <a:lnTo>
                  <a:pt x="4362113" y="576526"/>
                </a:lnTo>
                <a:lnTo>
                  <a:pt x="4401723" y="546331"/>
                </a:lnTo>
                <a:lnTo>
                  <a:pt x="4442155" y="517378"/>
                </a:lnTo>
                <a:lnTo>
                  <a:pt x="4483382" y="489743"/>
                </a:lnTo>
                <a:lnTo>
                  <a:pt x="4525377" y="463502"/>
                </a:lnTo>
                <a:lnTo>
                  <a:pt x="4568113" y="438731"/>
                </a:lnTo>
                <a:lnTo>
                  <a:pt x="4611563" y="415505"/>
                </a:lnTo>
                <a:lnTo>
                  <a:pt x="4655701" y="393901"/>
                </a:lnTo>
                <a:lnTo>
                  <a:pt x="4700500" y="373995"/>
                </a:lnTo>
                <a:lnTo>
                  <a:pt x="4745932" y="355862"/>
                </a:lnTo>
                <a:lnTo>
                  <a:pt x="4791971" y="339578"/>
                </a:lnTo>
                <a:lnTo>
                  <a:pt x="4838591" y="325219"/>
                </a:lnTo>
                <a:lnTo>
                  <a:pt x="4885763" y="312861"/>
                </a:lnTo>
                <a:lnTo>
                  <a:pt x="4933463" y="302580"/>
                </a:lnTo>
                <a:lnTo>
                  <a:pt x="4981662" y="294451"/>
                </a:lnTo>
                <a:lnTo>
                  <a:pt x="5030333" y="288551"/>
                </a:lnTo>
                <a:lnTo>
                  <a:pt x="5079451" y="284956"/>
                </a:lnTo>
                <a:lnTo>
                  <a:pt x="5128988" y="283740"/>
                </a:lnTo>
                <a:lnTo>
                  <a:pt x="5521858" y="283740"/>
                </a:lnTo>
                <a:lnTo>
                  <a:pt x="5507840" y="277319"/>
                </a:lnTo>
                <a:lnTo>
                  <a:pt x="5463055" y="258604"/>
                </a:lnTo>
                <a:lnTo>
                  <a:pt x="5417518" y="241359"/>
                </a:lnTo>
                <a:lnTo>
                  <a:pt x="5371256" y="225614"/>
                </a:lnTo>
                <a:lnTo>
                  <a:pt x="5324302" y="211400"/>
                </a:lnTo>
                <a:lnTo>
                  <a:pt x="5276684" y="198745"/>
                </a:lnTo>
                <a:lnTo>
                  <a:pt x="5228433" y="187681"/>
                </a:lnTo>
                <a:lnTo>
                  <a:pt x="5179579" y="178237"/>
                </a:lnTo>
                <a:lnTo>
                  <a:pt x="5130151" y="170443"/>
                </a:lnTo>
                <a:lnTo>
                  <a:pt x="5080179" y="164329"/>
                </a:lnTo>
                <a:lnTo>
                  <a:pt x="5029694" y="159925"/>
                </a:lnTo>
                <a:lnTo>
                  <a:pt x="4978725" y="157261"/>
                </a:lnTo>
                <a:lnTo>
                  <a:pt x="4927302" y="156366"/>
                </a:lnTo>
                <a:close/>
              </a:path>
              <a:path w="5798185" h="2331720">
                <a:moveTo>
                  <a:pt x="5521858" y="283740"/>
                </a:moveTo>
                <a:lnTo>
                  <a:pt x="5128988" y="283740"/>
                </a:lnTo>
                <a:lnTo>
                  <a:pt x="5180499" y="284639"/>
                </a:lnTo>
                <a:lnTo>
                  <a:pt x="5231553" y="287315"/>
                </a:lnTo>
                <a:lnTo>
                  <a:pt x="5282121" y="291737"/>
                </a:lnTo>
                <a:lnTo>
                  <a:pt x="5332173" y="297876"/>
                </a:lnTo>
                <a:lnTo>
                  <a:pt x="5381679" y="305701"/>
                </a:lnTo>
                <a:lnTo>
                  <a:pt x="5430610" y="315182"/>
                </a:lnTo>
                <a:lnTo>
                  <a:pt x="5478935" y="326287"/>
                </a:lnTo>
                <a:lnTo>
                  <a:pt x="5526624" y="338988"/>
                </a:lnTo>
                <a:lnTo>
                  <a:pt x="5573648" y="353254"/>
                </a:lnTo>
                <a:lnTo>
                  <a:pt x="5619976" y="369053"/>
                </a:lnTo>
                <a:lnTo>
                  <a:pt x="5665579" y="386356"/>
                </a:lnTo>
                <a:lnTo>
                  <a:pt x="5710426" y="405133"/>
                </a:lnTo>
                <a:lnTo>
                  <a:pt x="5754488" y="425353"/>
                </a:lnTo>
                <a:lnTo>
                  <a:pt x="5797735" y="446986"/>
                </a:lnTo>
                <a:lnTo>
                  <a:pt x="5759059" y="418816"/>
                </a:lnTo>
                <a:lnTo>
                  <a:pt x="5719421" y="391906"/>
                </a:lnTo>
                <a:lnTo>
                  <a:pt x="5678851" y="366287"/>
                </a:lnTo>
                <a:lnTo>
                  <a:pt x="5637377" y="341989"/>
                </a:lnTo>
                <a:lnTo>
                  <a:pt x="5595031" y="319042"/>
                </a:lnTo>
                <a:lnTo>
                  <a:pt x="5551842" y="297475"/>
                </a:lnTo>
                <a:lnTo>
                  <a:pt x="5521858" y="28374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085" y="998697"/>
            <a:ext cx="3524885" cy="505459"/>
          </a:xfrm>
          <a:custGeom>
            <a:avLst/>
            <a:gdLst/>
            <a:ahLst/>
            <a:cxnLst/>
            <a:rect l="l" t="t" r="r" b="b"/>
            <a:pathLst>
              <a:path w="3524885" h="505459">
                <a:moveTo>
                  <a:pt x="0" y="0"/>
                </a:moveTo>
                <a:lnTo>
                  <a:pt x="3524622" y="0"/>
                </a:lnTo>
                <a:lnTo>
                  <a:pt x="3524622" y="505299"/>
                </a:lnTo>
                <a:lnTo>
                  <a:pt x="0" y="505299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088" y="998697"/>
            <a:ext cx="2907030" cy="505459"/>
          </a:xfrm>
          <a:custGeom>
            <a:avLst/>
            <a:gdLst/>
            <a:ahLst/>
            <a:cxnLst/>
            <a:rect l="l" t="t" r="r" b="b"/>
            <a:pathLst>
              <a:path w="2907029" h="505459">
                <a:moveTo>
                  <a:pt x="2490894" y="0"/>
                </a:moveTo>
                <a:lnTo>
                  <a:pt x="0" y="0"/>
                </a:lnTo>
                <a:lnTo>
                  <a:pt x="0" y="502351"/>
                </a:lnTo>
                <a:lnTo>
                  <a:pt x="2906546" y="505299"/>
                </a:lnTo>
                <a:lnTo>
                  <a:pt x="2490894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243" y="1011962"/>
            <a:ext cx="3591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Further </a:t>
            </a: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improvements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1600" b="1" spc="-130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lead</a:t>
            </a:r>
            <a:r>
              <a:rPr sz="1600" b="1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6350" y="1232696"/>
            <a:ext cx="2573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infrastructure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87244" y="1216490"/>
            <a:ext cx="475615" cy="416559"/>
          </a:xfrm>
          <a:custGeom>
            <a:avLst/>
            <a:gdLst/>
            <a:ahLst/>
            <a:cxnLst/>
            <a:rect l="l" t="t" r="r" b="b"/>
            <a:pathLst>
              <a:path w="475614" h="416560">
                <a:moveTo>
                  <a:pt x="460243" y="388988"/>
                </a:moveTo>
                <a:lnTo>
                  <a:pt x="61995" y="388988"/>
                </a:lnTo>
                <a:lnTo>
                  <a:pt x="119457" y="389831"/>
                </a:lnTo>
                <a:lnTo>
                  <a:pt x="173346" y="391616"/>
                </a:lnTo>
                <a:lnTo>
                  <a:pt x="224621" y="394232"/>
                </a:lnTo>
                <a:lnTo>
                  <a:pt x="274241" y="397569"/>
                </a:lnTo>
                <a:lnTo>
                  <a:pt x="323166" y="401518"/>
                </a:lnTo>
                <a:lnTo>
                  <a:pt x="475362" y="415932"/>
                </a:lnTo>
                <a:lnTo>
                  <a:pt x="460243" y="388988"/>
                </a:lnTo>
                <a:close/>
              </a:path>
              <a:path w="475614" h="416560">
                <a:moveTo>
                  <a:pt x="252536" y="0"/>
                </a:moveTo>
                <a:lnTo>
                  <a:pt x="205002" y="222821"/>
                </a:lnTo>
                <a:lnTo>
                  <a:pt x="0" y="389195"/>
                </a:lnTo>
                <a:lnTo>
                  <a:pt x="460243" y="388988"/>
                </a:lnTo>
                <a:lnTo>
                  <a:pt x="450309" y="371282"/>
                </a:lnTo>
                <a:lnTo>
                  <a:pt x="424817" y="328980"/>
                </a:lnTo>
                <a:lnTo>
                  <a:pt x="373394" y="246722"/>
                </a:lnTo>
                <a:lnTo>
                  <a:pt x="347902" y="204420"/>
                </a:lnTo>
                <a:lnTo>
                  <a:pt x="322851" y="159770"/>
                </a:lnTo>
                <a:lnTo>
                  <a:pt x="298460" y="111599"/>
                </a:lnTo>
                <a:lnTo>
                  <a:pt x="274948" y="58733"/>
                </a:lnTo>
                <a:lnTo>
                  <a:pt x="252536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042" y="3426483"/>
            <a:ext cx="5600065" cy="3338195"/>
          </a:xfrm>
          <a:custGeom>
            <a:avLst/>
            <a:gdLst/>
            <a:ahLst/>
            <a:cxnLst/>
            <a:rect l="l" t="t" r="r" b="b"/>
            <a:pathLst>
              <a:path w="5600065" h="3338195">
                <a:moveTo>
                  <a:pt x="3658741" y="117219"/>
                </a:moveTo>
                <a:lnTo>
                  <a:pt x="0" y="117219"/>
                </a:lnTo>
                <a:lnTo>
                  <a:pt x="0" y="3337746"/>
                </a:lnTo>
                <a:lnTo>
                  <a:pt x="3658741" y="3337746"/>
                </a:lnTo>
                <a:lnTo>
                  <a:pt x="3658741" y="1219492"/>
                </a:lnTo>
                <a:lnTo>
                  <a:pt x="3935205" y="1219492"/>
                </a:lnTo>
                <a:lnTo>
                  <a:pt x="3881518" y="1173555"/>
                </a:lnTo>
                <a:lnTo>
                  <a:pt x="3852860" y="1146453"/>
                </a:lnTo>
                <a:lnTo>
                  <a:pt x="3825883" y="1118956"/>
                </a:lnTo>
                <a:lnTo>
                  <a:pt x="3777257" y="1062948"/>
                </a:lnTo>
                <a:lnTo>
                  <a:pt x="3736202" y="1005873"/>
                </a:lnTo>
                <a:lnTo>
                  <a:pt x="3703280" y="948075"/>
                </a:lnTo>
                <a:lnTo>
                  <a:pt x="3679055" y="889897"/>
                </a:lnTo>
                <a:lnTo>
                  <a:pt x="3664088" y="831683"/>
                </a:lnTo>
                <a:lnTo>
                  <a:pt x="3659479" y="785602"/>
                </a:lnTo>
                <a:lnTo>
                  <a:pt x="3658741" y="785602"/>
                </a:lnTo>
                <a:lnTo>
                  <a:pt x="3658741" y="530697"/>
                </a:lnTo>
                <a:lnTo>
                  <a:pt x="3660130" y="530697"/>
                </a:lnTo>
                <a:lnTo>
                  <a:pt x="3660433" y="465997"/>
                </a:lnTo>
                <a:lnTo>
                  <a:pt x="3660758" y="408893"/>
                </a:lnTo>
                <a:lnTo>
                  <a:pt x="3660865" y="396068"/>
                </a:lnTo>
                <a:lnTo>
                  <a:pt x="3658741" y="396068"/>
                </a:lnTo>
                <a:lnTo>
                  <a:pt x="3658741" y="117219"/>
                </a:lnTo>
                <a:close/>
              </a:path>
              <a:path w="5600065" h="3338195">
                <a:moveTo>
                  <a:pt x="3935205" y="1219492"/>
                </a:moveTo>
                <a:lnTo>
                  <a:pt x="3658741" y="1219492"/>
                </a:lnTo>
                <a:lnTo>
                  <a:pt x="3687952" y="1256095"/>
                </a:lnTo>
                <a:lnTo>
                  <a:pt x="3719017" y="1291368"/>
                </a:lnTo>
                <a:lnTo>
                  <a:pt x="3751844" y="1325303"/>
                </a:lnTo>
                <a:lnTo>
                  <a:pt x="3786343" y="1357893"/>
                </a:lnTo>
                <a:lnTo>
                  <a:pt x="3822422" y="1389130"/>
                </a:lnTo>
                <a:lnTo>
                  <a:pt x="3859990" y="1419007"/>
                </a:lnTo>
                <a:lnTo>
                  <a:pt x="3898957" y="1447518"/>
                </a:lnTo>
                <a:lnTo>
                  <a:pt x="3939231" y="1474655"/>
                </a:lnTo>
                <a:lnTo>
                  <a:pt x="3980721" y="1500411"/>
                </a:lnTo>
                <a:lnTo>
                  <a:pt x="4023336" y="1524778"/>
                </a:lnTo>
                <a:lnTo>
                  <a:pt x="4066986" y="1547750"/>
                </a:lnTo>
                <a:lnTo>
                  <a:pt x="4111579" y="1569319"/>
                </a:lnTo>
                <a:lnTo>
                  <a:pt x="4157023" y="1589479"/>
                </a:lnTo>
                <a:lnTo>
                  <a:pt x="4203229" y="1608221"/>
                </a:lnTo>
                <a:lnTo>
                  <a:pt x="4250105" y="1625540"/>
                </a:lnTo>
                <a:lnTo>
                  <a:pt x="4297559" y="1641427"/>
                </a:lnTo>
                <a:lnTo>
                  <a:pt x="4345502" y="1655876"/>
                </a:lnTo>
                <a:lnTo>
                  <a:pt x="4393841" y="1668879"/>
                </a:lnTo>
                <a:lnTo>
                  <a:pt x="4442486" y="1680429"/>
                </a:lnTo>
                <a:lnTo>
                  <a:pt x="4491346" y="1690519"/>
                </a:lnTo>
                <a:lnTo>
                  <a:pt x="4540329" y="1699142"/>
                </a:lnTo>
                <a:lnTo>
                  <a:pt x="4589345" y="1706291"/>
                </a:lnTo>
                <a:lnTo>
                  <a:pt x="4638303" y="1711958"/>
                </a:lnTo>
                <a:lnTo>
                  <a:pt x="4687111" y="1716136"/>
                </a:lnTo>
                <a:lnTo>
                  <a:pt x="4735679" y="1718819"/>
                </a:lnTo>
                <a:lnTo>
                  <a:pt x="4783915" y="1719999"/>
                </a:lnTo>
                <a:lnTo>
                  <a:pt x="4831728" y="1719668"/>
                </a:lnTo>
                <a:lnTo>
                  <a:pt x="4904479" y="1717066"/>
                </a:lnTo>
                <a:lnTo>
                  <a:pt x="4971871" y="1712716"/>
                </a:lnTo>
                <a:lnTo>
                  <a:pt x="5034288" y="1706625"/>
                </a:lnTo>
                <a:lnTo>
                  <a:pt x="5092111" y="1698794"/>
                </a:lnTo>
                <a:lnTo>
                  <a:pt x="5145722" y="1689230"/>
                </a:lnTo>
                <a:lnTo>
                  <a:pt x="5195504" y="1677935"/>
                </a:lnTo>
                <a:lnTo>
                  <a:pt x="5241838" y="1664913"/>
                </a:lnTo>
                <a:lnTo>
                  <a:pt x="5285107" y="1650170"/>
                </a:lnTo>
                <a:lnTo>
                  <a:pt x="5325692" y="1633709"/>
                </a:lnTo>
                <a:lnTo>
                  <a:pt x="5363976" y="1615533"/>
                </a:lnTo>
                <a:lnTo>
                  <a:pt x="5394195" y="1599009"/>
                </a:lnTo>
                <a:lnTo>
                  <a:pt x="5034051" y="1599009"/>
                </a:lnTo>
                <a:lnTo>
                  <a:pt x="4986566" y="1598807"/>
                </a:lnTo>
                <a:lnTo>
                  <a:pt x="4938865" y="1597051"/>
                </a:lnTo>
                <a:lnTo>
                  <a:pt x="4891017" y="1593784"/>
                </a:lnTo>
                <a:lnTo>
                  <a:pt x="4843093" y="1589048"/>
                </a:lnTo>
                <a:lnTo>
                  <a:pt x="4795162" y="1582887"/>
                </a:lnTo>
                <a:lnTo>
                  <a:pt x="4747296" y="1575343"/>
                </a:lnTo>
                <a:lnTo>
                  <a:pt x="4699565" y="1566459"/>
                </a:lnTo>
                <a:lnTo>
                  <a:pt x="4652039" y="1556279"/>
                </a:lnTo>
                <a:lnTo>
                  <a:pt x="4604788" y="1544845"/>
                </a:lnTo>
                <a:lnTo>
                  <a:pt x="4557882" y="1532199"/>
                </a:lnTo>
                <a:lnTo>
                  <a:pt x="4511393" y="1518386"/>
                </a:lnTo>
                <a:lnTo>
                  <a:pt x="4465390" y="1503448"/>
                </a:lnTo>
                <a:lnTo>
                  <a:pt x="4419943" y="1487428"/>
                </a:lnTo>
                <a:lnTo>
                  <a:pt x="4375124" y="1470368"/>
                </a:lnTo>
                <a:lnTo>
                  <a:pt x="4331001" y="1452313"/>
                </a:lnTo>
                <a:lnTo>
                  <a:pt x="4287647" y="1433303"/>
                </a:lnTo>
                <a:lnTo>
                  <a:pt x="4245130" y="1413384"/>
                </a:lnTo>
                <a:lnTo>
                  <a:pt x="4203521" y="1392596"/>
                </a:lnTo>
                <a:lnTo>
                  <a:pt x="4162891" y="1370985"/>
                </a:lnTo>
                <a:lnTo>
                  <a:pt x="4123310" y="1348591"/>
                </a:lnTo>
                <a:lnTo>
                  <a:pt x="4084848" y="1325459"/>
                </a:lnTo>
                <a:lnTo>
                  <a:pt x="4047576" y="1301631"/>
                </a:lnTo>
                <a:lnTo>
                  <a:pt x="4011563" y="1277150"/>
                </a:lnTo>
                <a:lnTo>
                  <a:pt x="3976881" y="1252059"/>
                </a:lnTo>
                <a:lnTo>
                  <a:pt x="3943599" y="1226401"/>
                </a:lnTo>
                <a:lnTo>
                  <a:pt x="3935205" y="1219492"/>
                </a:lnTo>
                <a:close/>
              </a:path>
              <a:path w="5600065" h="3338195">
                <a:moveTo>
                  <a:pt x="5599609" y="1440658"/>
                </a:moveTo>
                <a:lnTo>
                  <a:pt x="5561344" y="1464569"/>
                </a:lnTo>
                <a:lnTo>
                  <a:pt x="5521948" y="1486367"/>
                </a:lnTo>
                <a:lnTo>
                  <a:pt x="5481492" y="1506095"/>
                </a:lnTo>
                <a:lnTo>
                  <a:pt x="5440045" y="1523797"/>
                </a:lnTo>
                <a:lnTo>
                  <a:pt x="5397677" y="1539516"/>
                </a:lnTo>
                <a:lnTo>
                  <a:pt x="5354460" y="1553294"/>
                </a:lnTo>
                <a:lnTo>
                  <a:pt x="5310463" y="1565174"/>
                </a:lnTo>
                <a:lnTo>
                  <a:pt x="5265757" y="1575200"/>
                </a:lnTo>
                <a:lnTo>
                  <a:pt x="5220413" y="1583414"/>
                </a:lnTo>
                <a:lnTo>
                  <a:pt x="5174499" y="1589858"/>
                </a:lnTo>
                <a:lnTo>
                  <a:pt x="5128088" y="1594577"/>
                </a:lnTo>
                <a:lnTo>
                  <a:pt x="5081248" y="1597613"/>
                </a:lnTo>
                <a:lnTo>
                  <a:pt x="5034051" y="1599009"/>
                </a:lnTo>
                <a:lnTo>
                  <a:pt x="5394195" y="1599009"/>
                </a:lnTo>
                <a:lnTo>
                  <a:pt x="5435167" y="1574057"/>
                </a:lnTo>
                <a:lnTo>
                  <a:pt x="5468838" y="1550764"/>
                </a:lnTo>
                <a:lnTo>
                  <a:pt x="5501736" y="1525774"/>
                </a:lnTo>
                <a:lnTo>
                  <a:pt x="5534242" y="1499090"/>
                </a:lnTo>
                <a:lnTo>
                  <a:pt x="5566739" y="1470717"/>
                </a:lnTo>
                <a:lnTo>
                  <a:pt x="5599609" y="1440658"/>
                </a:lnTo>
                <a:close/>
              </a:path>
              <a:path w="5600065" h="3338195">
                <a:moveTo>
                  <a:pt x="3658944" y="771385"/>
                </a:moveTo>
                <a:lnTo>
                  <a:pt x="3658741" y="785602"/>
                </a:lnTo>
                <a:lnTo>
                  <a:pt x="3659479" y="785602"/>
                </a:lnTo>
                <a:lnTo>
                  <a:pt x="3658943" y="773776"/>
                </a:lnTo>
                <a:lnTo>
                  <a:pt x="3658944" y="771385"/>
                </a:lnTo>
                <a:close/>
              </a:path>
              <a:path w="5600065" h="3338195">
                <a:moveTo>
                  <a:pt x="3660130" y="530697"/>
                </a:moveTo>
                <a:lnTo>
                  <a:pt x="3658741" y="530697"/>
                </a:lnTo>
                <a:lnTo>
                  <a:pt x="3659253" y="539905"/>
                </a:lnTo>
                <a:lnTo>
                  <a:pt x="3659403" y="550046"/>
                </a:lnTo>
                <a:lnTo>
                  <a:pt x="3659128" y="607893"/>
                </a:lnTo>
                <a:lnTo>
                  <a:pt x="3658967" y="670288"/>
                </a:lnTo>
                <a:lnTo>
                  <a:pt x="3658944" y="771385"/>
                </a:lnTo>
                <a:lnTo>
                  <a:pt x="3658991" y="768038"/>
                </a:lnTo>
                <a:lnTo>
                  <a:pt x="3659254" y="727402"/>
                </a:lnTo>
                <a:lnTo>
                  <a:pt x="3659530" y="670288"/>
                </a:lnTo>
                <a:lnTo>
                  <a:pt x="3660130" y="530697"/>
                </a:lnTo>
                <a:close/>
              </a:path>
              <a:path w="5600065" h="3338195">
                <a:moveTo>
                  <a:pt x="3660895" y="392417"/>
                </a:moveTo>
                <a:lnTo>
                  <a:pt x="3658741" y="396068"/>
                </a:lnTo>
                <a:lnTo>
                  <a:pt x="3660865" y="396068"/>
                </a:lnTo>
                <a:lnTo>
                  <a:pt x="3660895" y="392417"/>
                </a:lnTo>
                <a:close/>
              </a:path>
              <a:path w="5600065" h="3338195">
                <a:moveTo>
                  <a:pt x="3661445" y="350733"/>
                </a:moveTo>
                <a:lnTo>
                  <a:pt x="3661096" y="368274"/>
                </a:lnTo>
                <a:lnTo>
                  <a:pt x="3660895" y="392417"/>
                </a:lnTo>
                <a:lnTo>
                  <a:pt x="3661445" y="391485"/>
                </a:lnTo>
                <a:lnTo>
                  <a:pt x="3661445" y="350733"/>
                </a:lnTo>
                <a:close/>
              </a:path>
              <a:path w="5600065" h="3338195">
                <a:moveTo>
                  <a:pt x="4035845" y="0"/>
                </a:moveTo>
                <a:lnTo>
                  <a:pt x="4002548" y="22869"/>
                </a:lnTo>
                <a:lnTo>
                  <a:pt x="3970111" y="46742"/>
                </a:lnTo>
                <a:lnTo>
                  <a:pt x="3938552" y="71589"/>
                </a:lnTo>
                <a:lnTo>
                  <a:pt x="3907890" y="97379"/>
                </a:lnTo>
                <a:lnTo>
                  <a:pt x="3942227" y="97379"/>
                </a:lnTo>
                <a:lnTo>
                  <a:pt x="3964566" y="72126"/>
                </a:lnTo>
                <a:lnTo>
                  <a:pt x="3987622" y="47467"/>
                </a:lnTo>
                <a:lnTo>
                  <a:pt x="4011385" y="23420"/>
                </a:lnTo>
                <a:lnTo>
                  <a:pt x="403584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8441" y="3897839"/>
            <a:ext cx="3267075" cy="27647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733425">
              <a:lnSpc>
                <a:spcPts val="1520"/>
              </a:lnSpc>
              <a:spcBef>
                <a:spcPts val="280"/>
              </a:spcBef>
            </a:pP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regulatory–legal 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framework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through:</a:t>
            </a:r>
            <a:endParaRPr sz="1400">
              <a:latin typeface="Verdana"/>
              <a:cs typeface="Verdana"/>
            </a:endParaRPr>
          </a:p>
          <a:p>
            <a:pPr marL="134620" marR="61468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enhancing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functional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efﬁciency</a:t>
            </a:r>
            <a:r>
              <a:rPr sz="12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regulatory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authorities;</a:t>
            </a:r>
            <a:endParaRPr sz="1200">
              <a:latin typeface="Arial"/>
              <a:cs typeface="Arial"/>
            </a:endParaRPr>
          </a:p>
          <a:p>
            <a:pPr marL="134620" marR="932180">
              <a:lnSpc>
                <a:spcPts val="1300"/>
              </a:lnSpc>
              <a:spcBef>
                <a:spcPts val="1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optimizing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tariffs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developing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incentivizing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tools.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520"/>
              </a:lnSpc>
              <a:spcBef>
                <a:spcPts val="680"/>
              </a:spcBef>
            </a:pP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institutional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environment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progressive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management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systems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by:</a:t>
            </a:r>
            <a:endParaRPr sz="1400">
              <a:latin typeface="Verdana"/>
              <a:cs typeface="Verdana"/>
            </a:endParaRPr>
          </a:p>
          <a:p>
            <a:pPr marL="137795" marR="323850">
              <a:lnSpc>
                <a:spcPts val="1300"/>
              </a:lnSpc>
              <a:spcBef>
                <a:spcPts val="30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ensuring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generation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diversiﬁcation</a:t>
            </a:r>
            <a:r>
              <a:rPr sz="12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distribution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across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area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utilities 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sector.</a:t>
            </a:r>
            <a:endParaRPr sz="1200">
              <a:latin typeface="Arial"/>
              <a:cs typeface="Arial"/>
            </a:endParaRPr>
          </a:p>
          <a:p>
            <a:pPr marL="12700" marR="381635">
              <a:lnSpc>
                <a:spcPts val="1520"/>
              </a:lnSpc>
              <a:spcBef>
                <a:spcPts val="420"/>
              </a:spcBef>
            </a:pP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Generation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25" dirty="0">
                <a:solidFill>
                  <a:srgbClr val="231F20"/>
                </a:solidFill>
                <a:latin typeface="Verdana"/>
                <a:cs typeface="Verdana"/>
              </a:rPr>
              <a:t>fully 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diversiﬁed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environmentally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friendly </a:t>
            </a:r>
            <a:r>
              <a:rPr sz="1400" b="1" spc="-125" dirty="0">
                <a:solidFill>
                  <a:srgbClr val="231F20"/>
                </a:solidFill>
                <a:latin typeface="Verdana"/>
                <a:cs typeface="Verdana"/>
              </a:rPr>
              <a:t>electrical 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energy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2138" y="3506061"/>
            <a:ext cx="3527425" cy="385445"/>
          </a:xfrm>
          <a:custGeom>
            <a:avLst/>
            <a:gdLst/>
            <a:ahLst/>
            <a:cxnLst/>
            <a:rect l="l" t="t" r="r" b="b"/>
            <a:pathLst>
              <a:path w="3527425" h="385445">
                <a:moveTo>
                  <a:pt x="0" y="0"/>
                </a:moveTo>
                <a:lnTo>
                  <a:pt x="3527344" y="0"/>
                </a:lnTo>
                <a:lnTo>
                  <a:pt x="3527344" y="385271"/>
                </a:lnTo>
                <a:lnTo>
                  <a:pt x="0" y="385271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042" y="3506061"/>
            <a:ext cx="3035935" cy="385445"/>
          </a:xfrm>
          <a:custGeom>
            <a:avLst/>
            <a:gdLst/>
            <a:ahLst/>
            <a:cxnLst/>
            <a:rect l="l" t="t" r="r" b="b"/>
            <a:pathLst>
              <a:path w="3035935" h="385445">
                <a:moveTo>
                  <a:pt x="2697501" y="0"/>
                </a:moveTo>
                <a:lnTo>
                  <a:pt x="0" y="0"/>
                </a:lnTo>
                <a:lnTo>
                  <a:pt x="0" y="383024"/>
                </a:lnTo>
                <a:lnTo>
                  <a:pt x="3035574" y="385271"/>
                </a:lnTo>
                <a:lnTo>
                  <a:pt x="2697501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138" y="3535526"/>
            <a:ext cx="3527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32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Enhancing </a:t>
            </a:r>
            <a:r>
              <a:rPr sz="1600" b="1" spc="-150" dirty="0">
                <a:solidFill>
                  <a:srgbClr val="FFFFFF"/>
                </a:solidFill>
                <a:latin typeface="Verdana"/>
                <a:cs typeface="Verdana"/>
              </a:rPr>
              <a:t>utility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supply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24220" y="1585498"/>
            <a:ext cx="3009265" cy="10896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21945">
              <a:lnSpc>
                <a:spcPts val="1520"/>
              </a:lnSpc>
              <a:spcBef>
                <a:spcPts val="280"/>
              </a:spcBef>
            </a:pP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Capturing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higher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value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volume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from the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transit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trade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by:</a:t>
            </a:r>
            <a:endParaRPr sz="1400">
              <a:latin typeface="Verdana"/>
              <a:cs typeface="Verdana"/>
            </a:endParaRPr>
          </a:p>
          <a:p>
            <a:pPr marL="111125" marR="5080">
              <a:lnSpc>
                <a:spcPts val="1230"/>
              </a:lnSpc>
              <a:spcBef>
                <a:spcPts val="254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completion 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three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main projects*;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improvement 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logistics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operations;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establishment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trade-focused</a:t>
            </a:r>
            <a:r>
              <a:rPr sz="12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processing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hub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logistics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centers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Baku.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4549" y="981902"/>
            <a:ext cx="3663950" cy="4902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391285" marR="600075" indent="-775970">
              <a:lnSpc>
                <a:spcPts val="1739"/>
              </a:lnSpc>
              <a:spcBef>
                <a:spcPts val="305"/>
              </a:spcBef>
            </a:pP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Becoming </a:t>
            </a:r>
            <a:r>
              <a:rPr sz="1600" b="1" spc="-170" dirty="0">
                <a:solidFill>
                  <a:srgbClr val="FFFFFF"/>
                </a:solidFill>
                <a:latin typeface="Verdana"/>
                <a:cs typeface="Verdana"/>
              </a:rPr>
              <a:t>regional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logistic  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trade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29" dirty="0">
                <a:solidFill>
                  <a:srgbClr val="FFFFFF"/>
                </a:solidFill>
                <a:latin typeface="Verdana"/>
                <a:cs typeface="Verdana"/>
              </a:rPr>
              <a:t>hub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59487" y="2163210"/>
            <a:ext cx="1879600" cy="1879600"/>
          </a:xfrm>
          <a:custGeom>
            <a:avLst/>
            <a:gdLst/>
            <a:ahLst/>
            <a:cxnLst/>
            <a:rect l="l" t="t" r="r" b="b"/>
            <a:pathLst>
              <a:path w="1879600" h="1879600">
                <a:moveTo>
                  <a:pt x="939801" y="0"/>
                </a:moveTo>
                <a:lnTo>
                  <a:pt x="891439" y="1222"/>
                </a:lnTo>
                <a:lnTo>
                  <a:pt x="843712" y="4852"/>
                </a:lnTo>
                <a:lnTo>
                  <a:pt x="796678" y="10828"/>
                </a:lnTo>
                <a:lnTo>
                  <a:pt x="750398" y="19093"/>
                </a:lnTo>
                <a:lnTo>
                  <a:pt x="704930" y="29587"/>
                </a:lnTo>
                <a:lnTo>
                  <a:pt x="660333" y="42251"/>
                </a:lnTo>
                <a:lnTo>
                  <a:pt x="616666" y="57027"/>
                </a:lnTo>
                <a:lnTo>
                  <a:pt x="573988" y="73854"/>
                </a:lnTo>
                <a:lnTo>
                  <a:pt x="532358" y="92674"/>
                </a:lnTo>
                <a:lnTo>
                  <a:pt x="491836" y="113429"/>
                </a:lnTo>
                <a:lnTo>
                  <a:pt x="452480" y="136058"/>
                </a:lnTo>
                <a:lnTo>
                  <a:pt x="414349" y="160503"/>
                </a:lnTo>
                <a:lnTo>
                  <a:pt x="377503" y="186705"/>
                </a:lnTo>
                <a:lnTo>
                  <a:pt x="342000" y="214605"/>
                </a:lnTo>
                <a:lnTo>
                  <a:pt x="307900" y="244143"/>
                </a:lnTo>
                <a:lnTo>
                  <a:pt x="275261" y="275262"/>
                </a:lnTo>
                <a:lnTo>
                  <a:pt x="244143" y="307900"/>
                </a:lnTo>
                <a:lnTo>
                  <a:pt x="214605" y="342001"/>
                </a:lnTo>
                <a:lnTo>
                  <a:pt x="186705" y="377503"/>
                </a:lnTo>
                <a:lnTo>
                  <a:pt x="160503" y="414350"/>
                </a:lnTo>
                <a:lnTo>
                  <a:pt x="136058" y="452480"/>
                </a:lnTo>
                <a:lnTo>
                  <a:pt x="113429" y="491836"/>
                </a:lnTo>
                <a:lnTo>
                  <a:pt x="92674" y="532359"/>
                </a:lnTo>
                <a:lnTo>
                  <a:pt x="73854" y="573988"/>
                </a:lnTo>
                <a:lnTo>
                  <a:pt x="57026" y="616666"/>
                </a:lnTo>
                <a:lnTo>
                  <a:pt x="42251" y="660333"/>
                </a:lnTo>
                <a:lnTo>
                  <a:pt x="29587" y="704930"/>
                </a:lnTo>
                <a:lnTo>
                  <a:pt x="19093" y="750398"/>
                </a:lnTo>
                <a:lnTo>
                  <a:pt x="10828" y="796679"/>
                </a:lnTo>
                <a:lnTo>
                  <a:pt x="4852" y="843712"/>
                </a:lnTo>
                <a:lnTo>
                  <a:pt x="1222" y="891439"/>
                </a:lnTo>
                <a:lnTo>
                  <a:pt x="0" y="939801"/>
                </a:lnTo>
                <a:lnTo>
                  <a:pt x="1222" y="988163"/>
                </a:lnTo>
                <a:lnTo>
                  <a:pt x="4852" y="1035890"/>
                </a:lnTo>
                <a:lnTo>
                  <a:pt x="10828" y="1082923"/>
                </a:lnTo>
                <a:lnTo>
                  <a:pt x="19093" y="1129203"/>
                </a:lnTo>
                <a:lnTo>
                  <a:pt x="29587" y="1174672"/>
                </a:lnTo>
                <a:lnTo>
                  <a:pt x="42251" y="1219269"/>
                </a:lnTo>
                <a:lnTo>
                  <a:pt x="57026" y="1262936"/>
                </a:lnTo>
                <a:lnTo>
                  <a:pt x="73854" y="1305614"/>
                </a:lnTo>
                <a:lnTo>
                  <a:pt x="92674" y="1347244"/>
                </a:lnTo>
                <a:lnTo>
                  <a:pt x="113429" y="1387766"/>
                </a:lnTo>
                <a:lnTo>
                  <a:pt x="136058" y="1427122"/>
                </a:lnTo>
                <a:lnTo>
                  <a:pt x="160503" y="1465253"/>
                </a:lnTo>
                <a:lnTo>
                  <a:pt x="186705" y="1502099"/>
                </a:lnTo>
                <a:lnTo>
                  <a:pt x="214605" y="1537602"/>
                </a:lnTo>
                <a:lnTo>
                  <a:pt x="244143" y="1571702"/>
                </a:lnTo>
                <a:lnTo>
                  <a:pt x="275261" y="1604341"/>
                </a:lnTo>
                <a:lnTo>
                  <a:pt x="307900" y="1635459"/>
                </a:lnTo>
                <a:lnTo>
                  <a:pt x="342000" y="1664998"/>
                </a:lnTo>
                <a:lnTo>
                  <a:pt x="377503" y="1692898"/>
                </a:lnTo>
                <a:lnTo>
                  <a:pt x="414349" y="1719100"/>
                </a:lnTo>
                <a:lnTo>
                  <a:pt x="452480" y="1743545"/>
                </a:lnTo>
                <a:lnTo>
                  <a:pt x="491836" y="1766174"/>
                </a:lnTo>
                <a:lnTo>
                  <a:pt x="532358" y="1786928"/>
                </a:lnTo>
                <a:lnTo>
                  <a:pt x="573988" y="1805749"/>
                </a:lnTo>
                <a:lnTo>
                  <a:pt x="616666" y="1822576"/>
                </a:lnTo>
                <a:lnTo>
                  <a:pt x="660333" y="1837352"/>
                </a:lnTo>
                <a:lnTo>
                  <a:pt x="704930" y="1850016"/>
                </a:lnTo>
                <a:lnTo>
                  <a:pt x="750398" y="1860510"/>
                </a:lnTo>
                <a:lnTo>
                  <a:pt x="796678" y="1868775"/>
                </a:lnTo>
                <a:lnTo>
                  <a:pt x="843712" y="1874751"/>
                </a:lnTo>
                <a:lnTo>
                  <a:pt x="891439" y="1878380"/>
                </a:lnTo>
                <a:lnTo>
                  <a:pt x="939801" y="1879603"/>
                </a:lnTo>
                <a:lnTo>
                  <a:pt x="988163" y="1878380"/>
                </a:lnTo>
                <a:lnTo>
                  <a:pt x="1035890" y="1874751"/>
                </a:lnTo>
                <a:lnTo>
                  <a:pt x="1082923" y="1868775"/>
                </a:lnTo>
                <a:lnTo>
                  <a:pt x="1129203" y="1860510"/>
                </a:lnTo>
                <a:lnTo>
                  <a:pt x="1174672" y="1850016"/>
                </a:lnTo>
                <a:lnTo>
                  <a:pt x="1219269" y="1837352"/>
                </a:lnTo>
                <a:lnTo>
                  <a:pt x="1262936" y="1822576"/>
                </a:lnTo>
                <a:lnTo>
                  <a:pt x="1305614" y="1805749"/>
                </a:lnTo>
                <a:lnTo>
                  <a:pt x="1347243" y="1786928"/>
                </a:lnTo>
                <a:lnTo>
                  <a:pt x="1387766" y="1766174"/>
                </a:lnTo>
                <a:lnTo>
                  <a:pt x="1427122" y="1743545"/>
                </a:lnTo>
                <a:lnTo>
                  <a:pt x="1465252" y="1719100"/>
                </a:lnTo>
                <a:lnTo>
                  <a:pt x="1502099" y="1692898"/>
                </a:lnTo>
                <a:lnTo>
                  <a:pt x="1537602" y="1664998"/>
                </a:lnTo>
                <a:lnTo>
                  <a:pt x="1571702" y="1635459"/>
                </a:lnTo>
                <a:lnTo>
                  <a:pt x="1604340" y="1604341"/>
                </a:lnTo>
                <a:lnTo>
                  <a:pt x="1635459" y="1571702"/>
                </a:lnTo>
                <a:lnTo>
                  <a:pt x="1664997" y="1537602"/>
                </a:lnTo>
                <a:lnTo>
                  <a:pt x="1692897" y="1502099"/>
                </a:lnTo>
                <a:lnTo>
                  <a:pt x="1719099" y="1465253"/>
                </a:lnTo>
                <a:lnTo>
                  <a:pt x="1743544" y="1427122"/>
                </a:lnTo>
                <a:lnTo>
                  <a:pt x="1766173" y="1387766"/>
                </a:lnTo>
                <a:lnTo>
                  <a:pt x="1786927" y="1347244"/>
                </a:lnTo>
                <a:lnTo>
                  <a:pt x="1805748" y="1305614"/>
                </a:lnTo>
                <a:lnTo>
                  <a:pt x="1822575" y="1262936"/>
                </a:lnTo>
                <a:lnTo>
                  <a:pt x="1837350" y="1219269"/>
                </a:lnTo>
                <a:lnTo>
                  <a:pt x="1850015" y="1174672"/>
                </a:lnTo>
                <a:lnTo>
                  <a:pt x="1860509" y="1129203"/>
                </a:lnTo>
                <a:lnTo>
                  <a:pt x="1868773" y="1082923"/>
                </a:lnTo>
                <a:lnTo>
                  <a:pt x="1874750" y="1035890"/>
                </a:lnTo>
                <a:lnTo>
                  <a:pt x="1878379" y="988163"/>
                </a:lnTo>
                <a:lnTo>
                  <a:pt x="1879602" y="939801"/>
                </a:lnTo>
                <a:lnTo>
                  <a:pt x="1878379" y="891439"/>
                </a:lnTo>
                <a:lnTo>
                  <a:pt x="1874750" y="843712"/>
                </a:lnTo>
                <a:lnTo>
                  <a:pt x="1868773" y="796679"/>
                </a:lnTo>
                <a:lnTo>
                  <a:pt x="1860509" y="750398"/>
                </a:lnTo>
                <a:lnTo>
                  <a:pt x="1850015" y="704930"/>
                </a:lnTo>
                <a:lnTo>
                  <a:pt x="1837350" y="660333"/>
                </a:lnTo>
                <a:lnTo>
                  <a:pt x="1822575" y="616666"/>
                </a:lnTo>
                <a:lnTo>
                  <a:pt x="1805748" y="573988"/>
                </a:lnTo>
                <a:lnTo>
                  <a:pt x="1786927" y="532359"/>
                </a:lnTo>
                <a:lnTo>
                  <a:pt x="1766173" y="491836"/>
                </a:lnTo>
                <a:lnTo>
                  <a:pt x="1743544" y="452480"/>
                </a:lnTo>
                <a:lnTo>
                  <a:pt x="1719099" y="414350"/>
                </a:lnTo>
                <a:lnTo>
                  <a:pt x="1692897" y="377503"/>
                </a:lnTo>
                <a:lnTo>
                  <a:pt x="1664997" y="342001"/>
                </a:lnTo>
                <a:lnTo>
                  <a:pt x="1635459" y="307900"/>
                </a:lnTo>
                <a:lnTo>
                  <a:pt x="1604340" y="275262"/>
                </a:lnTo>
                <a:lnTo>
                  <a:pt x="1571702" y="244143"/>
                </a:lnTo>
                <a:lnTo>
                  <a:pt x="1537602" y="214605"/>
                </a:lnTo>
                <a:lnTo>
                  <a:pt x="1502099" y="186705"/>
                </a:lnTo>
                <a:lnTo>
                  <a:pt x="1465252" y="160503"/>
                </a:lnTo>
                <a:lnTo>
                  <a:pt x="1427122" y="136058"/>
                </a:lnTo>
                <a:lnTo>
                  <a:pt x="1387766" y="113429"/>
                </a:lnTo>
                <a:lnTo>
                  <a:pt x="1347243" y="92674"/>
                </a:lnTo>
                <a:lnTo>
                  <a:pt x="1305614" y="73854"/>
                </a:lnTo>
                <a:lnTo>
                  <a:pt x="1262936" y="57027"/>
                </a:lnTo>
                <a:lnTo>
                  <a:pt x="1219269" y="42251"/>
                </a:lnTo>
                <a:lnTo>
                  <a:pt x="1174672" y="29587"/>
                </a:lnTo>
                <a:lnTo>
                  <a:pt x="1129203" y="19093"/>
                </a:lnTo>
                <a:lnTo>
                  <a:pt x="1082923" y="10828"/>
                </a:lnTo>
                <a:lnTo>
                  <a:pt x="1035890" y="4852"/>
                </a:lnTo>
                <a:lnTo>
                  <a:pt x="988163" y="1222"/>
                </a:lnTo>
                <a:lnTo>
                  <a:pt x="939801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7925" y="2795174"/>
            <a:ext cx="133540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5080" indent="-57150">
              <a:lnSpc>
                <a:spcPct val="1065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404041"/>
                </a:solidFill>
                <a:latin typeface="Verdana"/>
                <a:cs typeface="Verdana"/>
              </a:rPr>
              <a:t>Inf</a:t>
            </a:r>
            <a:r>
              <a:rPr sz="1600" b="1" spc="-204" dirty="0">
                <a:solidFill>
                  <a:srgbClr val="404041"/>
                </a:solidFill>
                <a:latin typeface="Verdana"/>
                <a:cs typeface="Verdana"/>
              </a:rPr>
              <a:t>r</a:t>
            </a:r>
            <a:r>
              <a:rPr sz="1600" b="1" spc="-195" dirty="0">
                <a:solidFill>
                  <a:srgbClr val="404041"/>
                </a:solidFill>
                <a:latin typeface="Verdana"/>
                <a:cs typeface="Verdana"/>
              </a:rPr>
              <a:t>as</a:t>
            </a:r>
            <a:r>
              <a:rPr sz="1600" b="1" spc="-160" dirty="0">
                <a:solidFill>
                  <a:srgbClr val="404041"/>
                </a:solidFill>
                <a:latin typeface="Verdana"/>
                <a:cs typeface="Verdana"/>
              </a:rPr>
              <a:t>tructu</a:t>
            </a:r>
            <a:r>
              <a:rPr sz="1600" b="1" spc="-190" dirty="0">
                <a:solidFill>
                  <a:srgbClr val="404041"/>
                </a:solidFill>
                <a:latin typeface="Verdana"/>
                <a:cs typeface="Verdana"/>
              </a:rPr>
              <a:t>r</a:t>
            </a:r>
            <a:r>
              <a:rPr sz="1600" b="1" spc="-130" dirty="0">
                <a:solidFill>
                  <a:srgbClr val="404041"/>
                </a:solidFill>
                <a:latin typeface="Verdana"/>
                <a:cs typeface="Verdana"/>
              </a:rPr>
              <a:t>e  </a:t>
            </a:r>
            <a:r>
              <a:rPr sz="1600" b="1" spc="-210" dirty="0">
                <a:solidFill>
                  <a:srgbClr val="404041"/>
                </a:solidFill>
                <a:latin typeface="Verdana"/>
                <a:cs typeface="Verdana"/>
              </a:rPr>
              <a:t>development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7845" marR="5080" indent="-1788160">
              <a:lnSpc>
                <a:spcPct val="106500"/>
              </a:lnSpc>
              <a:spcBef>
                <a:spcPts val="100"/>
              </a:spcBef>
            </a:pPr>
            <a:r>
              <a:rPr spc="-229" dirty="0"/>
              <a:t>FURTHER </a:t>
            </a:r>
            <a:r>
              <a:rPr spc="-285" dirty="0"/>
              <a:t>IMPROVEMENT </a:t>
            </a:r>
            <a:r>
              <a:rPr spc="-270" dirty="0"/>
              <a:t>OF </a:t>
            </a:r>
            <a:r>
              <a:rPr spc="-260" dirty="0"/>
              <a:t>INFRASTRUCTURE </a:t>
            </a:r>
            <a:r>
              <a:rPr spc="-375" dirty="0"/>
              <a:t>VIA </a:t>
            </a:r>
            <a:r>
              <a:rPr spc="-270" dirty="0"/>
              <a:t>INCREASED  </a:t>
            </a:r>
            <a:r>
              <a:rPr spc="-310" dirty="0"/>
              <a:t>PRIVATE </a:t>
            </a:r>
            <a:r>
              <a:rPr spc="-265" dirty="0"/>
              <a:t>SECTOR</a:t>
            </a:r>
            <a:r>
              <a:rPr spc="-135" dirty="0"/>
              <a:t> </a:t>
            </a:r>
            <a:r>
              <a:rPr spc="-335" dirty="0"/>
              <a:t>PARTICIPATION</a:t>
            </a:r>
          </a:p>
        </p:txBody>
      </p:sp>
      <p:sp>
        <p:nvSpPr>
          <p:cNvPr id="23" name="object 23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4712" y="4735141"/>
            <a:ext cx="467995" cy="435609"/>
          </a:xfrm>
          <a:custGeom>
            <a:avLst/>
            <a:gdLst/>
            <a:ahLst/>
            <a:cxnLst/>
            <a:rect l="l" t="t" r="r" b="b"/>
            <a:pathLst>
              <a:path w="467995" h="435610">
                <a:moveTo>
                  <a:pt x="467921" y="0"/>
                </a:moveTo>
                <a:lnTo>
                  <a:pt x="417289" y="7590"/>
                </a:lnTo>
                <a:lnTo>
                  <a:pt x="368695" y="16425"/>
                </a:lnTo>
                <a:lnTo>
                  <a:pt x="273548" y="35337"/>
                </a:lnTo>
                <a:lnTo>
                  <a:pt x="224954" y="44171"/>
                </a:lnTo>
                <a:lnTo>
                  <a:pt x="174322" y="51761"/>
                </a:lnTo>
                <a:lnTo>
                  <a:pt x="120632" y="57486"/>
                </a:lnTo>
                <a:lnTo>
                  <a:pt x="62864" y="60723"/>
                </a:lnTo>
                <a:lnTo>
                  <a:pt x="0" y="60850"/>
                </a:lnTo>
                <a:lnTo>
                  <a:pt x="191488" y="184312"/>
                </a:lnTo>
                <a:lnTo>
                  <a:pt x="274356" y="434987"/>
                </a:lnTo>
                <a:lnTo>
                  <a:pt x="296147" y="376947"/>
                </a:lnTo>
                <a:lnTo>
                  <a:pt x="317312" y="323518"/>
                </a:lnTo>
                <a:lnTo>
                  <a:pt x="338090" y="273764"/>
                </a:lnTo>
                <a:lnTo>
                  <a:pt x="358718" y="226748"/>
                </a:lnTo>
                <a:lnTo>
                  <a:pt x="379433" y="181536"/>
                </a:lnTo>
                <a:lnTo>
                  <a:pt x="400474" y="137191"/>
                </a:lnTo>
                <a:lnTo>
                  <a:pt x="422077" y="92778"/>
                </a:lnTo>
                <a:lnTo>
                  <a:pt x="437888" y="60723"/>
                </a:lnTo>
                <a:lnTo>
                  <a:pt x="4679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7366" y="4493581"/>
            <a:ext cx="3505200" cy="1466850"/>
          </a:xfrm>
          <a:custGeom>
            <a:avLst/>
            <a:gdLst/>
            <a:ahLst/>
            <a:cxnLst/>
            <a:rect l="l" t="t" r="r" b="b"/>
            <a:pathLst>
              <a:path w="3505200" h="1466850">
                <a:moveTo>
                  <a:pt x="0" y="1466585"/>
                </a:moveTo>
                <a:lnTo>
                  <a:pt x="3505042" y="1466585"/>
                </a:lnTo>
                <a:lnTo>
                  <a:pt x="3505042" y="0"/>
                </a:lnTo>
                <a:lnTo>
                  <a:pt x="0" y="0"/>
                </a:lnTo>
                <a:lnTo>
                  <a:pt x="0" y="1466585"/>
                </a:lnTo>
                <a:close/>
              </a:path>
            </a:pathLst>
          </a:custGeom>
          <a:solidFill>
            <a:srgbClr val="A3A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9015" y="4051566"/>
            <a:ext cx="1860550" cy="701040"/>
          </a:xfrm>
          <a:custGeom>
            <a:avLst/>
            <a:gdLst/>
            <a:ahLst/>
            <a:cxnLst/>
            <a:rect l="l" t="t" r="r" b="b"/>
            <a:pathLst>
              <a:path w="1860550" h="701039">
                <a:moveTo>
                  <a:pt x="0" y="117337"/>
                </a:moveTo>
                <a:lnTo>
                  <a:pt x="26051" y="156151"/>
                </a:lnTo>
                <a:lnTo>
                  <a:pt x="53944" y="194230"/>
                </a:lnTo>
                <a:lnTo>
                  <a:pt x="83648" y="231508"/>
                </a:lnTo>
                <a:lnTo>
                  <a:pt x="115131" y="267918"/>
                </a:lnTo>
                <a:lnTo>
                  <a:pt x="148363" y="303392"/>
                </a:lnTo>
                <a:lnTo>
                  <a:pt x="183311" y="337865"/>
                </a:lnTo>
                <a:lnTo>
                  <a:pt x="219944" y="371270"/>
                </a:lnTo>
                <a:lnTo>
                  <a:pt x="258232" y="403538"/>
                </a:lnTo>
                <a:lnTo>
                  <a:pt x="298142" y="434605"/>
                </a:lnTo>
                <a:lnTo>
                  <a:pt x="339645" y="464402"/>
                </a:lnTo>
                <a:lnTo>
                  <a:pt x="382707" y="492862"/>
                </a:lnTo>
                <a:lnTo>
                  <a:pt x="427299" y="519920"/>
                </a:lnTo>
                <a:lnTo>
                  <a:pt x="473389" y="545508"/>
                </a:lnTo>
                <a:lnTo>
                  <a:pt x="520945" y="569559"/>
                </a:lnTo>
                <a:lnTo>
                  <a:pt x="569889" y="591978"/>
                </a:lnTo>
                <a:lnTo>
                  <a:pt x="619127" y="612249"/>
                </a:lnTo>
                <a:lnTo>
                  <a:pt x="668583" y="630392"/>
                </a:lnTo>
                <a:lnTo>
                  <a:pt x="718185" y="646422"/>
                </a:lnTo>
                <a:lnTo>
                  <a:pt x="767857" y="660359"/>
                </a:lnTo>
                <a:lnTo>
                  <a:pt x="817526" y="672219"/>
                </a:lnTo>
                <a:lnTo>
                  <a:pt x="867118" y="682019"/>
                </a:lnTo>
                <a:lnTo>
                  <a:pt x="916559" y="689778"/>
                </a:lnTo>
                <a:lnTo>
                  <a:pt x="965774" y="695514"/>
                </a:lnTo>
                <a:lnTo>
                  <a:pt x="1014690" y="699242"/>
                </a:lnTo>
                <a:lnTo>
                  <a:pt x="1063232" y="700982"/>
                </a:lnTo>
                <a:lnTo>
                  <a:pt x="1111327" y="700751"/>
                </a:lnTo>
                <a:lnTo>
                  <a:pt x="1158901" y="698565"/>
                </a:lnTo>
                <a:lnTo>
                  <a:pt x="1205878" y="694444"/>
                </a:lnTo>
                <a:lnTo>
                  <a:pt x="1252186" y="688404"/>
                </a:lnTo>
                <a:lnTo>
                  <a:pt x="1297750" y="680463"/>
                </a:lnTo>
                <a:lnTo>
                  <a:pt x="1342496" y="670638"/>
                </a:lnTo>
                <a:lnTo>
                  <a:pt x="1386351" y="658947"/>
                </a:lnTo>
                <a:lnTo>
                  <a:pt x="1429239" y="645408"/>
                </a:lnTo>
                <a:lnTo>
                  <a:pt x="1471088" y="630038"/>
                </a:lnTo>
                <a:lnTo>
                  <a:pt x="1511822" y="612855"/>
                </a:lnTo>
                <a:lnTo>
                  <a:pt x="1551368" y="593876"/>
                </a:lnTo>
                <a:lnTo>
                  <a:pt x="1589652" y="573119"/>
                </a:lnTo>
                <a:lnTo>
                  <a:pt x="1594812" y="562408"/>
                </a:lnTo>
                <a:lnTo>
                  <a:pt x="954435" y="562408"/>
                </a:lnTo>
                <a:lnTo>
                  <a:pt x="906254" y="560509"/>
                </a:lnTo>
                <a:lnTo>
                  <a:pt x="857711" y="556653"/>
                </a:lnTo>
                <a:lnTo>
                  <a:pt x="808879" y="550822"/>
                </a:lnTo>
                <a:lnTo>
                  <a:pt x="759830" y="542999"/>
                </a:lnTo>
                <a:lnTo>
                  <a:pt x="710637" y="533168"/>
                </a:lnTo>
                <a:lnTo>
                  <a:pt x="661372" y="521310"/>
                </a:lnTo>
                <a:lnTo>
                  <a:pt x="612107" y="507409"/>
                </a:lnTo>
                <a:lnTo>
                  <a:pt x="562914" y="491448"/>
                </a:lnTo>
                <a:lnTo>
                  <a:pt x="513867" y="473410"/>
                </a:lnTo>
                <a:lnTo>
                  <a:pt x="465036" y="453278"/>
                </a:lnTo>
                <a:lnTo>
                  <a:pt x="416495" y="431034"/>
                </a:lnTo>
                <a:lnTo>
                  <a:pt x="367378" y="406153"/>
                </a:lnTo>
                <a:lnTo>
                  <a:pt x="319830" y="379633"/>
                </a:lnTo>
                <a:lnTo>
                  <a:pt x="273884" y="351547"/>
                </a:lnTo>
                <a:lnTo>
                  <a:pt x="229575" y="321971"/>
                </a:lnTo>
                <a:lnTo>
                  <a:pt x="186937" y="290977"/>
                </a:lnTo>
                <a:lnTo>
                  <a:pt x="146004" y="258639"/>
                </a:lnTo>
                <a:lnTo>
                  <a:pt x="106809" y="225033"/>
                </a:lnTo>
                <a:lnTo>
                  <a:pt x="69388" y="190231"/>
                </a:lnTo>
                <a:lnTo>
                  <a:pt x="33773" y="154308"/>
                </a:lnTo>
                <a:lnTo>
                  <a:pt x="0" y="117337"/>
                </a:lnTo>
                <a:close/>
              </a:path>
              <a:path w="1860550" h="701039">
                <a:moveTo>
                  <a:pt x="1837602" y="0"/>
                </a:moveTo>
                <a:lnTo>
                  <a:pt x="1819241" y="53018"/>
                </a:lnTo>
                <a:lnTo>
                  <a:pt x="1796613" y="105025"/>
                </a:lnTo>
                <a:lnTo>
                  <a:pt x="1776695" y="143440"/>
                </a:lnTo>
                <a:lnTo>
                  <a:pt x="1754752" y="180291"/>
                </a:lnTo>
                <a:lnTo>
                  <a:pt x="1730858" y="215559"/>
                </a:lnTo>
                <a:lnTo>
                  <a:pt x="1705085" y="249229"/>
                </a:lnTo>
                <a:lnTo>
                  <a:pt x="1677504" y="281282"/>
                </a:lnTo>
                <a:lnTo>
                  <a:pt x="1648189" y="311702"/>
                </a:lnTo>
                <a:lnTo>
                  <a:pt x="1617210" y="340472"/>
                </a:lnTo>
                <a:lnTo>
                  <a:pt x="1584642" y="367574"/>
                </a:lnTo>
                <a:lnTo>
                  <a:pt x="1550555" y="392992"/>
                </a:lnTo>
                <a:lnTo>
                  <a:pt x="1515023" y="416708"/>
                </a:lnTo>
                <a:lnTo>
                  <a:pt x="1478117" y="438706"/>
                </a:lnTo>
                <a:lnTo>
                  <a:pt x="1439910" y="458968"/>
                </a:lnTo>
                <a:lnTo>
                  <a:pt x="1400474" y="477477"/>
                </a:lnTo>
                <a:lnTo>
                  <a:pt x="1359882" y="494216"/>
                </a:lnTo>
                <a:lnTo>
                  <a:pt x="1318206" y="509168"/>
                </a:lnTo>
                <a:lnTo>
                  <a:pt x="1275517" y="522317"/>
                </a:lnTo>
                <a:lnTo>
                  <a:pt x="1231889" y="533644"/>
                </a:lnTo>
                <a:lnTo>
                  <a:pt x="1187393" y="543133"/>
                </a:lnTo>
                <a:lnTo>
                  <a:pt x="1142103" y="550767"/>
                </a:lnTo>
                <a:lnTo>
                  <a:pt x="1096089" y="556528"/>
                </a:lnTo>
                <a:lnTo>
                  <a:pt x="1049425" y="560400"/>
                </a:lnTo>
                <a:lnTo>
                  <a:pt x="1002183" y="562366"/>
                </a:lnTo>
                <a:lnTo>
                  <a:pt x="954435" y="562408"/>
                </a:lnTo>
                <a:lnTo>
                  <a:pt x="1594812" y="562408"/>
                </a:lnTo>
                <a:lnTo>
                  <a:pt x="1860466" y="11015"/>
                </a:lnTo>
                <a:lnTo>
                  <a:pt x="1837602" y="0"/>
                </a:lnTo>
                <a:close/>
              </a:path>
            </a:pathLst>
          </a:custGeom>
          <a:solidFill>
            <a:srgbClr val="A3A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0659" y="1661611"/>
            <a:ext cx="454025" cy="459105"/>
          </a:xfrm>
          <a:custGeom>
            <a:avLst/>
            <a:gdLst/>
            <a:ahLst/>
            <a:cxnLst/>
            <a:rect l="l" t="t" r="r" b="b"/>
            <a:pathLst>
              <a:path w="454025" h="459105">
                <a:moveTo>
                  <a:pt x="127972" y="0"/>
                </a:moveTo>
                <a:lnTo>
                  <a:pt x="114890" y="60600"/>
                </a:lnTo>
                <a:lnTo>
                  <a:pt x="101753" y="116548"/>
                </a:lnTo>
                <a:lnTo>
                  <a:pt x="88463" y="168803"/>
                </a:lnTo>
                <a:lnTo>
                  <a:pt x="74922" y="218326"/>
                </a:lnTo>
                <a:lnTo>
                  <a:pt x="61030" y="266079"/>
                </a:lnTo>
                <a:lnTo>
                  <a:pt x="46691" y="313021"/>
                </a:lnTo>
                <a:lnTo>
                  <a:pt x="31805" y="360112"/>
                </a:lnTo>
                <a:lnTo>
                  <a:pt x="16274" y="408315"/>
                </a:lnTo>
                <a:lnTo>
                  <a:pt x="0" y="458589"/>
                </a:lnTo>
                <a:lnTo>
                  <a:pt x="48979" y="443687"/>
                </a:lnTo>
                <a:lnTo>
                  <a:pt x="95761" y="427853"/>
                </a:lnTo>
                <a:lnTo>
                  <a:pt x="187127" y="395251"/>
                </a:lnTo>
                <a:lnTo>
                  <a:pt x="233910" y="379416"/>
                </a:lnTo>
                <a:lnTo>
                  <a:pt x="282892" y="364513"/>
                </a:lnTo>
                <a:lnTo>
                  <a:pt x="335171" y="351010"/>
                </a:lnTo>
                <a:lnTo>
                  <a:pt x="391848" y="339372"/>
                </a:lnTo>
                <a:lnTo>
                  <a:pt x="454021" y="330066"/>
                </a:lnTo>
                <a:lnTo>
                  <a:pt x="246556" y="235889"/>
                </a:lnTo>
                <a:lnTo>
                  <a:pt x="127972" y="0"/>
                </a:lnTo>
                <a:close/>
              </a:path>
            </a:pathLst>
          </a:custGeom>
          <a:solidFill>
            <a:srgbClr val="B7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89871" y="3267547"/>
            <a:ext cx="255904" cy="243840"/>
          </a:xfrm>
          <a:custGeom>
            <a:avLst/>
            <a:gdLst/>
            <a:ahLst/>
            <a:cxnLst/>
            <a:rect l="l" t="t" r="r" b="b"/>
            <a:pathLst>
              <a:path w="255904" h="243839">
                <a:moveTo>
                  <a:pt x="0" y="0"/>
                </a:moveTo>
                <a:lnTo>
                  <a:pt x="255502" y="0"/>
                </a:lnTo>
                <a:lnTo>
                  <a:pt x="255502" y="243619"/>
                </a:lnTo>
                <a:lnTo>
                  <a:pt x="0" y="2436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0214" y="3929749"/>
            <a:ext cx="438784" cy="466725"/>
          </a:xfrm>
          <a:custGeom>
            <a:avLst/>
            <a:gdLst/>
            <a:ahLst/>
            <a:cxnLst/>
            <a:rect l="l" t="t" r="r" b="b"/>
            <a:pathLst>
              <a:path w="438785" h="466725">
                <a:moveTo>
                  <a:pt x="0" y="0"/>
                </a:moveTo>
                <a:lnTo>
                  <a:pt x="8604" y="50470"/>
                </a:lnTo>
                <a:lnTo>
                  <a:pt x="18410" y="98877"/>
                </a:lnTo>
                <a:lnTo>
                  <a:pt x="39225" y="193627"/>
                </a:lnTo>
                <a:lnTo>
                  <a:pt x="49031" y="242033"/>
                </a:lnTo>
                <a:lnTo>
                  <a:pt x="57634" y="292503"/>
                </a:lnTo>
                <a:lnTo>
                  <a:pt x="64433" y="346068"/>
                </a:lnTo>
                <a:lnTo>
                  <a:pt x="68827" y="403760"/>
                </a:lnTo>
                <a:lnTo>
                  <a:pt x="70214" y="466610"/>
                </a:lnTo>
                <a:lnTo>
                  <a:pt x="189812" y="272685"/>
                </a:lnTo>
                <a:lnTo>
                  <a:pt x="438778" y="184809"/>
                </a:lnTo>
                <a:lnTo>
                  <a:pt x="380313" y="164186"/>
                </a:lnTo>
                <a:lnTo>
                  <a:pt x="326471" y="144096"/>
                </a:lnTo>
                <a:lnTo>
                  <a:pt x="276310" y="124320"/>
                </a:lnTo>
                <a:lnTo>
                  <a:pt x="228891" y="104639"/>
                </a:lnTo>
                <a:lnTo>
                  <a:pt x="183273" y="84834"/>
                </a:lnTo>
                <a:lnTo>
                  <a:pt x="138515" y="64686"/>
                </a:lnTo>
                <a:lnTo>
                  <a:pt x="0" y="0"/>
                </a:lnTo>
                <a:close/>
              </a:path>
            </a:pathLst>
          </a:custGeom>
          <a:solidFill>
            <a:srgbClr val="A3A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876" y="173831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6096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8876" y="168370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30">
                <a:moveTo>
                  <a:pt x="0" y="24130"/>
                </a:moveTo>
                <a:lnTo>
                  <a:pt x="58200" y="24130"/>
                </a:lnTo>
                <a:lnTo>
                  <a:pt x="582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876" y="16538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5968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243" y="1683388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8876" y="40668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8876" y="401161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30"/>
                </a:moveTo>
                <a:lnTo>
                  <a:pt x="58200" y="24130"/>
                </a:lnTo>
                <a:lnTo>
                  <a:pt x="582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8876" y="39824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1243" y="4012002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8876" y="52352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8876" y="518001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29"/>
                </a:moveTo>
                <a:lnTo>
                  <a:pt x="58200" y="24129"/>
                </a:lnTo>
                <a:lnTo>
                  <a:pt x="5820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8876" y="51508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1243" y="5180399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8876" y="62004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876" y="614521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29"/>
                </a:moveTo>
                <a:lnTo>
                  <a:pt x="58200" y="24129"/>
                </a:lnTo>
                <a:lnTo>
                  <a:pt x="5820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8876" y="61160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243" y="6145603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8240" y="17554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98240" y="170021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30">
                <a:moveTo>
                  <a:pt x="0" y="24130"/>
                </a:moveTo>
                <a:lnTo>
                  <a:pt x="58201" y="24130"/>
                </a:lnTo>
                <a:lnTo>
                  <a:pt x="5820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98240" y="16710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0608" y="1700769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4" y="0"/>
                </a:moveTo>
                <a:lnTo>
                  <a:pt x="0" y="0"/>
                </a:lnTo>
                <a:lnTo>
                  <a:pt x="0" y="24166"/>
                </a:lnTo>
                <a:lnTo>
                  <a:pt x="58174" y="24166"/>
                </a:lnTo>
                <a:lnTo>
                  <a:pt x="58174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2502" y="442307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2502" y="476555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2502" y="258254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2502" y="275556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2502" y="294331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0" y="0"/>
                </a:lnTo>
                <a:lnTo>
                  <a:pt x="38950" y="38950"/>
                </a:lnTo>
                <a:lnTo>
                  <a:pt x="0" y="3895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502" y="312111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21458" y="207692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21458" y="2255489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21458" y="242969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502" y="558507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92929" y="1553782"/>
            <a:ext cx="2835910" cy="18097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7780" marR="57150">
              <a:lnSpc>
                <a:spcPts val="1520"/>
              </a:lnSpc>
              <a:spcBef>
                <a:spcPts val="280"/>
              </a:spcBef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Introduction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400" b="1" spc="-2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Build-Operate-  Transfer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model;</a:t>
            </a:r>
            <a:endParaRPr sz="1400">
              <a:latin typeface="Verdana"/>
              <a:cs typeface="Verdana"/>
            </a:endParaRPr>
          </a:p>
          <a:p>
            <a:pPr marL="12700" marR="204470">
              <a:lnSpc>
                <a:spcPts val="1520"/>
              </a:lnSpc>
              <a:spcBef>
                <a:spcPts val="810"/>
              </a:spcBef>
            </a:pP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Continuous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establishment of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 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clusters:</a:t>
            </a:r>
            <a:endParaRPr sz="1400">
              <a:latin typeface="Verdana"/>
              <a:cs typeface="Verdana"/>
            </a:endParaRPr>
          </a:p>
          <a:p>
            <a:pPr marL="137160" marR="5080">
              <a:lnSpc>
                <a:spcPts val="1300"/>
              </a:lnSpc>
              <a:spcBef>
                <a:spcPts val="484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industrial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zones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4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industrial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sites; 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high technological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parks;</a:t>
            </a:r>
            <a:endParaRPr sz="1200">
              <a:latin typeface="Arial"/>
              <a:cs typeface="Arial"/>
            </a:endParaRPr>
          </a:p>
          <a:p>
            <a:pPr marL="137160">
              <a:lnSpc>
                <a:spcPts val="1220"/>
              </a:lnSpc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agroparks;</a:t>
            </a:r>
            <a:endParaRPr sz="1200">
              <a:latin typeface="Arial"/>
              <a:cs typeface="Arial"/>
            </a:endParaRPr>
          </a:p>
          <a:p>
            <a:pPr marL="137160" marR="487045">
              <a:lnSpc>
                <a:spcPts val="1300"/>
              </a:lnSpc>
              <a:spcBef>
                <a:spcPts val="9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free trade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zone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established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Baku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Sea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Port.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68876" y="222091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6096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8876" y="216630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30">
                <a:moveTo>
                  <a:pt x="0" y="24130"/>
                </a:moveTo>
                <a:lnTo>
                  <a:pt x="58200" y="24130"/>
                </a:lnTo>
                <a:lnTo>
                  <a:pt x="5820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8876" y="213646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3" y="0"/>
                </a:lnTo>
              </a:path>
            </a:pathLst>
          </a:custGeom>
          <a:ln w="5968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243" y="2166248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732072" y="6240326"/>
            <a:ext cx="3505200" cy="62420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25400" rIns="0" bIns="0" rtlCol="0">
            <a:spAutoFit/>
          </a:bodyPr>
          <a:lstStyle/>
          <a:p>
            <a:pPr marL="187960" marR="467995">
              <a:lnSpc>
                <a:spcPts val="109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UN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General Assembly has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passed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resolution  supporting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Azerbaijan's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initiative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0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establishment</a:t>
            </a:r>
            <a:endParaRPr sz="1000">
              <a:latin typeface="Arial"/>
              <a:cs typeface="Arial"/>
            </a:endParaRPr>
          </a:p>
          <a:p>
            <a:pPr marL="187960">
              <a:lnSpc>
                <a:spcPts val="1010"/>
              </a:lnSpc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Eurasian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Alliance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construction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Verdana"/>
                <a:cs typeface="Verdana"/>
              </a:rPr>
              <a:t>Trans-Eurasian</a:t>
            </a:r>
            <a:endParaRPr sz="1000">
              <a:latin typeface="Verdana"/>
              <a:cs typeface="Verdana"/>
            </a:endParaRPr>
          </a:p>
          <a:p>
            <a:pPr marL="187960">
              <a:lnSpc>
                <a:spcPts val="1145"/>
              </a:lnSpc>
            </a:pPr>
            <a:r>
              <a:rPr sz="1000" b="1" spc="-135" dirty="0">
                <a:solidFill>
                  <a:srgbClr val="231F20"/>
                </a:solidFill>
                <a:latin typeface="Verdana"/>
                <a:cs typeface="Verdana"/>
              </a:rPr>
              <a:t>Information </a:t>
            </a:r>
            <a:r>
              <a:rPr sz="1000" b="1" spc="-114" dirty="0">
                <a:solidFill>
                  <a:srgbClr val="231F20"/>
                </a:solidFill>
                <a:latin typeface="Verdana"/>
                <a:cs typeface="Verdana"/>
              </a:rPr>
              <a:t>Super </a:t>
            </a:r>
            <a:r>
              <a:rPr sz="1000" b="1" spc="-150" dirty="0">
                <a:solidFill>
                  <a:srgbClr val="231F20"/>
                </a:solidFill>
                <a:latin typeface="Verdana"/>
                <a:cs typeface="Verdana"/>
              </a:rPr>
              <a:t>Highway</a:t>
            </a:r>
            <a:r>
              <a:rPr sz="1000" b="1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b="1" spc="-165" dirty="0">
                <a:solidFill>
                  <a:srgbClr val="231F20"/>
                </a:solidFill>
                <a:latin typeface="Verdana"/>
                <a:cs typeface="Verdana"/>
              </a:rPr>
              <a:t>(TASIM).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28162" y="3057786"/>
            <a:ext cx="3505200" cy="62420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0975" marR="121285">
              <a:lnSpc>
                <a:spcPts val="1090"/>
              </a:lnSpc>
              <a:spcBef>
                <a:spcPts val="890"/>
              </a:spcBef>
            </a:pPr>
            <a:r>
              <a:rPr sz="1000" b="1" spc="-95" dirty="0">
                <a:solidFill>
                  <a:srgbClr val="231F20"/>
                </a:solidFill>
                <a:latin typeface="Verdana"/>
                <a:cs typeface="Verdana"/>
              </a:rPr>
              <a:t>“Digital </a:t>
            </a:r>
            <a:r>
              <a:rPr sz="1000" b="1" spc="-110" dirty="0">
                <a:solidFill>
                  <a:srgbClr val="231F20"/>
                </a:solidFill>
                <a:latin typeface="Verdana"/>
                <a:cs typeface="Verdana"/>
              </a:rPr>
              <a:t>Trade </a:t>
            </a:r>
            <a:r>
              <a:rPr sz="1000" b="1" spc="-130" dirty="0">
                <a:solidFill>
                  <a:srgbClr val="231F20"/>
                </a:solidFill>
                <a:latin typeface="Verdana"/>
                <a:cs typeface="Verdana"/>
              </a:rPr>
              <a:t>Hub </a:t>
            </a:r>
            <a:r>
              <a:rPr sz="1000" b="1" spc="-105" dirty="0">
                <a:solidFill>
                  <a:srgbClr val="231F20"/>
                </a:solidFill>
                <a:latin typeface="Verdana"/>
                <a:cs typeface="Verdana"/>
              </a:rPr>
              <a:t>of Azerbaijan”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electronic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trade 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platform </a:t>
            </a:r>
            <a:r>
              <a:rPr sz="1000" spc="3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aims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facilitate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local,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regional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e-commerce.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726973" y="3988280"/>
            <a:ext cx="3511550" cy="505459"/>
          </a:xfrm>
          <a:custGeom>
            <a:avLst/>
            <a:gdLst/>
            <a:ahLst/>
            <a:cxnLst/>
            <a:rect l="l" t="t" r="r" b="b"/>
            <a:pathLst>
              <a:path w="3511550" h="505460">
                <a:moveTo>
                  <a:pt x="0" y="0"/>
                </a:moveTo>
                <a:lnTo>
                  <a:pt x="3511138" y="0"/>
                </a:lnTo>
                <a:lnTo>
                  <a:pt x="3511138" y="505299"/>
                </a:lnTo>
                <a:lnTo>
                  <a:pt x="0" y="505299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26973" y="3988280"/>
            <a:ext cx="2759075" cy="505459"/>
          </a:xfrm>
          <a:custGeom>
            <a:avLst/>
            <a:gdLst/>
            <a:ahLst/>
            <a:cxnLst/>
            <a:rect l="l" t="t" r="r" b="b"/>
            <a:pathLst>
              <a:path w="2759075" h="505460">
                <a:moveTo>
                  <a:pt x="2364505" y="0"/>
                </a:moveTo>
                <a:lnTo>
                  <a:pt x="0" y="0"/>
                </a:lnTo>
                <a:lnTo>
                  <a:pt x="0" y="502351"/>
                </a:lnTo>
                <a:lnTo>
                  <a:pt x="2759066" y="505299"/>
                </a:lnTo>
                <a:lnTo>
                  <a:pt x="2364505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727366" y="4505064"/>
            <a:ext cx="3505200" cy="13671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06400" marR="201930">
              <a:lnSpc>
                <a:spcPts val="1300"/>
              </a:lnSpc>
              <a:spcBef>
                <a:spcPts val="259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creating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technology-oriented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educational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landscape;</a:t>
            </a:r>
            <a:endParaRPr sz="1200" dirty="0">
              <a:latin typeface="Arial"/>
              <a:cs typeface="Arial"/>
            </a:endParaRPr>
          </a:p>
          <a:p>
            <a:pPr marL="406400" marR="290830">
              <a:lnSpc>
                <a:spcPts val="1300"/>
              </a:lnSpc>
              <a:spcBef>
                <a:spcPts val="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enabling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further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development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digitized  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economy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406400" marR="346075">
              <a:lnSpc>
                <a:spcPts val="1300"/>
              </a:lnSpc>
              <a:spcBef>
                <a:spcPts val="1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driving growth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banking,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ﬁnancial,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educational,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medical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social sectors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country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achieving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wider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electronic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27366" y="3977857"/>
            <a:ext cx="3505200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069">
              <a:lnSpc>
                <a:spcPts val="183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Becoming </a:t>
            </a:r>
            <a:r>
              <a:rPr sz="1600" b="1" spc="-2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leading</a:t>
            </a:r>
            <a:endParaRPr sz="1600">
              <a:latin typeface="Verdana"/>
              <a:cs typeface="Verdana"/>
            </a:endParaRPr>
          </a:p>
          <a:p>
            <a:pPr marL="849630">
              <a:lnSpc>
                <a:spcPts val="1830"/>
              </a:lnSpc>
            </a:pP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ICT-driven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country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021458" y="461953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21458" y="49532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21458" y="528347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30819" y="6871500"/>
            <a:ext cx="5949315" cy="309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8425" marR="5080" indent="-86360">
              <a:lnSpc>
                <a:spcPts val="1040"/>
              </a:lnSpc>
              <a:spcBef>
                <a:spcPts val="265"/>
              </a:spcBef>
            </a:pP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*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Baku-Tbilisi-Kars (BTK)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railway,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Astara, Iran–Astara, Azerbaijan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Railroad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construction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projects have been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ﬁnalized;  </a:t>
            </a:r>
            <a:r>
              <a:rPr sz="1000" i="1" spc="-10" dirty="0">
                <a:solidFill>
                  <a:srgbClr val="231F20"/>
                </a:solidFill>
                <a:latin typeface="Calibri"/>
                <a:cs typeface="Calibri"/>
              </a:rPr>
              <a:t>Baku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International </a:t>
            </a:r>
            <a:r>
              <a:rPr sz="1000" i="1" dirty="0">
                <a:solidFill>
                  <a:srgbClr val="231F20"/>
                </a:solidFill>
                <a:latin typeface="Calibri"/>
                <a:cs typeface="Calibri"/>
              </a:rPr>
              <a:t>Seaport project is</a:t>
            </a:r>
            <a:r>
              <a:rPr sz="10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Calibri"/>
                <a:cs typeface="Calibri"/>
              </a:rPr>
              <a:t>ongoing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526" y="964155"/>
            <a:ext cx="9987280" cy="6070600"/>
          </a:xfrm>
          <a:custGeom>
            <a:avLst/>
            <a:gdLst/>
            <a:ahLst/>
            <a:cxnLst/>
            <a:rect l="l" t="t" r="r" b="b"/>
            <a:pathLst>
              <a:path w="9987280" h="6070600">
                <a:moveTo>
                  <a:pt x="0" y="0"/>
                </a:moveTo>
                <a:lnTo>
                  <a:pt x="9986943" y="0"/>
                </a:lnTo>
                <a:lnTo>
                  <a:pt x="9986943" y="6070603"/>
                </a:lnTo>
                <a:lnTo>
                  <a:pt x="0" y="607060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4189" y="4729564"/>
            <a:ext cx="6024880" cy="2059305"/>
          </a:xfrm>
          <a:custGeom>
            <a:avLst/>
            <a:gdLst/>
            <a:ahLst/>
            <a:cxnLst/>
            <a:rect l="l" t="t" r="r" b="b"/>
            <a:pathLst>
              <a:path w="6024880" h="2059304">
                <a:moveTo>
                  <a:pt x="0" y="0"/>
                </a:moveTo>
                <a:lnTo>
                  <a:pt x="6024406" y="0"/>
                </a:lnTo>
                <a:lnTo>
                  <a:pt x="6024406" y="2058987"/>
                </a:lnTo>
                <a:lnTo>
                  <a:pt x="0" y="205898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196" y="5208627"/>
            <a:ext cx="1759585" cy="1115695"/>
          </a:xfrm>
          <a:custGeom>
            <a:avLst/>
            <a:gdLst/>
            <a:ahLst/>
            <a:cxnLst/>
            <a:rect l="l" t="t" r="r" b="b"/>
            <a:pathLst>
              <a:path w="1759585" h="1115695">
                <a:moveTo>
                  <a:pt x="0" y="0"/>
                </a:moveTo>
                <a:lnTo>
                  <a:pt x="0" y="1115397"/>
                </a:lnTo>
                <a:lnTo>
                  <a:pt x="1372096" y="1115397"/>
                </a:lnTo>
                <a:lnTo>
                  <a:pt x="1759197" y="584178"/>
                </a:lnTo>
                <a:lnTo>
                  <a:pt x="1346050" y="5237"/>
                </a:lnTo>
                <a:lnTo>
                  <a:pt x="0" y="0"/>
                </a:lnTo>
                <a:close/>
              </a:path>
            </a:pathLst>
          </a:custGeom>
          <a:solidFill>
            <a:srgbClr val="C0D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0472" y="1171180"/>
            <a:ext cx="6058535" cy="3365500"/>
          </a:xfrm>
          <a:custGeom>
            <a:avLst/>
            <a:gdLst/>
            <a:ahLst/>
            <a:cxnLst/>
            <a:rect l="l" t="t" r="r" b="b"/>
            <a:pathLst>
              <a:path w="6058534" h="3365500">
                <a:moveTo>
                  <a:pt x="0" y="0"/>
                </a:moveTo>
                <a:lnTo>
                  <a:pt x="6058123" y="0"/>
                </a:lnTo>
                <a:lnTo>
                  <a:pt x="6058123" y="3365498"/>
                </a:lnTo>
                <a:lnTo>
                  <a:pt x="0" y="3365498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196" y="2204661"/>
            <a:ext cx="1759585" cy="1115695"/>
          </a:xfrm>
          <a:custGeom>
            <a:avLst/>
            <a:gdLst/>
            <a:ahLst/>
            <a:cxnLst/>
            <a:rect l="l" t="t" r="r" b="b"/>
            <a:pathLst>
              <a:path w="1759585" h="1115695">
                <a:moveTo>
                  <a:pt x="0" y="0"/>
                </a:moveTo>
                <a:lnTo>
                  <a:pt x="0" y="1115399"/>
                </a:lnTo>
                <a:lnTo>
                  <a:pt x="1372096" y="1115399"/>
                </a:lnTo>
                <a:lnTo>
                  <a:pt x="1759197" y="584179"/>
                </a:lnTo>
                <a:lnTo>
                  <a:pt x="1346050" y="5238"/>
                </a:lnTo>
                <a:lnTo>
                  <a:pt x="0" y="0"/>
                </a:lnTo>
                <a:close/>
              </a:path>
            </a:pathLst>
          </a:custGeom>
          <a:solidFill>
            <a:srgbClr val="C0D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7599" y="3511371"/>
            <a:ext cx="2038350" cy="1117600"/>
          </a:xfrm>
          <a:custGeom>
            <a:avLst/>
            <a:gdLst/>
            <a:ahLst/>
            <a:cxnLst/>
            <a:rect l="l" t="t" r="r" b="b"/>
            <a:pathLst>
              <a:path w="2038350" h="1117600">
                <a:moveTo>
                  <a:pt x="0" y="0"/>
                </a:moveTo>
                <a:lnTo>
                  <a:pt x="2037812" y="0"/>
                </a:lnTo>
                <a:lnTo>
                  <a:pt x="2037812" y="1117594"/>
                </a:lnTo>
                <a:lnTo>
                  <a:pt x="0" y="1117594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57599" y="3816679"/>
            <a:ext cx="2038350" cy="5035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5930" marR="247650">
              <a:lnSpc>
                <a:spcPts val="1839"/>
              </a:lnSpc>
              <a:spcBef>
                <a:spcPts val="225"/>
              </a:spcBef>
            </a:pPr>
            <a:r>
              <a:rPr sz="1600" b="1" spc="-240" dirty="0">
                <a:solidFill>
                  <a:srgbClr val="FFFFFF"/>
                </a:solidFill>
                <a:latin typeface="Verdana"/>
                <a:cs typeface="Verdana"/>
              </a:rPr>
              <a:t>Human</a:t>
            </a:r>
            <a:r>
              <a:rPr sz="1600" b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capital  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79208" y="1295564"/>
            <a:ext cx="418719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quality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at </a:t>
            </a:r>
            <a:r>
              <a:rPr sz="1400" b="1" spc="-80" dirty="0">
                <a:solidFill>
                  <a:srgbClr val="231F20"/>
                </a:solidFill>
                <a:latin typeface="Verdana"/>
                <a:cs typeface="Verdana"/>
              </a:rPr>
              <a:t>all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levels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education:</a:t>
            </a:r>
            <a:endParaRPr sz="1400">
              <a:latin typeface="Verdana"/>
              <a:cs typeface="Verdana"/>
            </a:endParaRPr>
          </a:p>
          <a:p>
            <a:pPr marL="118745" marR="5080">
              <a:lnSpc>
                <a:spcPct val="106500"/>
              </a:lnSpc>
              <a:spcBef>
                <a:spcPts val="950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building stronger 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VET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based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school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employer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partnerships;</a:t>
            </a:r>
            <a:endParaRPr sz="12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  <a:spcBef>
                <a:spcPts val="9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promoting “education-research-innovation”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triangle.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9921" y="2416130"/>
            <a:ext cx="4467860" cy="187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digital</a:t>
            </a:r>
            <a:r>
              <a:rPr sz="1400" b="1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infrastructure;</a:t>
            </a:r>
            <a:endParaRPr sz="1400">
              <a:latin typeface="Verdana"/>
              <a:cs typeface="Verdana"/>
            </a:endParaRPr>
          </a:p>
          <a:p>
            <a:pPr marL="12700" marR="538480">
              <a:lnSpc>
                <a:spcPct val="170400"/>
              </a:lnSpc>
            </a:pP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Enhancing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e-learning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distant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education;  Inclusive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education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for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children </a:t>
            </a: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with 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disabilities; 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Promoting </a:t>
            </a: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life-long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learning;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430"/>
              </a:lnSpc>
              <a:spcBef>
                <a:spcPts val="1435"/>
              </a:spcBef>
            </a:pP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Ensuring 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long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term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equilibrium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between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education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labor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market.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9208" y="4971842"/>
            <a:ext cx="3500754" cy="7804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quality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healthcare</a:t>
            </a:r>
            <a:r>
              <a:rPr sz="1400" b="1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system:</a:t>
            </a:r>
            <a:endParaRPr sz="1400">
              <a:latin typeface="Verdana"/>
              <a:cs typeface="Verdana"/>
            </a:endParaRPr>
          </a:p>
          <a:p>
            <a:pPr marL="116205" marR="5080">
              <a:lnSpc>
                <a:spcPct val="106500"/>
              </a:lnSpc>
              <a:spcBef>
                <a:spcPts val="50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high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skilled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personnel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modern</a:t>
            </a:r>
            <a:r>
              <a:rPr sz="1200" spc="-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infrastructure;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patient-centered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9208" y="5944834"/>
            <a:ext cx="3629660" cy="5257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Making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healthcare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services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more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affordable:</a:t>
            </a:r>
            <a:endParaRPr sz="1400">
              <a:latin typeface="Verdana"/>
              <a:cs typeface="Verdana"/>
            </a:endParaRPr>
          </a:p>
          <a:p>
            <a:pPr marL="121920">
              <a:lnSpc>
                <a:spcPct val="100000"/>
              </a:lnSpc>
              <a:spcBef>
                <a:spcPts val="375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Mandatory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Healthcare Insurance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introduced.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8594" y="14373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98594" y="137636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8594" y="13433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0725" y="1376118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93765" y="172744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98594" y="26057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8594" y="254476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98594" y="25117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0725" y="254450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8594" y="29422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8594" y="288131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69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8594" y="28482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725" y="2881307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8594" y="331248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8594" y="325088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8594" y="321786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0725" y="3251134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8594" y="36852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8594" y="362426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98594" y="35912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725" y="362413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8594" y="40598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8594" y="399891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98594" y="39658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90725" y="3998869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93765" y="213778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98594" y="523970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98594" y="517747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5" h="27939">
                <a:moveTo>
                  <a:pt x="0" y="27940"/>
                </a:moveTo>
                <a:lnTo>
                  <a:pt x="65102" y="27940"/>
                </a:lnTo>
                <a:lnTo>
                  <a:pt x="65102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8594" y="51444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90725" y="517780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8594" y="61617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98594" y="610076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5" h="26670">
                <a:moveTo>
                  <a:pt x="0" y="26669"/>
                </a:moveTo>
                <a:lnTo>
                  <a:pt x="65102" y="26669"/>
                </a:lnTo>
                <a:lnTo>
                  <a:pt x="6510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98594" y="60677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90725" y="610018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93765" y="5416923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93765" y="566063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3765" y="636015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50458" y="2501941"/>
            <a:ext cx="12090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Verdana"/>
                <a:cs typeface="Verdana"/>
              </a:rPr>
              <a:t>High–Quality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0458" y="2735657"/>
            <a:ext cx="938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Verdana"/>
                <a:cs typeface="Verdana"/>
              </a:rPr>
              <a:t>Edu</a:t>
            </a:r>
            <a:r>
              <a:rPr sz="1600" b="1" spc="-17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1600" b="1" spc="-190" dirty="0">
                <a:solidFill>
                  <a:srgbClr val="231F20"/>
                </a:solidFill>
                <a:latin typeface="Verdana"/>
                <a:cs typeface="Verdana"/>
              </a:rPr>
              <a:t>ation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457319" y="51992"/>
            <a:ext cx="973582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935" marR="5080" indent="-1880870">
              <a:lnSpc>
                <a:spcPct val="106500"/>
              </a:lnSpc>
              <a:spcBef>
                <a:spcPts val="100"/>
              </a:spcBef>
            </a:pPr>
            <a:r>
              <a:rPr spc="-290" dirty="0"/>
              <a:t>ENSURING </a:t>
            </a:r>
            <a:r>
              <a:rPr spc="-295" dirty="0"/>
              <a:t>SOCIAL </a:t>
            </a:r>
            <a:r>
              <a:rPr spc="-275" dirty="0"/>
              <a:t>CONTRACT </a:t>
            </a:r>
            <a:r>
              <a:rPr spc="-240" dirty="0"/>
              <a:t>BETWEEN </a:t>
            </a:r>
            <a:r>
              <a:rPr spc="-380" dirty="0"/>
              <a:t>GOOD </a:t>
            </a:r>
            <a:r>
              <a:rPr spc="-275" dirty="0"/>
              <a:t>GOVERNANCE </a:t>
            </a:r>
            <a:r>
              <a:rPr spc="-300" dirty="0"/>
              <a:t>AND </a:t>
            </a:r>
            <a:r>
              <a:rPr spc="-254" dirty="0"/>
              <a:t>SMART </a:t>
            </a:r>
            <a:r>
              <a:rPr spc="-295" dirty="0"/>
              <a:t>CITIZENS  </a:t>
            </a:r>
            <a:r>
              <a:rPr spc="-215" dirty="0"/>
              <a:t>SHALL </a:t>
            </a:r>
            <a:r>
              <a:rPr spc="-225" dirty="0"/>
              <a:t>LEAD </a:t>
            </a:r>
            <a:r>
              <a:rPr spc="-340" dirty="0"/>
              <a:t>TO </a:t>
            </a:r>
            <a:r>
              <a:rPr spc="-275" dirty="0"/>
              <a:t>AN </a:t>
            </a:r>
            <a:r>
              <a:rPr spc="-295" dirty="0"/>
              <a:t>INCLUSIVE </a:t>
            </a:r>
            <a:r>
              <a:rPr spc="-315" dirty="0"/>
              <a:t>ECONOMIC</a:t>
            </a:r>
            <a:r>
              <a:rPr spc="-320" dirty="0"/>
              <a:t> </a:t>
            </a:r>
            <a:r>
              <a:rPr spc="-345" dirty="0"/>
              <a:t>GROWTH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83504" y="5389043"/>
            <a:ext cx="1232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5" dirty="0">
                <a:solidFill>
                  <a:srgbClr val="231F20"/>
                </a:solidFill>
                <a:latin typeface="Verdana"/>
                <a:cs typeface="Verdana"/>
              </a:rPr>
              <a:t>Cutting-edge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3504" y="5622763"/>
            <a:ext cx="1361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600" b="1" spc="-2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Verdana"/>
                <a:cs typeface="Verdana"/>
              </a:rPr>
              <a:t>affordable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3501" y="5856482"/>
            <a:ext cx="10172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31F20"/>
                </a:solidFill>
                <a:latin typeface="Verdana"/>
                <a:cs typeface="Verdana"/>
              </a:rPr>
              <a:t>healthcare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958595" y="2575414"/>
            <a:ext cx="592455" cy="3016250"/>
          </a:xfrm>
          <a:custGeom>
            <a:avLst/>
            <a:gdLst/>
            <a:ahLst/>
            <a:cxnLst/>
            <a:rect l="l" t="t" r="r" b="b"/>
            <a:pathLst>
              <a:path w="592454" h="3016250">
                <a:moveTo>
                  <a:pt x="0" y="0"/>
                </a:moveTo>
                <a:lnTo>
                  <a:pt x="0" y="3016252"/>
                </a:lnTo>
                <a:lnTo>
                  <a:pt x="592005" y="1544119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1"/>
            <a:ext cx="10693401" cy="754133"/>
            <a:chOff x="-3854" y="5569"/>
            <a:chExt cx="9145016" cy="826949"/>
          </a:xfrm>
        </p:grpSpPr>
        <p:pic>
          <p:nvPicPr>
            <p:cNvPr id="5" name="Рисунок 4" descr="C:\Users\asus\Desktop\ScreenHunter_2.jpg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71915"/>
              <a:ext cx="641553" cy="69581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5617" tIns="37808" rIns="75617" bIns="37808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az-Latn-AZ" sz="15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15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NAS</a:t>
              </a:r>
              <a:endParaRPr lang="en-US" sz="1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r>
                <a:rPr lang="az-Latn-AZ" sz="150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INSTITUTE OF ECONOMICS </a:t>
              </a:r>
            </a:p>
            <a:p>
              <a:pPr>
                <a:lnSpc>
                  <a:spcPct val="107000"/>
                </a:lnSpc>
              </a:pPr>
              <a:endParaRPr lang="en-US" sz="1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" y="7161649"/>
            <a:ext cx="10693401" cy="320776"/>
          </a:xfrm>
          <a:prstGeom prst="rect">
            <a:avLst/>
          </a:prstGeom>
          <a:gradFill flip="none" rotWithShape="1">
            <a:gsLst>
              <a:gs pos="26000">
                <a:srgbClr val="6A9CCB"/>
              </a:gs>
              <a:gs pos="42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3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315" tIns="52157" rIns="104315" bIns="52157" rtlCol="0">
            <a:spAutoFit/>
          </a:bodyPr>
          <a:lstStyle/>
          <a:p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www.economics.com.az</a:t>
            </a:r>
            <a:r>
              <a:rPr lang="az-Latn-AZ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May 14,</a:t>
            </a:r>
            <a:r>
              <a:rPr lang="az-Latn-AZ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2019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95505" y="2828519"/>
            <a:ext cx="7398109" cy="2996135"/>
          </a:xfrm>
          <a:prstGeom prst="roundRect">
            <a:avLst>
              <a:gd name="adj" fmla="val 2439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115012" tIns="57505" rIns="115012" bIns="57505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500" i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THANKS for attention!</a:t>
            </a:r>
            <a:endParaRPr lang="az-Latn-AZ" sz="5500" i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92" y="5981212"/>
            <a:ext cx="9586595" cy="1059815"/>
          </a:xfrm>
          <a:custGeom>
            <a:avLst/>
            <a:gdLst/>
            <a:ahLst/>
            <a:cxnLst/>
            <a:rect l="l" t="t" r="r" b="b"/>
            <a:pathLst>
              <a:path w="9586595" h="1059815">
                <a:moveTo>
                  <a:pt x="0" y="0"/>
                </a:moveTo>
                <a:lnTo>
                  <a:pt x="9586410" y="0"/>
                </a:lnTo>
                <a:lnTo>
                  <a:pt x="9586410" y="1059300"/>
                </a:lnTo>
                <a:lnTo>
                  <a:pt x="0" y="1059300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36089" y="1561545"/>
            <a:ext cx="1209040" cy="4072254"/>
          </a:xfrm>
          <a:custGeom>
            <a:avLst/>
            <a:gdLst/>
            <a:ahLst/>
            <a:cxnLst/>
            <a:rect l="l" t="t" r="r" b="b"/>
            <a:pathLst>
              <a:path w="1209040" h="4072254">
                <a:moveTo>
                  <a:pt x="0" y="4071646"/>
                </a:moveTo>
                <a:lnTo>
                  <a:pt x="1208907" y="4071646"/>
                </a:lnTo>
                <a:lnTo>
                  <a:pt x="1208907" y="0"/>
                </a:lnTo>
                <a:lnTo>
                  <a:pt x="0" y="0"/>
                </a:lnTo>
                <a:lnTo>
                  <a:pt x="0" y="4071646"/>
                </a:lnTo>
                <a:close/>
              </a:path>
            </a:pathLst>
          </a:custGeom>
          <a:solidFill>
            <a:srgbClr val="92B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8762" y="1525752"/>
            <a:ext cx="695325" cy="4072254"/>
          </a:xfrm>
          <a:custGeom>
            <a:avLst/>
            <a:gdLst/>
            <a:ahLst/>
            <a:cxnLst/>
            <a:rect l="l" t="t" r="r" b="b"/>
            <a:pathLst>
              <a:path w="695325" h="4072254">
                <a:moveTo>
                  <a:pt x="0" y="4071646"/>
                </a:moveTo>
                <a:lnTo>
                  <a:pt x="695322" y="4071646"/>
                </a:lnTo>
                <a:lnTo>
                  <a:pt x="695322" y="0"/>
                </a:lnTo>
                <a:lnTo>
                  <a:pt x="0" y="0"/>
                </a:lnTo>
                <a:lnTo>
                  <a:pt x="0" y="4071646"/>
                </a:lnTo>
                <a:close/>
              </a:path>
            </a:pathLst>
          </a:custGeom>
          <a:solidFill>
            <a:srgbClr val="CBD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929" y="1525754"/>
            <a:ext cx="954405" cy="4072254"/>
          </a:xfrm>
          <a:custGeom>
            <a:avLst/>
            <a:gdLst/>
            <a:ahLst/>
            <a:cxnLst/>
            <a:rect l="l" t="t" r="r" b="b"/>
            <a:pathLst>
              <a:path w="954405" h="4072254">
                <a:moveTo>
                  <a:pt x="0" y="4071632"/>
                </a:moveTo>
                <a:lnTo>
                  <a:pt x="954184" y="4071632"/>
                </a:lnTo>
                <a:lnTo>
                  <a:pt x="954184" y="0"/>
                </a:lnTo>
                <a:lnTo>
                  <a:pt x="0" y="0"/>
                </a:lnTo>
                <a:lnTo>
                  <a:pt x="0" y="4071632"/>
                </a:lnTo>
                <a:close/>
              </a:path>
            </a:pathLst>
          </a:custGeom>
          <a:solidFill>
            <a:srgbClr val="CBD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6558" y="1525754"/>
            <a:ext cx="2371090" cy="4072254"/>
          </a:xfrm>
          <a:custGeom>
            <a:avLst/>
            <a:gdLst/>
            <a:ahLst/>
            <a:cxnLst/>
            <a:rect l="l" t="t" r="r" b="b"/>
            <a:pathLst>
              <a:path w="2371090" h="4072254">
                <a:moveTo>
                  <a:pt x="0" y="4071636"/>
                </a:moveTo>
                <a:lnTo>
                  <a:pt x="2370484" y="4071636"/>
                </a:lnTo>
                <a:lnTo>
                  <a:pt x="2370484" y="0"/>
                </a:lnTo>
                <a:lnTo>
                  <a:pt x="0" y="0"/>
                </a:lnTo>
                <a:lnTo>
                  <a:pt x="0" y="4071636"/>
                </a:lnTo>
                <a:close/>
              </a:path>
            </a:pathLst>
          </a:custGeom>
          <a:solidFill>
            <a:srgbClr val="CBD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059" y="1528744"/>
            <a:ext cx="0" cy="4073525"/>
          </a:xfrm>
          <a:custGeom>
            <a:avLst/>
            <a:gdLst/>
            <a:ahLst/>
            <a:cxnLst/>
            <a:rect l="l" t="t" r="r" b="b"/>
            <a:pathLst>
              <a:path h="4073525">
                <a:moveTo>
                  <a:pt x="0" y="0"/>
                </a:moveTo>
                <a:lnTo>
                  <a:pt x="0" y="4073409"/>
                </a:lnTo>
              </a:path>
            </a:pathLst>
          </a:custGeom>
          <a:ln w="8912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169" y="5593250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9"/>
                </a:lnTo>
                <a:lnTo>
                  <a:pt x="35629" y="8909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8169" y="5014225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8"/>
                </a:lnTo>
                <a:lnTo>
                  <a:pt x="35629" y="8908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169" y="4435200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9"/>
                </a:lnTo>
                <a:lnTo>
                  <a:pt x="35629" y="8909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8169" y="3856175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9"/>
                </a:lnTo>
                <a:lnTo>
                  <a:pt x="35629" y="8909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169" y="3286059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6"/>
                </a:lnTo>
                <a:lnTo>
                  <a:pt x="35629" y="8906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169" y="2707034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6"/>
                </a:lnTo>
                <a:lnTo>
                  <a:pt x="35629" y="8906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169" y="2128010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4"/>
                </a:lnTo>
                <a:lnTo>
                  <a:pt x="35629" y="8904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169" y="1548985"/>
            <a:ext cx="36195" cy="9525"/>
          </a:xfrm>
          <a:custGeom>
            <a:avLst/>
            <a:gdLst/>
            <a:ahLst/>
            <a:cxnLst/>
            <a:rect l="l" t="t" r="r" b="b"/>
            <a:pathLst>
              <a:path w="36195" h="9525">
                <a:moveTo>
                  <a:pt x="35629" y="0"/>
                </a:moveTo>
                <a:lnTo>
                  <a:pt x="0" y="0"/>
                </a:lnTo>
                <a:lnTo>
                  <a:pt x="0" y="8906"/>
                </a:lnTo>
                <a:lnTo>
                  <a:pt x="35629" y="8906"/>
                </a:lnTo>
                <a:lnTo>
                  <a:pt x="3562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933" y="1173675"/>
            <a:ext cx="954405" cy="352425"/>
          </a:xfrm>
          <a:custGeom>
            <a:avLst/>
            <a:gdLst/>
            <a:ahLst/>
            <a:cxnLst/>
            <a:rect l="l" t="t" r="r" b="b"/>
            <a:pathLst>
              <a:path w="954405" h="352425">
                <a:moveTo>
                  <a:pt x="0" y="0"/>
                </a:moveTo>
                <a:lnTo>
                  <a:pt x="0" y="352079"/>
                </a:lnTo>
                <a:lnTo>
                  <a:pt x="954180" y="352079"/>
                </a:lnTo>
                <a:lnTo>
                  <a:pt x="954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0737" y="1173675"/>
            <a:ext cx="2121535" cy="352425"/>
          </a:xfrm>
          <a:custGeom>
            <a:avLst/>
            <a:gdLst/>
            <a:ahLst/>
            <a:cxnLst/>
            <a:rect l="l" t="t" r="r" b="b"/>
            <a:pathLst>
              <a:path w="2121535" h="352425">
                <a:moveTo>
                  <a:pt x="0" y="0"/>
                </a:moveTo>
                <a:lnTo>
                  <a:pt x="0" y="352077"/>
                </a:lnTo>
                <a:lnTo>
                  <a:pt x="2120907" y="352077"/>
                </a:lnTo>
                <a:lnTo>
                  <a:pt x="2120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5D9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35926" y="1173675"/>
            <a:ext cx="1343025" cy="352425"/>
          </a:xfrm>
          <a:custGeom>
            <a:avLst/>
            <a:gdLst/>
            <a:ahLst/>
            <a:cxnLst/>
            <a:rect l="l" t="t" r="r" b="b"/>
            <a:pathLst>
              <a:path w="1343025" h="352425">
                <a:moveTo>
                  <a:pt x="0" y="352077"/>
                </a:moveTo>
                <a:lnTo>
                  <a:pt x="1342843" y="352077"/>
                </a:lnTo>
                <a:lnTo>
                  <a:pt x="1342843" y="0"/>
                </a:lnTo>
                <a:lnTo>
                  <a:pt x="0" y="0"/>
                </a:lnTo>
                <a:lnTo>
                  <a:pt x="0" y="352077"/>
                </a:lnTo>
                <a:close/>
              </a:path>
            </a:pathLst>
          </a:custGeom>
          <a:solidFill>
            <a:srgbClr val="5D9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8769" y="1173671"/>
            <a:ext cx="695325" cy="352425"/>
          </a:xfrm>
          <a:custGeom>
            <a:avLst/>
            <a:gdLst/>
            <a:ahLst/>
            <a:cxnLst/>
            <a:rect l="l" t="t" r="r" b="b"/>
            <a:pathLst>
              <a:path w="695325" h="352425">
                <a:moveTo>
                  <a:pt x="0" y="0"/>
                </a:moveTo>
                <a:lnTo>
                  <a:pt x="0" y="352080"/>
                </a:lnTo>
                <a:lnTo>
                  <a:pt x="695303" y="352080"/>
                </a:lnTo>
                <a:lnTo>
                  <a:pt x="695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75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76550" y="1173675"/>
            <a:ext cx="2371090" cy="352425"/>
          </a:xfrm>
          <a:custGeom>
            <a:avLst/>
            <a:gdLst/>
            <a:ahLst/>
            <a:cxnLst/>
            <a:rect l="l" t="t" r="r" b="b"/>
            <a:pathLst>
              <a:path w="2371090" h="352425">
                <a:moveTo>
                  <a:pt x="0" y="0"/>
                </a:moveTo>
                <a:lnTo>
                  <a:pt x="0" y="352079"/>
                </a:lnTo>
                <a:lnTo>
                  <a:pt x="2370491" y="352079"/>
                </a:lnTo>
                <a:lnTo>
                  <a:pt x="2370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75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9081" y="1256842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1991-1994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8273" y="1256385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2004-2010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77767" y="1256385"/>
            <a:ext cx="34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4585" y="1256385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1995-2003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9179" y="1256308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2011-2015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388104" y="229941"/>
            <a:ext cx="5925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AZERBAIJAN </a:t>
            </a:r>
            <a:r>
              <a:rPr spc="-305" dirty="0"/>
              <a:t>ECONOMY </a:t>
            </a:r>
            <a:r>
              <a:rPr spc="-310" dirty="0"/>
              <a:t>AT </a:t>
            </a:r>
            <a:r>
              <a:rPr spc="-280" dirty="0"/>
              <a:t>A </a:t>
            </a:r>
            <a:r>
              <a:rPr spc="-235" dirty="0"/>
              <a:t>GLANCE </a:t>
            </a:r>
            <a:r>
              <a:rPr spc="-330" dirty="0"/>
              <a:t>(GDP</a:t>
            </a:r>
            <a:r>
              <a:rPr spc="20" dirty="0"/>
              <a:t> </a:t>
            </a:r>
            <a:r>
              <a:rPr spc="-300" dirty="0"/>
              <a:t>growth)</a:t>
            </a:r>
          </a:p>
        </p:txBody>
      </p:sp>
      <p:sp>
        <p:nvSpPr>
          <p:cNvPr id="29" name="object 29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5747" y="1452771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747" y="2023440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747" y="3164776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747" y="3735444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747" y="4306112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747" y="4876780"/>
            <a:ext cx="184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5299" y="5447445"/>
            <a:ext cx="565277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890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Source: State Statistical Committee, Ministry of Finance,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Central Bank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 the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Republic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Azerbaijan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7442" y="5597387"/>
            <a:ext cx="9448800" cy="0"/>
          </a:xfrm>
          <a:custGeom>
            <a:avLst/>
            <a:gdLst/>
            <a:ahLst/>
            <a:cxnLst/>
            <a:rect l="l" t="t" r="r" b="b"/>
            <a:pathLst>
              <a:path w="9448800">
                <a:moveTo>
                  <a:pt x="0" y="0"/>
                </a:moveTo>
                <a:lnTo>
                  <a:pt x="9448510" y="0"/>
                </a:lnTo>
              </a:path>
            </a:pathLst>
          </a:custGeom>
          <a:ln w="19047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1190" y="2465483"/>
            <a:ext cx="180975" cy="148590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Nominal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GDP,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bn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sz="10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manats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5747" y="2619507"/>
            <a:ext cx="1172845" cy="5080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6715" marR="196850" indent="-374650">
              <a:lnSpc>
                <a:spcPct val="65400"/>
              </a:lnSpc>
              <a:spcBef>
                <a:spcPts val="395"/>
              </a:spcBef>
              <a:tabLst>
                <a:tab pos="386715" algn="l"/>
              </a:tabLst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50	</a:t>
            </a:r>
            <a:r>
              <a:rPr sz="1500" spc="7" baseline="5555" dirty="0">
                <a:solidFill>
                  <a:srgbClr val="231F20"/>
                </a:solidFill>
                <a:latin typeface="Arial"/>
                <a:cs typeface="Arial"/>
              </a:rPr>
              <a:t>regional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in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000" spc="4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ability;</a:t>
            </a:r>
            <a:endParaRPr sz="1000">
              <a:latin typeface="Arial"/>
              <a:cs typeface="Arial"/>
            </a:endParaRPr>
          </a:p>
          <a:p>
            <a:pPr marL="386715">
              <a:lnSpc>
                <a:spcPct val="100000"/>
              </a:lnSpc>
              <a:spcBef>
                <a:spcPts val="590"/>
              </a:spcBef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inﬂation;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9913" y="3176928"/>
            <a:ext cx="901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unemployment.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81000" y="3339002"/>
            <a:ext cx="1171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political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stability;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80988" y="3728536"/>
            <a:ext cx="985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building;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80969" y="4106183"/>
            <a:ext cx="1101725" cy="41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mac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roe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onomic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stability.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63287" y="1981371"/>
            <a:ext cx="301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63280" y="2254034"/>
            <a:ext cx="494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model;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63280" y="2663038"/>
            <a:ext cx="34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63277" y="2799374"/>
            <a:ext cx="684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esou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e-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63265" y="2935709"/>
            <a:ext cx="596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63265" y="3072041"/>
            <a:ext cx="806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oductivity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63261" y="3208373"/>
            <a:ext cx="473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based;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63261" y="4026383"/>
            <a:ext cx="704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ﬁxed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63253" y="4162715"/>
            <a:ext cx="680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ﬂexible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63245" y="4299047"/>
            <a:ext cx="663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ex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change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63237" y="4435379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56850" y="2757343"/>
            <a:ext cx="1191895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transferring</a:t>
            </a:r>
            <a:endParaRPr sz="1200">
              <a:latin typeface="Arial"/>
              <a:cs typeface="Arial"/>
            </a:endParaRPr>
          </a:p>
          <a:p>
            <a:pPr marL="12700" marR="12700">
              <a:lnSpc>
                <a:spcPct val="74500"/>
              </a:lnSpc>
              <a:spcBef>
                <a:spcPts val="18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economic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growth  to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non-oil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sector;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slow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growth</a:t>
            </a:r>
            <a:r>
              <a:rPr sz="12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rate.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192806" y="283951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05445" y="207241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05445" y="275825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05445" y="411158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16528" y="420066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16528" y="376811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16528" y="339416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16528" y="2941916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16528" y="255518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87600" y="344780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7600" y="3843709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87600" y="4245584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1034" y="270700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1034" y="301646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0"/>
                </a:lnTo>
                <a:lnTo>
                  <a:pt x="0" y="3895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1034" y="3269303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92806" y="341563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320304" y="2449936"/>
            <a:ext cx="1253490" cy="19812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ct val="74500"/>
              </a:lnSpc>
              <a:spcBef>
                <a:spcPts val="465"/>
              </a:spcBef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boomed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economic 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growth</a:t>
            </a:r>
            <a:r>
              <a:rPr sz="1200" spc="-20" dirty="0">
                <a:solidFill>
                  <a:srgbClr val="231F20"/>
                </a:solidFill>
                <a:latin typeface="Verdana"/>
                <a:cs typeface="Verdana"/>
              </a:rPr>
              <a:t>;</a:t>
            </a:r>
            <a:endParaRPr sz="1200">
              <a:latin typeface="Verdana"/>
              <a:cs typeface="Verdana"/>
            </a:endParaRPr>
          </a:p>
          <a:p>
            <a:pPr marL="12700" marR="149860">
              <a:lnSpc>
                <a:spcPct val="74500"/>
              </a:lnSpc>
              <a:spcBef>
                <a:spcPts val="1075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high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medium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income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country;</a:t>
            </a:r>
            <a:endParaRPr sz="1200">
              <a:latin typeface="Arial"/>
              <a:cs typeface="Arial"/>
            </a:endParaRPr>
          </a:p>
          <a:p>
            <a:pPr marL="12700" marR="247650">
              <a:lnSpc>
                <a:spcPct val="74500"/>
              </a:lnSpc>
              <a:spcBef>
                <a:spcPts val="1075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modern  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inf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50" dirty="0">
                <a:solidFill>
                  <a:srgbClr val="231F20"/>
                </a:solidFill>
                <a:latin typeface="Arial"/>
                <a:cs typeface="Arial"/>
              </a:rPr>
              <a:t>tructu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re;</a:t>
            </a:r>
            <a:endParaRPr sz="1200">
              <a:latin typeface="Arial"/>
              <a:cs typeface="Arial"/>
            </a:endParaRPr>
          </a:p>
          <a:p>
            <a:pPr marL="12700" marR="37465">
              <a:lnSpc>
                <a:spcPct val="74500"/>
              </a:lnSpc>
              <a:spcBef>
                <a:spcPts val="1075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leading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reformist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country;</a:t>
            </a:r>
            <a:endParaRPr sz="1200">
              <a:latin typeface="Arial"/>
              <a:cs typeface="Arial"/>
            </a:endParaRPr>
          </a:p>
          <a:p>
            <a:pPr marL="12700" marR="156845">
              <a:lnSpc>
                <a:spcPct val="74500"/>
              </a:lnSpc>
              <a:spcBef>
                <a:spcPts val="1070"/>
              </a:spcBef>
            </a:pP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mac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roe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onomic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stability.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41146" y="1610293"/>
            <a:ext cx="5054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30" dirty="0">
                <a:solidFill>
                  <a:srgbClr val="231F20"/>
                </a:solidFill>
                <a:latin typeface="Verdana"/>
                <a:cs typeface="Verdana"/>
              </a:rPr>
              <a:t>-17%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82538" y="1610293"/>
            <a:ext cx="60912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5.</a:t>
            </a:r>
            <a:r>
              <a:rPr lang="az-Latn-AZ"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r>
              <a:rPr sz="1600" b="1" spc="-335" dirty="0">
                <a:solidFill>
                  <a:srgbClr val="231F20"/>
                </a:solidFill>
                <a:latin typeface="Verdana"/>
                <a:cs typeface="Verdana"/>
              </a:rPr>
              <a:t>%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663300" y="1610293"/>
            <a:ext cx="758542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25" dirty="0" smtClean="0">
                <a:solidFill>
                  <a:srgbClr val="231F20"/>
                </a:solidFill>
                <a:latin typeface="Verdana"/>
                <a:cs typeface="Verdana"/>
              </a:rPr>
              <a:t>16.</a:t>
            </a:r>
            <a:r>
              <a:rPr lang="az-Latn-AZ" sz="1600" b="1" spc="-325" dirty="0" smtClean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sz="1600" b="1" spc="-325" dirty="0" smtClean="0">
                <a:solidFill>
                  <a:srgbClr val="231F20"/>
                </a:solidFill>
                <a:latin typeface="Verdana"/>
                <a:cs typeface="Verdana"/>
              </a:rPr>
              <a:t>9</a:t>
            </a:r>
            <a:r>
              <a:rPr sz="1600" b="1" spc="-325" dirty="0">
                <a:solidFill>
                  <a:srgbClr val="231F20"/>
                </a:solidFill>
                <a:latin typeface="Verdana"/>
                <a:cs typeface="Verdana"/>
              </a:rPr>
              <a:t>%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87096" y="1610293"/>
            <a:ext cx="740803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2</a:t>
            </a:r>
            <a:r>
              <a:rPr lang="az-Latn-AZ"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lang="az-Latn-AZ"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335" dirty="0" smtClean="0">
                <a:solidFill>
                  <a:srgbClr val="231F20"/>
                </a:solidFill>
                <a:latin typeface="Verdana"/>
                <a:cs typeface="Verdana"/>
              </a:rPr>
              <a:t>4</a:t>
            </a:r>
            <a:r>
              <a:rPr sz="1600" b="1" spc="-335" dirty="0">
                <a:solidFill>
                  <a:srgbClr val="231F20"/>
                </a:solidFill>
                <a:latin typeface="Verdana"/>
                <a:cs typeface="Verdana"/>
              </a:rPr>
              <a:t>%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564101" y="1610293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85" dirty="0">
                <a:solidFill>
                  <a:srgbClr val="231F20"/>
                </a:solidFill>
                <a:latin typeface="Verdana"/>
                <a:cs typeface="Verdana"/>
              </a:rPr>
              <a:t>-3.1%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16322" y="2163913"/>
            <a:ext cx="107378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5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Comp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ehensi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economic 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reform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period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175869" y="1173671"/>
            <a:ext cx="751840" cy="352425"/>
          </a:xfrm>
          <a:custGeom>
            <a:avLst/>
            <a:gdLst/>
            <a:ahLst/>
            <a:cxnLst/>
            <a:rect l="l" t="t" r="r" b="b"/>
            <a:pathLst>
              <a:path w="751840" h="352425">
                <a:moveTo>
                  <a:pt x="0" y="0"/>
                </a:moveTo>
                <a:lnTo>
                  <a:pt x="0" y="352080"/>
                </a:lnTo>
                <a:lnTo>
                  <a:pt x="751536" y="352080"/>
                </a:lnTo>
                <a:lnTo>
                  <a:pt x="751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5D9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406572" y="1256385"/>
            <a:ext cx="34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261752" y="2005241"/>
            <a:ext cx="90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ebalacing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563284" y="2141577"/>
            <a:ext cx="162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" baseline="9259" dirty="0">
                <a:solidFill>
                  <a:srgbClr val="231F20"/>
                </a:solidFill>
                <a:latin typeface="Arial"/>
                <a:cs typeface="Arial"/>
              </a:rPr>
              <a:t>economic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conomy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261743" y="2414249"/>
            <a:ext cx="1101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m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ac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oe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onomic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261734" y="2550585"/>
            <a:ext cx="594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stability</a:t>
            </a:r>
            <a:r>
              <a:rPr sz="120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208727" y="250269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43907" y="1610293"/>
            <a:ext cx="475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231F20"/>
                </a:solidFill>
                <a:latin typeface="Verdana"/>
                <a:cs typeface="Verdana"/>
              </a:rPr>
              <a:t>0,1</a:t>
            </a:r>
            <a:r>
              <a:rPr sz="1600" b="1" spc="-680" dirty="0">
                <a:solidFill>
                  <a:srgbClr val="231F20"/>
                </a:solidFill>
                <a:latin typeface="Verdana"/>
                <a:cs typeface="Verdana"/>
              </a:rPr>
              <a:t>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923388" y="1173671"/>
            <a:ext cx="1221740" cy="352425"/>
          </a:xfrm>
          <a:custGeom>
            <a:avLst/>
            <a:gdLst/>
            <a:ahLst/>
            <a:cxnLst/>
            <a:rect l="l" t="t" r="r" b="b"/>
            <a:pathLst>
              <a:path w="1221740" h="352425">
                <a:moveTo>
                  <a:pt x="0" y="0"/>
                </a:moveTo>
                <a:lnTo>
                  <a:pt x="0" y="352080"/>
                </a:lnTo>
                <a:lnTo>
                  <a:pt x="1221609" y="352080"/>
                </a:lnTo>
                <a:lnTo>
                  <a:pt x="1221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75B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9170669" y="1195461"/>
            <a:ext cx="727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az-Latn-AZ" sz="1200" spc="-45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00" spc="-120" dirty="0" smtClean="0">
                <a:solidFill>
                  <a:srgbClr val="FFFFFF"/>
                </a:solidFill>
                <a:latin typeface="Verdana"/>
                <a:cs typeface="Verdana"/>
              </a:rPr>
              <a:t>-2020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99035" y="1316547"/>
            <a:ext cx="4705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0" dirty="0">
                <a:solidFill>
                  <a:srgbClr val="FFFFFF"/>
                </a:solidFill>
                <a:latin typeface="Arial"/>
                <a:cs typeface="Arial"/>
              </a:rPr>
              <a:t>forecast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564764" y="3986444"/>
            <a:ext cx="768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ecovery</a:t>
            </a:r>
            <a:r>
              <a:rPr sz="12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64764" y="4122780"/>
            <a:ext cx="9283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economic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564764" y="4259115"/>
            <a:ext cx="539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growth</a:t>
            </a:r>
            <a:r>
              <a:rPr sz="1200" spc="-20" dirty="0">
                <a:solidFill>
                  <a:srgbClr val="231F20"/>
                </a:solidFill>
                <a:latin typeface="Verdana"/>
                <a:cs typeface="Verdana"/>
              </a:rPr>
              <a:t>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461253" y="4096541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9247126" y="1610293"/>
            <a:ext cx="585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231F20"/>
                </a:solidFill>
                <a:latin typeface="Verdana"/>
                <a:cs typeface="Verdana"/>
              </a:rPr>
              <a:t>2,8</a:t>
            </a:r>
            <a:r>
              <a:rPr sz="1600" b="1" spc="-275" dirty="0">
                <a:solidFill>
                  <a:srgbClr val="231F20"/>
                </a:solidFill>
                <a:latin typeface="Verdana"/>
                <a:cs typeface="Verdana"/>
              </a:rPr>
              <a:t>7</a:t>
            </a:r>
            <a:r>
              <a:rPr sz="1600" b="1" spc="-680" dirty="0">
                <a:solidFill>
                  <a:srgbClr val="231F20"/>
                </a:solidFill>
                <a:latin typeface="Verdana"/>
                <a:cs typeface="Verdana"/>
              </a:rPr>
              <a:t>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564307" y="4856403"/>
            <a:ext cx="969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231F20"/>
                </a:solidFill>
                <a:latin typeface="Verdana"/>
                <a:cs typeface="Verdana"/>
              </a:rPr>
              <a:t>s</a:t>
            </a:r>
            <a:r>
              <a:rPr sz="1200" spc="7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engthening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564303" y="4992735"/>
            <a:ext cx="835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governemnt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564299" y="5129071"/>
            <a:ext cx="69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institutes</a:t>
            </a:r>
            <a:r>
              <a:rPr sz="1200" spc="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480300" y="496649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9062780" y="3192698"/>
            <a:ext cx="104965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200" spc="30" dirty="0">
                <a:solidFill>
                  <a:srgbClr val="231F20"/>
                </a:solidFill>
                <a:latin typeface="Verdana"/>
                <a:cs typeface="Verdana"/>
              </a:rPr>
              <a:t>f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urther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74500"/>
              </a:lnSpc>
              <a:spcBef>
                <a:spcPts val="18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diversiﬁcation  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economy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989887" y="329168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1956" y="2618963"/>
            <a:ext cx="8854440" cy="2950210"/>
          </a:xfrm>
          <a:custGeom>
            <a:avLst/>
            <a:gdLst/>
            <a:ahLst/>
            <a:cxnLst/>
            <a:rect l="l" t="t" r="r" b="b"/>
            <a:pathLst>
              <a:path w="8854440" h="2950210">
                <a:moveTo>
                  <a:pt x="0" y="2950042"/>
                </a:moveTo>
                <a:lnTo>
                  <a:pt x="304899" y="2950042"/>
                </a:lnTo>
                <a:lnTo>
                  <a:pt x="611068" y="2948980"/>
                </a:lnTo>
                <a:lnTo>
                  <a:pt x="916179" y="2936901"/>
                </a:lnTo>
                <a:lnTo>
                  <a:pt x="1221289" y="2872919"/>
                </a:lnTo>
                <a:lnTo>
                  <a:pt x="1526400" y="2850667"/>
                </a:lnTo>
                <a:lnTo>
                  <a:pt x="1831511" y="2835410"/>
                </a:lnTo>
                <a:lnTo>
                  <a:pt x="2137472" y="2825240"/>
                </a:lnTo>
                <a:lnTo>
                  <a:pt x="2442582" y="2813163"/>
                </a:lnTo>
                <a:lnTo>
                  <a:pt x="2747693" y="2778627"/>
                </a:lnTo>
                <a:lnTo>
                  <a:pt x="3052804" y="2757437"/>
                </a:lnTo>
                <a:lnTo>
                  <a:pt x="3357915" y="2730103"/>
                </a:lnTo>
                <a:lnTo>
                  <a:pt x="3664084" y="2690482"/>
                </a:lnTo>
                <a:lnTo>
                  <a:pt x="3969194" y="2640902"/>
                </a:lnTo>
                <a:lnTo>
                  <a:pt x="4274305" y="2494918"/>
                </a:lnTo>
                <a:lnTo>
                  <a:pt x="4579416" y="2269897"/>
                </a:lnTo>
                <a:lnTo>
                  <a:pt x="4885373" y="1920078"/>
                </a:lnTo>
                <a:lnTo>
                  <a:pt x="5190483" y="1492502"/>
                </a:lnTo>
                <a:lnTo>
                  <a:pt x="5495594" y="1657559"/>
                </a:lnTo>
                <a:lnTo>
                  <a:pt x="5800705" y="1408389"/>
                </a:lnTo>
                <a:lnTo>
                  <a:pt x="6105817" y="1058566"/>
                </a:lnTo>
                <a:lnTo>
                  <a:pt x="6411982" y="962374"/>
                </a:lnTo>
                <a:lnTo>
                  <a:pt x="6717093" y="837572"/>
                </a:lnTo>
                <a:lnTo>
                  <a:pt x="7022203" y="807271"/>
                </a:lnTo>
                <a:lnTo>
                  <a:pt x="7327314" y="975511"/>
                </a:lnTo>
                <a:lnTo>
                  <a:pt x="7632425" y="757480"/>
                </a:lnTo>
                <a:lnTo>
                  <a:pt x="7938389" y="403852"/>
                </a:lnTo>
                <a:lnTo>
                  <a:pt x="8243500" y="239641"/>
                </a:lnTo>
                <a:lnTo>
                  <a:pt x="8548611" y="212307"/>
                </a:lnTo>
                <a:lnTo>
                  <a:pt x="8853930" y="0"/>
                </a:lnTo>
              </a:path>
            </a:pathLst>
          </a:custGeom>
          <a:ln w="508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208731" y="210505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0" y="0"/>
                </a:lnTo>
                <a:lnTo>
                  <a:pt x="38950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092409" y="6277824"/>
            <a:ext cx="2220595" cy="49720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11747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925"/>
              </a:spcBef>
            </a:pPr>
            <a:r>
              <a:rPr sz="1600" b="1" spc="-235" dirty="0">
                <a:solidFill>
                  <a:srgbClr val="231F20"/>
                </a:solidFill>
                <a:latin typeface="Verdana"/>
                <a:cs typeface="Verdana"/>
              </a:rPr>
              <a:t>IMF</a:t>
            </a:r>
            <a:r>
              <a:rPr sz="1600" b="1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Verdana"/>
                <a:cs typeface="Verdana"/>
              </a:rPr>
              <a:t>forecast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925173" y="5958471"/>
            <a:ext cx="333375" cy="81406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  <a:p>
            <a:pPr marL="1905">
              <a:lnSpc>
                <a:spcPct val="100000"/>
              </a:lnSpc>
              <a:spcBef>
                <a:spcPts val="58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  <a:p>
            <a:pPr marL="1905">
              <a:lnSpc>
                <a:spcPct val="100000"/>
              </a:lnSpc>
              <a:spcBef>
                <a:spcPts val="73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57556" y="603187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2.4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490823" y="6288165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2.1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031287" y="6583060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1.8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386023" y="6300874"/>
            <a:ext cx="4020185" cy="236220"/>
          </a:xfrm>
          <a:custGeom>
            <a:avLst/>
            <a:gdLst/>
            <a:ahLst/>
            <a:cxnLst/>
            <a:rect l="l" t="t" r="r" b="b"/>
            <a:pathLst>
              <a:path w="4020184" h="236220">
                <a:moveTo>
                  <a:pt x="0" y="0"/>
                </a:moveTo>
                <a:lnTo>
                  <a:pt x="0" y="235944"/>
                </a:lnTo>
                <a:lnTo>
                  <a:pt x="4019627" y="235944"/>
                </a:lnTo>
                <a:lnTo>
                  <a:pt x="4019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B7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86023" y="6570370"/>
            <a:ext cx="3607435" cy="236220"/>
          </a:xfrm>
          <a:custGeom>
            <a:avLst/>
            <a:gdLst/>
            <a:ahLst/>
            <a:cxnLst/>
            <a:rect l="l" t="t" r="r" b="b"/>
            <a:pathLst>
              <a:path w="3607434" h="236220">
                <a:moveTo>
                  <a:pt x="0" y="0"/>
                </a:moveTo>
                <a:lnTo>
                  <a:pt x="0" y="235948"/>
                </a:lnTo>
                <a:lnTo>
                  <a:pt x="3606876" y="235948"/>
                </a:lnTo>
                <a:lnTo>
                  <a:pt x="3606876" y="0"/>
                </a:lnTo>
                <a:lnTo>
                  <a:pt x="0" y="0"/>
                </a:lnTo>
                <a:close/>
              </a:path>
            </a:pathLst>
          </a:custGeom>
          <a:solidFill>
            <a:srgbClr val="B0C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86023" y="6029586"/>
            <a:ext cx="4521835" cy="236220"/>
          </a:xfrm>
          <a:custGeom>
            <a:avLst/>
            <a:gdLst/>
            <a:ahLst/>
            <a:cxnLst/>
            <a:rect l="l" t="t" r="r" b="b"/>
            <a:pathLst>
              <a:path w="4521834" h="236220">
                <a:moveTo>
                  <a:pt x="0" y="0"/>
                </a:moveTo>
                <a:lnTo>
                  <a:pt x="0" y="235946"/>
                </a:lnTo>
                <a:lnTo>
                  <a:pt x="4521276" y="235946"/>
                </a:lnTo>
                <a:lnTo>
                  <a:pt x="4521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8B9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10679" y="6846540"/>
            <a:ext cx="4339590" cy="0"/>
          </a:xfrm>
          <a:custGeom>
            <a:avLst/>
            <a:gdLst/>
            <a:ahLst/>
            <a:cxnLst/>
            <a:rect l="l" t="t" r="r" b="b"/>
            <a:pathLst>
              <a:path w="4339590">
                <a:moveTo>
                  <a:pt x="0" y="0"/>
                </a:moveTo>
                <a:lnTo>
                  <a:pt x="4339428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83698" y="6036752"/>
            <a:ext cx="0" cy="886460"/>
          </a:xfrm>
          <a:custGeom>
            <a:avLst/>
            <a:gdLst/>
            <a:ahLst/>
            <a:cxnLst/>
            <a:rect l="l" t="t" r="r" b="b"/>
            <a:pathLst>
              <a:path h="886459">
                <a:moveTo>
                  <a:pt x="0" y="885986"/>
                </a:moveTo>
                <a:lnTo>
                  <a:pt x="0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83978" y="6811441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71474"/>
                </a:moveTo>
                <a:lnTo>
                  <a:pt x="0" y="0"/>
                </a:lnTo>
              </a:path>
            </a:pathLst>
          </a:custGeom>
          <a:ln w="634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11179" y="6811441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71474"/>
                </a:moveTo>
                <a:lnTo>
                  <a:pt x="0" y="0"/>
                </a:lnTo>
              </a:path>
            </a:pathLst>
          </a:custGeom>
          <a:ln w="634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281275" y="6872368"/>
            <a:ext cx="79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2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6544544" y="6875544"/>
            <a:ext cx="79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296640" y="6875544"/>
            <a:ext cx="79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0351" y="965613"/>
            <a:ext cx="2120900" cy="6070600"/>
          </a:xfrm>
          <a:custGeom>
            <a:avLst/>
            <a:gdLst/>
            <a:ahLst/>
            <a:cxnLst/>
            <a:rect l="l" t="t" r="r" b="b"/>
            <a:pathLst>
              <a:path w="2120900" h="6070600">
                <a:moveTo>
                  <a:pt x="0" y="0"/>
                </a:moveTo>
                <a:lnTo>
                  <a:pt x="2120903" y="0"/>
                </a:lnTo>
                <a:lnTo>
                  <a:pt x="2120903" y="6070603"/>
                </a:lnTo>
                <a:lnTo>
                  <a:pt x="0" y="607060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154" y="965311"/>
            <a:ext cx="4572000" cy="6069330"/>
          </a:xfrm>
          <a:custGeom>
            <a:avLst/>
            <a:gdLst/>
            <a:ahLst/>
            <a:cxnLst/>
            <a:rect l="l" t="t" r="r" b="b"/>
            <a:pathLst>
              <a:path w="4572000" h="6069330">
                <a:moveTo>
                  <a:pt x="0" y="0"/>
                </a:moveTo>
                <a:lnTo>
                  <a:pt x="4572000" y="0"/>
                </a:lnTo>
                <a:lnTo>
                  <a:pt x="4572000" y="6069023"/>
                </a:lnTo>
                <a:lnTo>
                  <a:pt x="0" y="60690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5780" y="1950012"/>
            <a:ext cx="3840479" cy="1602740"/>
          </a:xfrm>
          <a:custGeom>
            <a:avLst/>
            <a:gdLst/>
            <a:ahLst/>
            <a:cxnLst/>
            <a:rect l="l" t="t" r="r" b="b"/>
            <a:pathLst>
              <a:path w="3840479" h="1602739">
                <a:moveTo>
                  <a:pt x="383029" y="0"/>
                </a:moveTo>
                <a:lnTo>
                  <a:pt x="0" y="492396"/>
                </a:lnTo>
                <a:lnTo>
                  <a:pt x="0" y="1602668"/>
                </a:lnTo>
                <a:lnTo>
                  <a:pt x="3840375" y="1602668"/>
                </a:lnTo>
                <a:lnTo>
                  <a:pt x="3837283" y="1239807"/>
                </a:lnTo>
                <a:lnTo>
                  <a:pt x="2681204" y="1239807"/>
                </a:lnTo>
                <a:lnTo>
                  <a:pt x="1532117" y="937411"/>
                </a:lnTo>
                <a:lnTo>
                  <a:pt x="1184453" y="383028"/>
                </a:lnTo>
                <a:lnTo>
                  <a:pt x="776138" y="383028"/>
                </a:lnTo>
                <a:lnTo>
                  <a:pt x="383029" y="0"/>
                </a:lnTo>
                <a:close/>
              </a:path>
              <a:path w="3840479" h="1602739">
                <a:moveTo>
                  <a:pt x="3064234" y="1007971"/>
                </a:moveTo>
                <a:lnTo>
                  <a:pt x="2681204" y="1239807"/>
                </a:lnTo>
                <a:lnTo>
                  <a:pt x="3837283" y="1239807"/>
                </a:lnTo>
                <a:lnTo>
                  <a:pt x="3835909" y="1078530"/>
                </a:lnTo>
                <a:lnTo>
                  <a:pt x="3447263" y="1078530"/>
                </a:lnTo>
                <a:lnTo>
                  <a:pt x="3064234" y="1007971"/>
                </a:lnTo>
                <a:close/>
              </a:path>
              <a:path w="3840479" h="1602739">
                <a:moveTo>
                  <a:pt x="3830554" y="450093"/>
                </a:moveTo>
                <a:lnTo>
                  <a:pt x="3447263" y="1078530"/>
                </a:lnTo>
                <a:lnTo>
                  <a:pt x="3835909" y="1078530"/>
                </a:lnTo>
                <a:lnTo>
                  <a:pt x="3830554" y="450093"/>
                </a:lnTo>
                <a:close/>
              </a:path>
              <a:path w="3840479" h="1602739">
                <a:moveTo>
                  <a:pt x="1159168" y="342708"/>
                </a:moveTo>
                <a:lnTo>
                  <a:pt x="776138" y="383028"/>
                </a:lnTo>
                <a:lnTo>
                  <a:pt x="1184453" y="383028"/>
                </a:lnTo>
                <a:lnTo>
                  <a:pt x="1159168" y="342708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780" y="1849212"/>
            <a:ext cx="3838575" cy="1633220"/>
          </a:xfrm>
          <a:custGeom>
            <a:avLst/>
            <a:gdLst/>
            <a:ahLst/>
            <a:cxnLst/>
            <a:rect l="l" t="t" r="r" b="b"/>
            <a:pathLst>
              <a:path w="3838575" h="1633220">
                <a:moveTo>
                  <a:pt x="0" y="1627875"/>
                </a:moveTo>
                <a:lnTo>
                  <a:pt x="403189" y="1632916"/>
                </a:lnTo>
                <a:lnTo>
                  <a:pt x="776704" y="1139010"/>
                </a:lnTo>
                <a:lnTo>
                  <a:pt x="1536686" y="822613"/>
                </a:lnTo>
                <a:lnTo>
                  <a:pt x="1924917" y="365370"/>
                </a:lnTo>
                <a:lnTo>
                  <a:pt x="2261181" y="229488"/>
                </a:lnTo>
                <a:lnTo>
                  <a:pt x="2691284" y="0"/>
                </a:lnTo>
                <a:lnTo>
                  <a:pt x="3054154" y="302392"/>
                </a:lnTo>
                <a:lnTo>
                  <a:pt x="3457343" y="463668"/>
                </a:lnTo>
                <a:lnTo>
                  <a:pt x="3838133" y="566704"/>
                </a:lnTo>
              </a:path>
            </a:pathLst>
          </a:custGeom>
          <a:ln w="38098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5926" y="3179839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585	</a:t>
            </a:r>
            <a:r>
              <a:rPr sz="1800" spc="-67" baseline="4629" dirty="0">
                <a:solidFill>
                  <a:srgbClr val="231F20"/>
                </a:solidFill>
                <a:latin typeface="Arial"/>
                <a:cs typeface="Arial"/>
              </a:rPr>
              <a:t>585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3675" y="2987308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241437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4092" y="3089602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3800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3998" y="2213524"/>
            <a:ext cx="30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26%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685" y="2630159"/>
            <a:ext cx="30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22%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0636" y="2550728"/>
            <a:ext cx="772160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23%</a:t>
            </a:r>
            <a:r>
              <a:rPr sz="1200" b="1" spc="-2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b="1" spc="-280" dirty="0">
                <a:solidFill>
                  <a:srgbClr val="231F20"/>
                </a:solidFill>
                <a:latin typeface="Verdana"/>
                <a:cs typeface="Verdana"/>
              </a:rPr>
              <a:t>23%</a:t>
            </a:r>
            <a:endParaRPr sz="1100">
              <a:latin typeface="Verdana"/>
              <a:cs typeface="Verdana"/>
            </a:endParaRPr>
          </a:p>
          <a:p>
            <a:pPr marL="440690">
              <a:lnSpc>
                <a:spcPct val="100000"/>
              </a:lnSpc>
              <a:spcBef>
                <a:spcPts val="128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4915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9272" y="2761991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5915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5787" y="3107274"/>
            <a:ext cx="2209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11935" algn="l"/>
              </a:tabLst>
            </a:pP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19%       19%  </a:t>
            </a:r>
            <a:r>
              <a:rPr sz="1200" b="1" spc="-2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="1" spc="-457" baseline="-9259" dirty="0">
                <a:solidFill>
                  <a:srgbClr val="231F20"/>
                </a:solidFill>
                <a:latin typeface="Verdana"/>
                <a:cs typeface="Verdana"/>
              </a:rPr>
              <a:t>18%    </a:t>
            </a:r>
            <a:r>
              <a:rPr sz="1800" b="1" spc="-434" baseline="-92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="1" spc="-457" baseline="-32407" dirty="0">
                <a:solidFill>
                  <a:srgbClr val="231F20"/>
                </a:solidFill>
                <a:latin typeface="Verdana"/>
                <a:cs typeface="Verdana"/>
              </a:rPr>
              <a:t>17%	</a:t>
            </a: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19%</a:t>
            </a:r>
            <a:r>
              <a:rPr sz="1200" b="1" spc="-2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="1" spc="-457" baseline="-9259" dirty="0">
                <a:solidFill>
                  <a:srgbClr val="231F20"/>
                </a:solidFill>
                <a:latin typeface="Verdana"/>
                <a:cs typeface="Verdana"/>
              </a:rPr>
              <a:t>18%</a:t>
            </a:r>
            <a:endParaRPr sz="1800" baseline="-9259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7584" y="2550732"/>
            <a:ext cx="30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23%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3106" y="2186711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9905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9174" y="2379023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9000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644" y="3602985"/>
            <a:ext cx="4100829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51890" algn="l"/>
                <a:tab pos="3059430" algn="l"/>
              </a:tabLst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2006  </a:t>
            </a:r>
            <a:r>
              <a:rPr sz="10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2007  </a:t>
            </a:r>
            <a:r>
              <a:rPr sz="10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2008	2009    2010    2011  </a:t>
            </a:r>
            <a:r>
              <a:rPr sz="100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2012  </a:t>
            </a:r>
            <a:r>
              <a:rPr sz="10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2013	2014 2015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  <a:p>
            <a:pPr marL="522605">
              <a:lnSpc>
                <a:spcPct val="100000"/>
              </a:lnSpc>
              <a:spcBef>
                <a:spcPts val="1000"/>
              </a:spcBef>
              <a:tabLst>
                <a:tab pos="3027045" algn="l"/>
              </a:tabLst>
            </a:pP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Non-oil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budget/non-oil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GDP	</a:t>
            </a:r>
            <a:r>
              <a:rPr sz="1500" spc="-127" baseline="2777" dirty="0">
                <a:solidFill>
                  <a:srgbClr val="231F20"/>
                </a:solidFill>
                <a:latin typeface="Arial"/>
                <a:cs typeface="Arial"/>
              </a:rPr>
              <a:t>SOFAZ</a:t>
            </a:r>
            <a:r>
              <a:rPr sz="1500" spc="-60" baseline="27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22" baseline="2777" dirty="0">
                <a:solidFill>
                  <a:srgbClr val="231F20"/>
                </a:solidFill>
                <a:latin typeface="Arial"/>
                <a:cs typeface="Arial"/>
              </a:rPr>
              <a:t>transfers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9579" y="3982334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4003" y="0"/>
                </a:lnTo>
              </a:path>
            </a:pathLst>
          </a:custGeom>
          <a:ln w="39780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9958" y="3982335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3999" y="0"/>
                </a:lnTo>
              </a:path>
            </a:pathLst>
          </a:custGeom>
          <a:ln w="39784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96739" y="2162343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7615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60194" y="3344662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99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458" y="3344662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99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6429" y="2802553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150677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02578" y="2688314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0718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5611" y="2227607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201477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1288" y="198808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196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48325" y="1713373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14025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0959" y="21371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195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6335" y="2258143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196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7304" y="3552681"/>
            <a:ext cx="3836035" cy="0"/>
          </a:xfrm>
          <a:custGeom>
            <a:avLst/>
            <a:gdLst/>
            <a:ahLst/>
            <a:cxnLst/>
            <a:rect l="l" t="t" r="r" b="b"/>
            <a:pathLst>
              <a:path w="3836035">
                <a:moveTo>
                  <a:pt x="0" y="0"/>
                </a:moveTo>
                <a:lnTo>
                  <a:pt x="3835820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49831" y="1057217"/>
            <a:ext cx="3840479" cy="107378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13970" algn="r">
              <a:lnSpc>
                <a:spcPct val="100000"/>
              </a:lnSpc>
              <a:spcBef>
                <a:spcPts val="290"/>
              </a:spcBef>
            </a:pPr>
            <a:r>
              <a:rPr sz="1600" b="1" spc="-195" dirty="0">
                <a:solidFill>
                  <a:srgbClr val="231F20"/>
                </a:solidFill>
                <a:latin typeface="Verdana"/>
                <a:cs typeface="Verdana"/>
              </a:rPr>
              <a:t>Lowering </a:t>
            </a:r>
            <a:r>
              <a:rPr sz="1600" b="1" spc="-210" dirty="0">
                <a:solidFill>
                  <a:srgbClr val="231F20"/>
                </a:solidFill>
                <a:latin typeface="Verdana"/>
                <a:cs typeface="Verdana"/>
              </a:rPr>
              <a:t>dependency </a:t>
            </a:r>
            <a:r>
              <a:rPr sz="1600" b="1" spc="-229" dirty="0">
                <a:solidFill>
                  <a:srgbClr val="231F20"/>
                </a:solidFill>
                <a:latin typeface="Verdana"/>
                <a:cs typeface="Verdana"/>
              </a:rPr>
              <a:t>on </a:t>
            </a:r>
            <a:r>
              <a:rPr sz="1600" b="1" spc="-195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600" b="1" spc="-125" dirty="0">
                <a:solidFill>
                  <a:srgbClr val="231F20"/>
                </a:solidFill>
                <a:latin typeface="Verdana"/>
                <a:cs typeface="Verdana"/>
              </a:rPr>
              <a:t>oil</a:t>
            </a:r>
            <a:r>
              <a:rPr sz="1600" b="1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Verdana"/>
                <a:cs typeface="Verdana"/>
              </a:rPr>
              <a:t>revenues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950" spc="-65" dirty="0">
                <a:solidFill>
                  <a:srgbClr val="231F20"/>
                </a:solidFill>
                <a:latin typeface="Verdana"/>
                <a:cs typeface="Verdana"/>
              </a:rPr>
              <a:t>(mln.</a:t>
            </a:r>
            <a:r>
              <a:rPr sz="95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Verdana"/>
                <a:cs typeface="Verdana"/>
              </a:rPr>
              <a:t>manat)</a:t>
            </a:r>
            <a:endParaRPr sz="950">
              <a:latin typeface="Verdana"/>
              <a:cs typeface="Verdana"/>
            </a:endParaRPr>
          </a:p>
          <a:p>
            <a:pPr marR="847090" algn="r">
              <a:lnSpc>
                <a:spcPct val="100000"/>
              </a:lnSpc>
              <a:spcBef>
                <a:spcPts val="470"/>
              </a:spcBef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11350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R="149860" algn="r">
              <a:lnSpc>
                <a:spcPct val="100000"/>
              </a:lnSpc>
            </a:pP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9337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67" baseline="-34722" dirty="0">
                <a:solidFill>
                  <a:srgbClr val="231F20"/>
                </a:solidFill>
                <a:latin typeface="Arial"/>
                <a:cs typeface="Arial"/>
              </a:rPr>
              <a:t>8130</a:t>
            </a:r>
            <a:endParaRPr sz="1800" baseline="-34722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9579" y="6468674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3996" y="0"/>
                </a:lnTo>
              </a:path>
            </a:pathLst>
          </a:custGeom>
          <a:ln w="49543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229" y="6627754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3999" y="0"/>
                </a:lnTo>
              </a:path>
            </a:pathLst>
          </a:custGeom>
          <a:ln w="49543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0679" y="6459792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3999" y="0"/>
                </a:lnTo>
              </a:path>
            </a:pathLst>
          </a:custGeom>
          <a:ln w="49543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4675" y="2502269"/>
            <a:ext cx="359410" cy="648970"/>
          </a:xfrm>
          <a:custGeom>
            <a:avLst/>
            <a:gdLst/>
            <a:ahLst/>
            <a:cxnLst/>
            <a:rect l="l" t="t" r="r" b="b"/>
            <a:pathLst>
              <a:path w="359410" h="648969">
                <a:moveTo>
                  <a:pt x="0" y="0"/>
                </a:moveTo>
                <a:lnTo>
                  <a:pt x="359150" y="0"/>
                </a:lnTo>
                <a:lnTo>
                  <a:pt x="359150" y="648352"/>
                </a:lnTo>
                <a:lnTo>
                  <a:pt x="0" y="648352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62893" y="2171832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1909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2318" y="3169513"/>
            <a:ext cx="276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39976" y="3154438"/>
            <a:ext cx="1840230" cy="0"/>
          </a:xfrm>
          <a:custGeom>
            <a:avLst/>
            <a:gdLst/>
            <a:ahLst/>
            <a:cxnLst/>
            <a:rect l="l" t="t" r="r" b="b"/>
            <a:pathLst>
              <a:path w="1840229">
                <a:moveTo>
                  <a:pt x="0" y="0"/>
                </a:moveTo>
                <a:lnTo>
                  <a:pt x="1840205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05335" y="3723206"/>
            <a:ext cx="140271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56845">
              <a:lnSpc>
                <a:spcPct val="106500"/>
              </a:lnSpc>
              <a:spcBef>
                <a:spcPts val="100"/>
              </a:spcBef>
            </a:pPr>
            <a:r>
              <a:rPr sz="1600" b="1" spc="-195" dirty="0">
                <a:solidFill>
                  <a:srgbClr val="231F20"/>
                </a:solidFill>
                <a:latin typeface="Verdana"/>
                <a:cs typeface="Verdana"/>
              </a:rPr>
              <a:t>Banking</a:t>
            </a:r>
            <a:r>
              <a:rPr sz="1600" b="1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Verdana"/>
                <a:cs typeface="Verdana"/>
              </a:rPr>
              <a:t>sector  </a:t>
            </a:r>
            <a:r>
              <a:rPr sz="1600" b="1" spc="-170" dirty="0">
                <a:solidFill>
                  <a:srgbClr val="231F20"/>
                </a:solidFill>
                <a:latin typeface="Verdana"/>
                <a:cs typeface="Verdana"/>
              </a:rPr>
              <a:t>proﬁtability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87782" y="6043092"/>
            <a:ext cx="393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-1668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35121" y="5144184"/>
            <a:ext cx="1840230" cy="0"/>
          </a:xfrm>
          <a:custGeom>
            <a:avLst/>
            <a:gdLst/>
            <a:ahLst/>
            <a:cxnLst/>
            <a:rect l="l" t="t" r="r" b="b"/>
            <a:pathLst>
              <a:path w="1840229">
                <a:moveTo>
                  <a:pt x="0" y="0"/>
                </a:moveTo>
                <a:lnTo>
                  <a:pt x="1840200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508086" y="5144511"/>
            <a:ext cx="359410" cy="901065"/>
          </a:xfrm>
          <a:prstGeom prst="rect">
            <a:avLst/>
          </a:prstGeom>
          <a:solidFill>
            <a:srgbClr val="B7C3DC"/>
          </a:solidFill>
        </p:spPr>
        <p:txBody>
          <a:bodyPr vert="horz" wrap="square" lIns="0" tIns="2540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20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09891" y="1831467"/>
            <a:ext cx="359410" cy="1319530"/>
          </a:xfrm>
          <a:custGeom>
            <a:avLst/>
            <a:gdLst/>
            <a:ahLst/>
            <a:cxnLst/>
            <a:rect l="l" t="t" r="r" b="b"/>
            <a:pathLst>
              <a:path w="359409" h="1319530">
                <a:moveTo>
                  <a:pt x="0" y="0"/>
                </a:moveTo>
                <a:lnTo>
                  <a:pt x="359153" y="0"/>
                </a:lnTo>
                <a:lnTo>
                  <a:pt x="359153" y="1319154"/>
                </a:lnTo>
                <a:lnTo>
                  <a:pt x="0" y="1319154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42983" y="186023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58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42983" y="1810709"/>
            <a:ext cx="52705" cy="21590"/>
          </a:xfrm>
          <a:custGeom>
            <a:avLst/>
            <a:gdLst/>
            <a:ahLst/>
            <a:cxnLst/>
            <a:rect l="l" t="t" r="r" b="b"/>
            <a:pathLst>
              <a:path w="52704" h="21589">
                <a:moveTo>
                  <a:pt x="0" y="21590"/>
                </a:moveTo>
                <a:lnTo>
                  <a:pt x="52106" y="21590"/>
                </a:lnTo>
                <a:lnTo>
                  <a:pt x="5210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42983" y="178467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206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16722" y="1811137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52085" y="0"/>
                </a:moveTo>
                <a:lnTo>
                  <a:pt x="0" y="0"/>
                </a:lnTo>
                <a:lnTo>
                  <a:pt x="0" y="21633"/>
                </a:lnTo>
                <a:lnTo>
                  <a:pt x="52085" y="21633"/>
                </a:lnTo>
                <a:lnTo>
                  <a:pt x="5208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86401" y="2273892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86401" y="2457068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48"/>
                </a:lnTo>
                <a:lnTo>
                  <a:pt x="0" y="38948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42983" y="329597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461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42983" y="3247079"/>
            <a:ext cx="52705" cy="21590"/>
          </a:xfrm>
          <a:custGeom>
            <a:avLst/>
            <a:gdLst/>
            <a:ahLst/>
            <a:cxnLst/>
            <a:rect l="l" t="t" r="r" b="b"/>
            <a:pathLst>
              <a:path w="52704" h="21589">
                <a:moveTo>
                  <a:pt x="0" y="21589"/>
                </a:moveTo>
                <a:lnTo>
                  <a:pt x="52106" y="21589"/>
                </a:lnTo>
                <a:lnTo>
                  <a:pt x="5210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42983" y="322040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33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16722" y="3246476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52085" y="0"/>
                </a:moveTo>
                <a:lnTo>
                  <a:pt x="0" y="0"/>
                </a:lnTo>
                <a:lnTo>
                  <a:pt x="0" y="21635"/>
                </a:lnTo>
                <a:lnTo>
                  <a:pt x="52085" y="21635"/>
                </a:lnTo>
                <a:lnTo>
                  <a:pt x="5208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86401" y="372589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86401" y="390409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52"/>
                </a:lnTo>
                <a:lnTo>
                  <a:pt x="0" y="38952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86401" y="4088015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0" y="0"/>
                </a:moveTo>
                <a:lnTo>
                  <a:pt x="38952" y="0"/>
                </a:lnTo>
                <a:lnTo>
                  <a:pt x="38952" y="38948"/>
                </a:lnTo>
                <a:lnTo>
                  <a:pt x="0" y="38948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86401" y="264317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69">
                <a:moveTo>
                  <a:pt x="0" y="0"/>
                </a:moveTo>
                <a:lnTo>
                  <a:pt x="38952" y="0"/>
                </a:lnTo>
                <a:lnTo>
                  <a:pt x="38952" y="38948"/>
                </a:lnTo>
                <a:lnTo>
                  <a:pt x="0" y="38948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42983" y="469487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58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42983" y="4645349"/>
            <a:ext cx="52705" cy="21590"/>
          </a:xfrm>
          <a:custGeom>
            <a:avLst/>
            <a:gdLst/>
            <a:ahLst/>
            <a:cxnLst/>
            <a:rect l="l" t="t" r="r" b="b"/>
            <a:pathLst>
              <a:path w="52704" h="21589">
                <a:moveTo>
                  <a:pt x="0" y="21589"/>
                </a:moveTo>
                <a:lnTo>
                  <a:pt x="52106" y="21589"/>
                </a:lnTo>
                <a:lnTo>
                  <a:pt x="5210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42983" y="461931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207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16722" y="4645749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52085" y="0"/>
                </a:moveTo>
                <a:lnTo>
                  <a:pt x="0" y="0"/>
                </a:lnTo>
                <a:lnTo>
                  <a:pt x="0" y="21635"/>
                </a:lnTo>
                <a:lnTo>
                  <a:pt x="52085" y="21635"/>
                </a:lnTo>
                <a:lnTo>
                  <a:pt x="5208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42983" y="528225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460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42983" y="5233359"/>
            <a:ext cx="52705" cy="21590"/>
          </a:xfrm>
          <a:custGeom>
            <a:avLst/>
            <a:gdLst/>
            <a:ahLst/>
            <a:cxnLst/>
            <a:rect l="l" t="t" r="r" b="b"/>
            <a:pathLst>
              <a:path w="52704" h="21589">
                <a:moveTo>
                  <a:pt x="0" y="21590"/>
                </a:moveTo>
                <a:lnTo>
                  <a:pt x="52106" y="21590"/>
                </a:lnTo>
                <a:lnTo>
                  <a:pt x="5210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42983" y="520668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33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16722" y="5232844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52085" y="0"/>
                </a:moveTo>
                <a:lnTo>
                  <a:pt x="0" y="0"/>
                </a:lnTo>
                <a:lnTo>
                  <a:pt x="0" y="21636"/>
                </a:lnTo>
                <a:lnTo>
                  <a:pt x="52085" y="21636"/>
                </a:lnTo>
                <a:lnTo>
                  <a:pt x="5208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393899" y="956469"/>
            <a:ext cx="2743200" cy="6084570"/>
          </a:xfrm>
          <a:prstGeom prst="rect">
            <a:avLst/>
          </a:prstGeom>
          <a:ln w="6350">
            <a:solidFill>
              <a:srgbClr val="231F20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1125"/>
              </a:spcBef>
            </a:pPr>
            <a:r>
              <a:rPr sz="1600" b="1" spc="-210" dirty="0">
                <a:solidFill>
                  <a:srgbClr val="231F20"/>
                </a:solidFill>
                <a:latin typeface="Verdana"/>
                <a:cs typeface="Verdana"/>
              </a:rPr>
              <a:t>Key</a:t>
            </a:r>
            <a:r>
              <a:rPr sz="1600" b="1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Verdana"/>
                <a:cs typeface="Verdana"/>
              </a:rPr>
              <a:t>characteristics</a:t>
            </a:r>
            <a:endParaRPr sz="1600">
              <a:latin typeface="Verdana"/>
              <a:cs typeface="Verdana"/>
            </a:endParaRPr>
          </a:p>
          <a:p>
            <a:pPr marL="2004695">
              <a:lnSpc>
                <a:spcPct val="100000"/>
              </a:lnSpc>
              <a:spcBef>
                <a:spcPts val="80"/>
              </a:spcBef>
            </a:pP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r>
              <a:rPr sz="10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(Q-2)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marL="478155" marR="444500">
              <a:lnSpc>
                <a:spcPct val="106500"/>
              </a:lnSpc>
            </a:pP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Foreign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Trade</a:t>
            </a:r>
            <a:r>
              <a:rPr sz="1400" b="1" spc="-2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Balance  </a:t>
            </a:r>
            <a:r>
              <a:rPr sz="1400" b="1" spc="-114" dirty="0">
                <a:solidFill>
                  <a:srgbClr val="231F20"/>
                </a:solidFill>
                <a:latin typeface="Verdana"/>
                <a:cs typeface="Verdana"/>
              </a:rPr>
              <a:t>is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at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$4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Verdana"/>
                <a:cs typeface="Verdana"/>
              </a:rPr>
              <a:t>billion:</a:t>
            </a:r>
            <a:endParaRPr sz="1400">
              <a:latin typeface="Verdana"/>
              <a:cs typeface="Verdana"/>
            </a:endParaRPr>
          </a:p>
          <a:p>
            <a:pPr marL="595630" marR="721360">
              <a:lnSpc>
                <a:spcPct val="101200"/>
              </a:lnSpc>
              <a:spcBef>
                <a:spcPts val="234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stable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oil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prices; 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import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substitution; 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non-oil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export</a:t>
            </a:r>
            <a:r>
              <a:rPr sz="12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rising:</a:t>
            </a:r>
            <a:endParaRPr sz="1200">
              <a:latin typeface="Arial"/>
              <a:cs typeface="Arial"/>
            </a:endParaRPr>
          </a:p>
          <a:p>
            <a:pPr marL="595630">
              <a:lnSpc>
                <a:spcPct val="100000"/>
              </a:lnSpc>
              <a:spcBef>
                <a:spcPts val="15"/>
              </a:spcBef>
            </a:pPr>
            <a:r>
              <a:rPr sz="1200" spc="110" dirty="0">
                <a:solidFill>
                  <a:srgbClr val="231F20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(incl.</a:t>
            </a:r>
            <a:r>
              <a:rPr sz="12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tourism).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478155" marR="316230">
              <a:lnSpc>
                <a:spcPct val="106500"/>
              </a:lnSpc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Increasing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international  reserves:</a:t>
            </a:r>
            <a:endParaRPr sz="1400">
              <a:latin typeface="Verdana"/>
              <a:cs typeface="Verdana"/>
            </a:endParaRPr>
          </a:p>
          <a:p>
            <a:pPr marL="595630" marR="95250">
              <a:lnSpc>
                <a:spcPct val="101200"/>
              </a:lnSpc>
              <a:spcBef>
                <a:spcPts val="335"/>
              </a:spcBef>
            </a:pP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IR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stands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$44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bn.; 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IR/Import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equals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35</a:t>
            </a:r>
            <a:r>
              <a:rPr sz="1200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months*;</a:t>
            </a:r>
            <a:endParaRPr sz="1200">
              <a:latin typeface="Arial"/>
              <a:cs typeface="Arial"/>
            </a:endParaRPr>
          </a:p>
          <a:p>
            <a:pPr marL="595630" marR="762635">
              <a:lnSpc>
                <a:spcPct val="101200"/>
              </a:lnSpc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IR/state foreign</a:t>
            </a:r>
            <a:r>
              <a:rPr sz="12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debt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times*.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478155" marR="422909">
              <a:lnSpc>
                <a:spcPct val="106500"/>
              </a:lnSpc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Exchange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rate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exhibits 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low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volatility;</a:t>
            </a:r>
            <a:endParaRPr sz="1400">
              <a:latin typeface="Verdana"/>
              <a:cs typeface="Verdana"/>
            </a:endParaRPr>
          </a:p>
          <a:p>
            <a:pPr marL="478155" marR="469900" algn="just">
              <a:lnSpc>
                <a:spcPct val="106500"/>
              </a:lnSpc>
              <a:spcBef>
                <a:spcPts val="1045"/>
              </a:spcBef>
            </a:pP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Sufﬁcient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capital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level 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banking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system 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has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been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ensured;</a:t>
            </a:r>
            <a:endParaRPr sz="1400">
              <a:latin typeface="Verdana"/>
              <a:cs typeface="Verdana"/>
            </a:endParaRPr>
          </a:p>
          <a:p>
            <a:pPr marL="478155" marR="750570">
              <a:lnSpc>
                <a:spcPct val="106500"/>
              </a:lnSpc>
              <a:spcBef>
                <a:spcPts val="935"/>
              </a:spcBef>
            </a:pP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Proﬁtability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banking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sector 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has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been</a:t>
            </a: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restored.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642983" y="608235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460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42983" y="6033459"/>
            <a:ext cx="52705" cy="21590"/>
          </a:xfrm>
          <a:custGeom>
            <a:avLst/>
            <a:gdLst/>
            <a:ahLst/>
            <a:cxnLst/>
            <a:rect l="l" t="t" r="r" b="b"/>
            <a:pathLst>
              <a:path w="52704" h="21589">
                <a:moveTo>
                  <a:pt x="0" y="21589"/>
                </a:moveTo>
                <a:lnTo>
                  <a:pt x="52106" y="21589"/>
                </a:lnTo>
                <a:lnTo>
                  <a:pt x="5210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42983" y="600678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23" y="0"/>
                </a:lnTo>
              </a:path>
            </a:pathLst>
          </a:custGeom>
          <a:ln w="533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16722" y="6033499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4" h="22225">
                <a:moveTo>
                  <a:pt x="52085" y="0"/>
                </a:moveTo>
                <a:lnTo>
                  <a:pt x="0" y="0"/>
                </a:lnTo>
                <a:lnTo>
                  <a:pt x="0" y="21635"/>
                </a:lnTo>
                <a:lnTo>
                  <a:pt x="52085" y="21635"/>
                </a:lnTo>
                <a:lnTo>
                  <a:pt x="5208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2026840" y="221538"/>
            <a:ext cx="6630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MACROECONOMIC </a:t>
            </a:r>
            <a:r>
              <a:rPr spc="-300" dirty="0"/>
              <a:t>AND </a:t>
            </a:r>
            <a:r>
              <a:rPr spc="-280" dirty="0"/>
              <a:t>FINANCIAL </a:t>
            </a:r>
            <a:r>
              <a:rPr spc="-305" dirty="0"/>
              <a:t>STABILITY</a:t>
            </a:r>
            <a:r>
              <a:rPr spc="-5" dirty="0"/>
              <a:t> </a:t>
            </a:r>
            <a:r>
              <a:rPr spc="-260" dirty="0"/>
              <a:t>RESTORED</a:t>
            </a:r>
          </a:p>
        </p:txBody>
      </p:sp>
      <p:sp>
        <p:nvSpPr>
          <p:cNvPr id="74" name="object 74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34468" y="1831464"/>
            <a:ext cx="1055370" cy="668020"/>
          </a:xfrm>
          <a:custGeom>
            <a:avLst/>
            <a:gdLst/>
            <a:ahLst/>
            <a:cxnLst/>
            <a:rect l="l" t="t" r="r" b="b"/>
            <a:pathLst>
              <a:path w="1055370" h="668019">
                <a:moveTo>
                  <a:pt x="0" y="667602"/>
                </a:moveTo>
                <a:lnTo>
                  <a:pt x="1055011" y="0"/>
                </a:lnTo>
              </a:path>
            </a:pathLst>
          </a:custGeom>
          <a:ln w="12697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45794" y="4071670"/>
            <a:ext cx="3674745" cy="6985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Source: Ministry of Finance of the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Republic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Azerbaijan</a:t>
            </a:r>
            <a:endParaRPr sz="10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555"/>
              </a:spcBef>
            </a:pPr>
            <a:r>
              <a:rPr sz="1600" b="1" spc="-195" dirty="0">
                <a:solidFill>
                  <a:srgbClr val="231F20"/>
                </a:solidFill>
                <a:latin typeface="Verdana"/>
                <a:cs typeface="Verdana"/>
              </a:rPr>
              <a:t>Strengthened </a:t>
            </a:r>
            <a:r>
              <a:rPr sz="1600" b="1" spc="-180" dirty="0">
                <a:solidFill>
                  <a:srgbClr val="231F20"/>
                </a:solidFill>
                <a:latin typeface="Verdana"/>
                <a:cs typeface="Verdana"/>
              </a:rPr>
              <a:t>Balance of</a:t>
            </a:r>
            <a:r>
              <a:rPr sz="1600" b="1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Verdana"/>
                <a:cs typeface="Verdana"/>
              </a:rPr>
              <a:t>Payments</a:t>
            </a:r>
            <a:endParaRPr sz="1600">
              <a:latin typeface="Verdana"/>
              <a:cs typeface="Verdana"/>
            </a:endParaRPr>
          </a:p>
          <a:p>
            <a:pPr marR="71120" algn="r">
              <a:lnSpc>
                <a:spcPct val="100000"/>
              </a:lnSpc>
              <a:spcBef>
                <a:spcPts val="75"/>
              </a:spcBef>
            </a:pP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(mln.</a:t>
            </a:r>
            <a:r>
              <a:rPr sz="1000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USD)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45794" y="6358849"/>
            <a:ext cx="385762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marR="5080" indent="6350">
              <a:lnSpc>
                <a:spcPct val="109300"/>
              </a:lnSpc>
              <a:spcBef>
                <a:spcPts val="100"/>
              </a:spcBef>
              <a:tabLst>
                <a:tab pos="2858770" algn="l"/>
              </a:tabLst>
            </a:pP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Current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account	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Financial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account 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Change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reserve</a:t>
            </a:r>
            <a:r>
              <a:rPr sz="10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assets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Source: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Central Bank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 the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Republic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Azerbaijan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20005" y="6519666"/>
            <a:ext cx="1490980" cy="4616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>
              <a:lnSpc>
                <a:spcPts val="1120"/>
              </a:lnSpc>
              <a:spcBef>
                <a:spcPts val="204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Source: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Financial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Market 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Supervisory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Authority of  the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Republic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Azerbaijan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75624" y="1070460"/>
            <a:ext cx="1769110" cy="7232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600" b="1" spc="-200" dirty="0">
                <a:solidFill>
                  <a:srgbClr val="231F20"/>
                </a:solidFill>
                <a:latin typeface="Verdana"/>
                <a:cs typeface="Verdana"/>
              </a:rPr>
              <a:t>Bank</a:t>
            </a:r>
            <a:r>
              <a:rPr sz="1600" b="1" spc="-25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Verdana"/>
                <a:cs typeface="Verdana"/>
              </a:rPr>
              <a:t>capitalization</a:t>
            </a:r>
            <a:endParaRPr sz="1600">
              <a:latin typeface="Verdana"/>
              <a:cs typeface="Verdana"/>
            </a:endParaRPr>
          </a:p>
          <a:p>
            <a:pPr marL="944244">
              <a:lnSpc>
                <a:spcPct val="100000"/>
              </a:lnSpc>
              <a:spcBef>
                <a:spcPts val="80"/>
              </a:spcBef>
            </a:pP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thsd.</a:t>
            </a:r>
            <a:r>
              <a:rPr sz="1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manats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)</a:t>
            </a:r>
            <a:endParaRPr sz="1000">
              <a:latin typeface="Verdana"/>
              <a:cs typeface="Verdana"/>
            </a:endParaRPr>
          </a:p>
          <a:p>
            <a:pPr marR="189230" algn="r">
              <a:lnSpc>
                <a:spcPct val="100000"/>
              </a:lnSpc>
              <a:spcBef>
                <a:spcPts val="72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39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25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516777" y="3172688"/>
            <a:ext cx="583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201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r>
              <a:rPr sz="10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604124" y="5130508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>
                <a:moveTo>
                  <a:pt x="0" y="0"/>
                </a:moveTo>
                <a:lnTo>
                  <a:pt x="359153" y="0"/>
                </a:lnTo>
              </a:path>
            </a:pathLst>
          </a:custGeom>
          <a:ln w="31495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562169" y="4806501"/>
            <a:ext cx="583565" cy="5384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860"/>
              </a:spcBef>
            </a:pP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77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201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r>
              <a:rPr sz="10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Q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sz="1000" spc="-5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878155" y="5114760"/>
            <a:ext cx="744220" cy="921385"/>
          </a:xfrm>
          <a:custGeom>
            <a:avLst/>
            <a:gdLst/>
            <a:ahLst/>
            <a:cxnLst/>
            <a:rect l="l" t="t" r="r" b="b"/>
            <a:pathLst>
              <a:path w="744220" h="921385">
                <a:moveTo>
                  <a:pt x="0" y="920916"/>
                </a:moveTo>
                <a:lnTo>
                  <a:pt x="743612" y="0"/>
                </a:lnTo>
              </a:path>
            </a:pathLst>
          </a:custGeom>
          <a:ln w="12697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670" y="4943693"/>
            <a:ext cx="114300" cy="751205"/>
          </a:xfrm>
          <a:custGeom>
            <a:avLst/>
            <a:gdLst/>
            <a:ahLst/>
            <a:cxnLst/>
            <a:rect l="l" t="t" r="r" b="b"/>
            <a:pathLst>
              <a:path w="114300" h="751204">
                <a:moveTo>
                  <a:pt x="0" y="0"/>
                </a:moveTo>
                <a:lnTo>
                  <a:pt x="114087" y="0"/>
                </a:lnTo>
                <a:lnTo>
                  <a:pt x="114087" y="750963"/>
                </a:lnTo>
                <a:lnTo>
                  <a:pt x="0" y="750963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4381" y="5043704"/>
            <a:ext cx="114300" cy="651510"/>
          </a:xfrm>
          <a:custGeom>
            <a:avLst/>
            <a:gdLst/>
            <a:ahLst/>
            <a:cxnLst/>
            <a:rect l="l" t="t" r="r" b="b"/>
            <a:pathLst>
              <a:path w="114300" h="651510">
                <a:moveTo>
                  <a:pt x="0" y="0"/>
                </a:moveTo>
                <a:lnTo>
                  <a:pt x="114084" y="0"/>
                </a:lnTo>
                <a:lnTo>
                  <a:pt x="114084" y="650952"/>
                </a:lnTo>
                <a:lnTo>
                  <a:pt x="0" y="650952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71450" y="5161899"/>
            <a:ext cx="114300" cy="532765"/>
          </a:xfrm>
          <a:custGeom>
            <a:avLst/>
            <a:gdLst/>
            <a:ahLst/>
            <a:cxnLst/>
            <a:rect l="l" t="t" r="r" b="b"/>
            <a:pathLst>
              <a:path w="114300" h="532764">
                <a:moveTo>
                  <a:pt x="0" y="0"/>
                </a:moveTo>
                <a:lnTo>
                  <a:pt x="114084" y="0"/>
                </a:lnTo>
                <a:lnTo>
                  <a:pt x="114084" y="532757"/>
                </a:lnTo>
                <a:lnTo>
                  <a:pt x="0" y="532757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68521" y="5243726"/>
            <a:ext cx="114300" cy="451484"/>
          </a:xfrm>
          <a:custGeom>
            <a:avLst/>
            <a:gdLst/>
            <a:ahLst/>
            <a:cxnLst/>
            <a:rect l="l" t="t" r="r" b="b"/>
            <a:pathLst>
              <a:path w="114300" h="451485">
                <a:moveTo>
                  <a:pt x="0" y="0"/>
                </a:moveTo>
                <a:lnTo>
                  <a:pt x="114084" y="0"/>
                </a:lnTo>
                <a:lnTo>
                  <a:pt x="114084" y="450930"/>
                </a:lnTo>
                <a:lnTo>
                  <a:pt x="0" y="450930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4830" y="5698972"/>
            <a:ext cx="114300" cy="203200"/>
          </a:xfrm>
          <a:custGeom>
            <a:avLst/>
            <a:gdLst/>
            <a:ahLst/>
            <a:cxnLst/>
            <a:rect l="l" t="t" r="r" b="b"/>
            <a:pathLst>
              <a:path w="114300" h="203200">
                <a:moveTo>
                  <a:pt x="0" y="0"/>
                </a:moveTo>
                <a:lnTo>
                  <a:pt x="114084" y="0"/>
                </a:lnTo>
                <a:lnTo>
                  <a:pt x="114084" y="202770"/>
                </a:lnTo>
                <a:lnTo>
                  <a:pt x="0" y="202770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11904" y="5698972"/>
            <a:ext cx="114300" cy="430530"/>
          </a:xfrm>
          <a:custGeom>
            <a:avLst/>
            <a:gdLst/>
            <a:ahLst/>
            <a:cxnLst/>
            <a:rect l="l" t="t" r="r" b="b"/>
            <a:pathLst>
              <a:path w="114300" h="430529">
                <a:moveTo>
                  <a:pt x="0" y="0"/>
                </a:moveTo>
                <a:lnTo>
                  <a:pt x="114084" y="0"/>
                </a:lnTo>
                <a:lnTo>
                  <a:pt x="114084" y="430074"/>
                </a:lnTo>
                <a:lnTo>
                  <a:pt x="0" y="430074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21096" y="5698972"/>
            <a:ext cx="114300" cy="275590"/>
          </a:xfrm>
          <a:custGeom>
            <a:avLst/>
            <a:gdLst/>
            <a:ahLst/>
            <a:cxnLst/>
            <a:rect l="l" t="t" r="r" b="b"/>
            <a:pathLst>
              <a:path w="114300" h="275589">
                <a:moveTo>
                  <a:pt x="0" y="0"/>
                </a:moveTo>
                <a:lnTo>
                  <a:pt x="114084" y="0"/>
                </a:lnTo>
                <a:lnTo>
                  <a:pt x="114084" y="275508"/>
                </a:lnTo>
                <a:lnTo>
                  <a:pt x="0" y="275508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15135" y="5698972"/>
            <a:ext cx="114300" cy="139700"/>
          </a:xfrm>
          <a:custGeom>
            <a:avLst/>
            <a:gdLst/>
            <a:ahLst/>
            <a:cxnLst/>
            <a:rect l="l" t="t" r="r" b="b"/>
            <a:pathLst>
              <a:path w="114300" h="139700">
                <a:moveTo>
                  <a:pt x="0" y="0"/>
                </a:moveTo>
                <a:lnTo>
                  <a:pt x="114084" y="0"/>
                </a:lnTo>
                <a:lnTo>
                  <a:pt x="114084" y="139129"/>
                </a:lnTo>
                <a:lnTo>
                  <a:pt x="0" y="139129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15084" y="5698972"/>
            <a:ext cx="114300" cy="384810"/>
          </a:xfrm>
          <a:custGeom>
            <a:avLst/>
            <a:gdLst/>
            <a:ahLst/>
            <a:cxnLst/>
            <a:rect l="l" t="t" r="r" b="b"/>
            <a:pathLst>
              <a:path w="114300" h="384810">
                <a:moveTo>
                  <a:pt x="0" y="0"/>
                </a:moveTo>
                <a:lnTo>
                  <a:pt x="114087" y="0"/>
                </a:lnTo>
                <a:lnTo>
                  <a:pt x="114087" y="384613"/>
                </a:lnTo>
                <a:lnTo>
                  <a:pt x="0" y="384613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28139" y="5698972"/>
            <a:ext cx="114300" cy="112395"/>
          </a:xfrm>
          <a:custGeom>
            <a:avLst/>
            <a:gdLst/>
            <a:ahLst/>
            <a:cxnLst/>
            <a:rect l="l" t="t" r="r" b="b"/>
            <a:pathLst>
              <a:path w="114300" h="112395">
                <a:moveTo>
                  <a:pt x="0" y="0"/>
                </a:moveTo>
                <a:lnTo>
                  <a:pt x="114084" y="0"/>
                </a:lnTo>
                <a:lnTo>
                  <a:pt x="114084" y="111852"/>
                </a:lnTo>
                <a:lnTo>
                  <a:pt x="0" y="111852"/>
                </a:lnTo>
                <a:lnTo>
                  <a:pt x="0" y="0"/>
                </a:lnTo>
                <a:close/>
              </a:path>
            </a:pathLst>
          </a:custGeom>
          <a:solidFill>
            <a:srgbClr val="F58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73558" y="572693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55925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68176" y="5653736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80702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15247" y="568875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13982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66837" y="4703762"/>
            <a:ext cx="3873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17146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69969" y="4791664"/>
            <a:ext cx="3873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14916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551934" y="4875726"/>
            <a:ext cx="90741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520065" algn="l"/>
              </a:tabLst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12304	</a:t>
            </a:r>
            <a:r>
              <a:rPr sz="1650" spc="-37" baseline="2525" dirty="0">
                <a:solidFill>
                  <a:srgbClr val="231F20"/>
                </a:solidFill>
                <a:latin typeface="Arial"/>
                <a:cs typeface="Arial"/>
              </a:rPr>
              <a:t>10431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19736" y="5483727"/>
            <a:ext cx="2984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-223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054247" y="5367530"/>
            <a:ext cx="37338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-1364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74719" y="6142427"/>
            <a:ext cx="3854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b="1" spc="-145" dirty="0">
                <a:solidFill>
                  <a:srgbClr val="231F20"/>
                </a:solidFill>
                <a:latin typeface="Verdana"/>
                <a:cs typeface="Verdana"/>
              </a:rPr>
              <a:t>-9961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43503" y="5690794"/>
            <a:ext cx="1415415" cy="434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425"/>
              </a:spcBef>
              <a:tabLst>
                <a:tab pos="548005" algn="l"/>
                <a:tab pos="1053465" algn="l"/>
              </a:tabLst>
            </a:pPr>
            <a:r>
              <a:rPr sz="950" spc="-40" dirty="0">
                <a:solidFill>
                  <a:srgbClr val="231F20"/>
                </a:solidFill>
                <a:latin typeface="Arial"/>
                <a:cs typeface="Arial"/>
              </a:rPr>
              <a:t>2011	2012	2013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tabLst>
                <a:tab pos="1029335" algn="l"/>
              </a:tabLst>
            </a:pPr>
            <a:r>
              <a:rPr sz="1100" b="1" spc="-145" dirty="0">
                <a:solidFill>
                  <a:srgbClr val="231F20"/>
                </a:solidFill>
                <a:latin typeface="Verdana"/>
                <a:cs typeface="Verdana"/>
              </a:rPr>
              <a:t>-4790	</a:t>
            </a:r>
            <a:r>
              <a:rPr sz="1650" b="1" spc="-217" baseline="-20202" dirty="0">
                <a:solidFill>
                  <a:srgbClr val="231F20"/>
                </a:solidFill>
                <a:latin typeface="Verdana"/>
                <a:cs typeface="Verdana"/>
              </a:rPr>
              <a:t>-6489</a:t>
            </a:r>
            <a:endParaRPr sz="1650" baseline="-20202">
              <a:latin typeface="Verdana"/>
              <a:cs typeface="Verdan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617966" y="6174801"/>
            <a:ext cx="3822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100" b="1" spc="-150" dirty="0">
                <a:solidFill>
                  <a:srgbClr val="231F20"/>
                </a:solidFill>
                <a:latin typeface="Verdana"/>
                <a:cs typeface="Verdana"/>
              </a:rPr>
              <a:t>-9025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667398" y="5705963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13982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636" y="5698972"/>
            <a:ext cx="4402455" cy="0"/>
          </a:xfrm>
          <a:custGeom>
            <a:avLst/>
            <a:gdLst/>
            <a:ahLst/>
            <a:cxnLst/>
            <a:rect l="l" t="t" r="r" b="b"/>
            <a:pathLst>
              <a:path w="4402455">
                <a:moveTo>
                  <a:pt x="0" y="0"/>
                </a:moveTo>
                <a:lnTo>
                  <a:pt x="4401947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18424" y="5528322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432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27619" y="5528322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16432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84884" y="565821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71744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31956" y="568875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13982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6039" y="5049856"/>
            <a:ext cx="4080510" cy="536575"/>
          </a:xfrm>
          <a:custGeom>
            <a:avLst/>
            <a:gdLst/>
            <a:ahLst/>
            <a:cxnLst/>
            <a:rect l="l" t="t" r="r" b="b"/>
            <a:pathLst>
              <a:path w="4080510" h="536575">
                <a:moveTo>
                  <a:pt x="0" y="192891"/>
                </a:moveTo>
                <a:lnTo>
                  <a:pt x="500975" y="129059"/>
                </a:lnTo>
                <a:lnTo>
                  <a:pt x="1001097" y="0"/>
                </a:lnTo>
                <a:lnTo>
                  <a:pt x="1501307" y="21168"/>
                </a:lnTo>
                <a:lnTo>
                  <a:pt x="2002671" y="481853"/>
                </a:lnTo>
                <a:lnTo>
                  <a:pt x="2502795" y="536422"/>
                </a:lnTo>
                <a:lnTo>
                  <a:pt x="3003003" y="464489"/>
                </a:lnTo>
                <a:lnTo>
                  <a:pt x="3448212" y="456260"/>
                </a:lnTo>
                <a:lnTo>
                  <a:pt x="4080221" y="442530"/>
                </a:lnTo>
              </a:path>
            </a:pathLst>
          </a:custGeom>
          <a:ln w="33422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150117" y="5324539"/>
            <a:ext cx="2440940" cy="7442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58595">
              <a:lnSpc>
                <a:spcPct val="100000"/>
              </a:lnSpc>
              <a:spcBef>
                <a:spcPts val="125"/>
              </a:spcBef>
              <a:tabLst>
                <a:tab pos="1924685" algn="l"/>
              </a:tabLst>
            </a:pPr>
            <a:r>
              <a:rPr sz="1650" spc="-37" baseline="2525" dirty="0">
                <a:solidFill>
                  <a:srgbClr val="231F20"/>
                </a:solidFill>
                <a:latin typeface="Arial"/>
                <a:cs typeface="Arial"/>
              </a:rPr>
              <a:t>1695	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1556</a:t>
            </a: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"/>
              </a:spcBef>
              <a:tabLst>
                <a:tab pos="504190" algn="l"/>
              </a:tabLst>
            </a:pPr>
            <a:r>
              <a:rPr sz="1100" b="1" spc="-175" dirty="0">
                <a:solidFill>
                  <a:srgbClr val="231F20"/>
                </a:solidFill>
                <a:latin typeface="Verdana"/>
                <a:cs typeface="Verdana"/>
              </a:rPr>
              <a:t>201	</a:t>
            </a:r>
            <a:r>
              <a:rPr sz="1650" b="1" spc="-262" baseline="2525" dirty="0">
                <a:solidFill>
                  <a:srgbClr val="231F20"/>
                </a:solidFill>
                <a:latin typeface="Verdana"/>
                <a:cs typeface="Verdana"/>
              </a:rPr>
              <a:t>463</a:t>
            </a:r>
            <a:endParaRPr sz="1650" baseline="2525">
              <a:latin typeface="Verdana"/>
              <a:cs typeface="Verdana"/>
            </a:endParaRPr>
          </a:p>
          <a:p>
            <a:pPr marR="109855" algn="ctr">
              <a:lnSpc>
                <a:spcPts val="1130"/>
              </a:lnSpc>
              <a:spcBef>
                <a:spcPts val="515"/>
              </a:spcBef>
              <a:tabLst>
                <a:tab pos="488950" algn="l"/>
                <a:tab pos="994410" algn="l"/>
                <a:tab pos="1470660" algn="l"/>
                <a:tab pos="1946910" algn="l"/>
              </a:tabLst>
            </a:pPr>
            <a:r>
              <a:rPr sz="950" spc="-40" dirty="0">
                <a:solidFill>
                  <a:srgbClr val="231F20"/>
                </a:solidFill>
                <a:latin typeface="Arial"/>
                <a:cs typeface="Arial"/>
              </a:rPr>
              <a:t>2014	2015	2016	</a:t>
            </a:r>
            <a:r>
              <a:rPr sz="950" spc="-45" dirty="0">
                <a:solidFill>
                  <a:srgbClr val="231F20"/>
                </a:solidFill>
                <a:latin typeface="Arial"/>
                <a:cs typeface="Arial"/>
              </a:rPr>
              <a:t>2017	</a:t>
            </a:r>
            <a:r>
              <a:rPr sz="950" spc="-60" dirty="0">
                <a:solidFill>
                  <a:srgbClr val="231F20"/>
                </a:solidFill>
                <a:latin typeface="Arial"/>
                <a:cs typeface="Arial"/>
              </a:rPr>
              <a:t>201</a:t>
            </a:r>
            <a:r>
              <a:rPr sz="950" spc="-60" dirty="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endParaRPr sz="950">
              <a:latin typeface="Verdana"/>
              <a:cs typeface="Verdana"/>
            </a:endParaRPr>
          </a:p>
          <a:p>
            <a:pPr marR="167640" algn="ctr">
              <a:lnSpc>
                <a:spcPts val="1310"/>
              </a:lnSpc>
              <a:tabLst>
                <a:tab pos="1059815" algn="l"/>
                <a:tab pos="2004695" algn="l"/>
              </a:tabLst>
            </a:pPr>
            <a:r>
              <a:rPr sz="1100" b="1" spc="-145" dirty="0">
                <a:solidFill>
                  <a:srgbClr val="231F20"/>
                </a:solidFill>
                <a:latin typeface="Verdana"/>
                <a:cs typeface="Verdana"/>
              </a:rPr>
              <a:t>-3419	</a:t>
            </a:r>
            <a:r>
              <a:rPr sz="1650" b="1" spc="-225" baseline="12626" dirty="0">
                <a:solidFill>
                  <a:srgbClr val="231F20"/>
                </a:solidFill>
                <a:latin typeface="Verdana"/>
                <a:cs typeface="Verdana"/>
              </a:rPr>
              <a:t>-2761	</a:t>
            </a:r>
            <a:r>
              <a:rPr sz="1425" spc="-60" baseline="2923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25" spc="-104" baseline="2923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1425" baseline="2923" dirty="0">
                <a:solidFill>
                  <a:srgbClr val="231F20"/>
                </a:solidFill>
                <a:latin typeface="Arial"/>
                <a:cs typeface="Arial"/>
              </a:rPr>
              <a:t>-1)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715111" y="5580629"/>
            <a:ext cx="114300" cy="113664"/>
          </a:xfrm>
          <a:custGeom>
            <a:avLst/>
            <a:gdLst/>
            <a:ahLst/>
            <a:cxnLst/>
            <a:rect l="l" t="t" r="r" b="b"/>
            <a:pathLst>
              <a:path w="114300" h="113664">
                <a:moveTo>
                  <a:pt x="0" y="0"/>
                </a:moveTo>
                <a:lnTo>
                  <a:pt x="114084" y="0"/>
                </a:lnTo>
                <a:lnTo>
                  <a:pt x="114084" y="113457"/>
                </a:lnTo>
                <a:lnTo>
                  <a:pt x="0" y="113457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862181" y="568068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084" y="0"/>
                </a:lnTo>
              </a:path>
            </a:pathLst>
          </a:custGeom>
          <a:ln w="30139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4633204" y="5275179"/>
            <a:ext cx="497205" cy="7804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r>
              <a:rPr sz="1100" spc="-9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100" spc="-90" dirty="0">
                <a:solidFill>
                  <a:srgbClr val="231F20"/>
                </a:solidFill>
                <a:latin typeface="Verdana"/>
                <a:cs typeface="Verdana"/>
              </a:rPr>
              <a:t>967</a:t>
            </a:r>
            <a:endParaRPr sz="1100">
              <a:latin typeface="Verdana"/>
              <a:cs typeface="Verdana"/>
            </a:endParaRPr>
          </a:p>
          <a:p>
            <a:pPr marL="174625">
              <a:lnSpc>
                <a:spcPct val="100000"/>
              </a:lnSpc>
              <a:spcBef>
                <a:spcPts val="155"/>
              </a:spcBef>
            </a:pPr>
            <a:r>
              <a:rPr sz="1100" b="1" spc="-175" dirty="0">
                <a:solidFill>
                  <a:srgbClr val="231F20"/>
                </a:solidFill>
                <a:latin typeface="Verdana"/>
                <a:cs typeface="Verdana"/>
              </a:rPr>
              <a:t>1326</a:t>
            </a:r>
            <a:endParaRPr sz="1100">
              <a:latin typeface="Verdana"/>
              <a:cs typeface="Verdana"/>
            </a:endParaRPr>
          </a:p>
          <a:p>
            <a:pPr marL="80645" marR="147955" algn="ctr">
              <a:lnSpc>
                <a:spcPct val="105500"/>
              </a:lnSpc>
              <a:spcBef>
                <a:spcPts val="590"/>
              </a:spcBef>
            </a:pPr>
            <a:r>
              <a:rPr sz="950" spc="-45" dirty="0">
                <a:solidFill>
                  <a:srgbClr val="231F20"/>
                </a:solidFill>
                <a:latin typeface="Arial"/>
                <a:cs typeface="Arial"/>
              </a:rPr>
              <a:t>201</a:t>
            </a:r>
            <a:r>
              <a:rPr sz="950" spc="-85" dirty="0">
                <a:solidFill>
                  <a:srgbClr val="231F20"/>
                </a:solidFill>
                <a:latin typeface="Verdana"/>
                <a:cs typeface="Verdana"/>
              </a:rPr>
              <a:t>8  </a:t>
            </a:r>
            <a:r>
              <a:rPr sz="950" spc="-4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950" spc="-70" dirty="0">
                <a:solidFill>
                  <a:srgbClr val="231F20"/>
                </a:solidFill>
                <a:latin typeface="Tahoma"/>
                <a:cs typeface="Tahoma"/>
              </a:rPr>
              <a:t>Q</a:t>
            </a:r>
            <a:r>
              <a:rPr sz="950" spc="8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50" spc="-120" dirty="0">
                <a:solidFill>
                  <a:srgbClr val="231F20"/>
                </a:solidFill>
                <a:latin typeface="Verdana"/>
                <a:cs typeface="Verdana"/>
              </a:rPr>
              <a:t>2</a:t>
            </a:r>
            <a:r>
              <a:rPr sz="950" spc="-4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12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0789" y="2288642"/>
            <a:ext cx="2942590" cy="3543300"/>
          </a:xfrm>
          <a:custGeom>
            <a:avLst/>
            <a:gdLst/>
            <a:ahLst/>
            <a:cxnLst/>
            <a:rect l="l" t="t" r="r" b="b"/>
            <a:pathLst>
              <a:path w="2942590" h="3543300">
                <a:moveTo>
                  <a:pt x="0" y="0"/>
                </a:moveTo>
                <a:lnTo>
                  <a:pt x="2942313" y="0"/>
                </a:lnTo>
                <a:lnTo>
                  <a:pt x="2942313" y="3543303"/>
                </a:lnTo>
                <a:lnTo>
                  <a:pt x="0" y="354330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15467" y="4178746"/>
            <a:ext cx="2817495" cy="603250"/>
          </a:xfrm>
          <a:custGeom>
            <a:avLst/>
            <a:gdLst/>
            <a:ahLst/>
            <a:cxnLst/>
            <a:rect l="l" t="t" r="r" b="b"/>
            <a:pathLst>
              <a:path w="2817495" h="603250">
                <a:moveTo>
                  <a:pt x="0" y="0"/>
                </a:moveTo>
                <a:lnTo>
                  <a:pt x="2817046" y="0"/>
                </a:lnTo>
                <a:lnTo>
                  <a:pt x="2817046" y="603248"/>
                </a:lnTo>
                <a:lnTo>
                  <a:pt x="0" y="603248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5467" y="5023299"/>
            <a:ext cx="2817495" cy="603250"/>
          </a:xfrm>
          <a:custGeom>
            <a:avLst/>
            <a:gdLst/>
            <a:ahLst/>
            <a:cxnLst/>
            <a:rect l="l" t="t" r="r" b="b"/>
            <a:pathLst>
              <a:path w="2817495" h="603250">
                <a:moveTo>
                  <a:pt x="0" y="0"/>
                </a:moveTo>
                <a:lnTo>
                  <a:pt x="2817046" y="0"/>
                </a:lnTo>
                <a:lnTo>
                  <a:pt x="2817046" y="603248"/>
                </a:lnTo>
                <a:lnTo>
                  <a:pt x="0" y="603248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5467" y="3346894"/>
            <a:ext cx="2817495" cy="603250"/>
          </a:xfrm>
          <a:custGeom>
            <a:avLst/>
            <a:gdLst/>
            <a:ahLst/>
            <a:cxnLst/>
            <a:rect l="l" t="t" r="r" b="b"/>
            <a:pathLst>
              <a:path w="2817495" h="603250">
                <a:moveTo>
                  <a:pt x="0" y="0"/>
                </a:moveTo>
                <a:lnTo>
                  <a:pt x="2817046" y="0"/>
                </a:lnTo>
                <a:lnTo>
                  <a:pt x="2817046" y="603248"/>
                </a:lnTo>
                <a:lnTo>
                  <a:pt x="0" y="603248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5467" y="2505402"/>
            <a:ext cx="2817495" cy="603250"/>
          </a:xfrm>
          <a:custGeom>
            <a:avLst/>
            <a:gdLst/>
            <a:ahLst/>
            <a:cxnLst/>
            <a:rect l="l" t="t" r="r" b="b"/>
            <a:pathLst>
              <a:path w="2817495" h="603250">
                <a:moveTo>
                  <a:pt x="0" y="0"/>
                </a:moveTo>
                <a:lnTo>
                  <a:pt x="2817046" y="0"/>
                </a:lnTo>
                <a:lnTo>
                  <a:pt x="2817046" y="603247"/>
                </a:lnTo>
                <a:lnTo>
                  <a:pt x="0" y="603247"/>
                </a:lnTo>
                <a:lnTo>
                  <a:pt x="0" y="0"/>
                </a:lnTo>
                <a:close/>
              </a:path>
            </a:pathLst>
          </a:custGeom>
          <a:solidFill>
            <a:srgbClr val="9EB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550" y="1204670"/>
            <a:ext cx="6584315" cy="540385"/>
          </a:xfrm>
          <a:custGeom>
            <a:avLst/>
            <a:gdLst/>
            <a:ahLst/>
            <a:cxnLst/>
            <a:rect l="l" t="t" r="r" b="b"/>
            <a:pathLst>
              <a:path w="6584315" h="540385">
                <a:moveTo>
                  <a:pt x="0" y="0"/>
                </a:moveTo>
                <a:lnTo>
                  <a:pt x="6583831" y="0"/>
                </a:lnTo>
                <a:lnTo>
                  <a:pt x="6583831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1518" y="1303041"/>
            <a:ext cx="160020" cy="342900"/>
          </a:xfrm>
          <a:custGeom>
            <a:avLst/>
            <a:gdLst/>
            <a:ahLst/>
            <a:cxnLst/>
            <a:rect l="l" t="t" r="r" b="b"/>
            <a:pathLst>
              <a:path w="160020" h="342900">
                <a:moveTo>
                  <a:pt x="159545" y="0"/>
                </a:moveTo>
                <a:lnTo>
                  <a:pt x="0" y="0"/>
                </a:lnTo>
                <a:lnTo>
                  <a:pt x="0" y="342788"/>
                </a:lnTo>
                <a:lnTo>
                  <a:pt x="159545" y="342788"/>
                </a:lnTo>
                <a:lnTo>
                  <a:pt x="159545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9505" marR="5080" indent="-2385695">
              <a:lnSpc>
                <a:spcPct val="106500"/>
              </a:lnSpc>
              <a:spcBef>
                <a:spcPts val="100"/>
              </a:spcBef>
            </a:pPr>
            <a:r>
              <a:rPr spc="-285" dirty="0"/>
              <a:t>TRANSLATING </a:t>
            </a:r>
            <a:r>
              <a:rPr spc="-315" dirty="0"/>
              <a:t>ECONOMIC </a:t>
            </a:r>
            <a:r>
              <a:rPr spc="-345" dirty="0"/>
              <a:t>GROWTH </a:t>
            </a:r>
            <a:r>
              <a:rPr spc="-360" dirty="0"/>
              <a:t>INTO </a:t>
            </a:r>
            <a:r>
              <a:rPr spc="-295" dirty="0"/>
              <a:t>SOCIAL </a:t>
            </a:r>
            <a:r>
              <a:rPr spc="-250" dirty="0"/>
              <a:t>DEVELOPMENT  </a:t>
            </a:r>
            <a:r>
              <a:rPr spc="-305" dirty="0"/>
              <a:t>OVER </a:t>
            </a:r>
            <a:r>
              <a:rPr spc="-229" dirty="0"/>
              <a:t>THE </a:t>
            </a:r>
            <a:r>
              <a:rPr spc="-265" dirty="0"/>
              <a:t>PAST</a:t>
            </a:r>
            <a:r>
              <a:rPr spc="-130" dirty="0"/>
              <a:t> </a:t>
            </a:r>
            <a:r>
              <a:rPr spc="-254" dirty="0"/>
              <a:t>YEARS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424" y="4939217"/>
            <a:ext cx="200025" cy="838200"/>
          </a:xfrm>
          <a:custGeom>
            <a:avLst/>
            <a:gdLst/>
            <a:ahLst/>
            <a:cxnLst/>
            <a:rect l="l" t="t" r="r" b="b"/>
            <a:pathLst>
              <a:path w="200025" h="838200">
                <a:moveTo>
                  <a:pt x="0" y="0"/>
                </a:moveTo>
                <a:lnTo>
                  <a:pt x="199623" y="0"/>
                </a:lnTo>
                <a:lnTo>
                  <a:pt x="199623" y="838119"/>
                </a:lnTo>
                <a:lnTo>
                  <a:pt x="0" y="838119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124" y="4846262"/>
            <a:ext cx="200025" cy="931544"/>
          </a:xfrm>
          <a:custGeom>
            <a:avLst/>
            <a:gdLst/>
            <a:ahLst/>
            <a:cxnLst/>
            <a:rect l="l" t="t" r="r" b="b"/>
            <a:pathLst>
              <a:path w="200025" h="931545">
                <a:moveTo>
                  <a:pt x="0" y="0"/>
                </a:moveTo>
                <a:lnTo>
                  <a:pt x="199623" y="0"/>
                </a:lnTo>
                <a:lnTo>
                  <a:pt x="199623" y="931075"/>
                </a:lnTo>
                <a:lnTo>
                  <a:pt x="0" y="931075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1017" y="4751783"/>
            <a:ext cx="200025" cy="1026160"/>
          </a:xfrm>
          <a:custGeom>
            <a:avLst/>
            <a:gdLst/>
            <a:ahLst/>
            <a:cxnLst/>
            <a:rect l="l" t="t" r="r" b="b"/>
            <a:pathLst>
              <a:path w="200025" h="1026160">
                <a:moveTo>
                  <a:pt x="0" y="0"/>
                </a:moveTo>
                <a:lnTo>
                  <a:pt x="199623" y="0"/>
                </a:lnTo>
                <a:lnTo>
                  <a:pt x="199623" y="1025554"/>
                </a:lnTo>
                <a:lnTo>
                  <a:pt x="0" y="1025554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88367" y="4480538"/>
            <a:ext cx="200025" cy="1297305"/>
          </a:xfrm>
          <a:custGeom>
            <a:avLst/>
            <a:gdLst/>
            <a:ahLst/>
            <a:cxnLst/>
            <a:rect l="l" t="t" r="r" b="b"/>
            <a:pathLst>
              <a:path w="200025" h="1297304">
                <a:moveTo>
                  <a:pt x="0" y="0"/>
                </a:moveTo>
                <a:lnTo>
                  <a:pt x="199623" y="0"/>
                </a:lnTo>
                <a:lnTo>
                  <a:pt x="199623" y="1296799"/>
                </a:lnTo>
                <a:lnTo>
                  <a:pt x="0" y="1296799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2066" y="4032529"/>
            <a:ext cx="200025" cy="1744980"/>
          </a:xfrm>
          <a:custGeom>
            <a:avLst/>
            <a:gdLst/>
            <a:ahLst/>
            <a:cxnLst/>
            <a:rect l="l" t="t" r="r" b="b"/>
            <a:pathLst>
              <a:path w="200025" h="1744979">
                <a:moveTo>
                  <a:pt x="0" y="0"/>
                </a:moveTo>
                <a:lnTo>
                  <a:pt x="199623" y="0"/>
                </a:lnTo>
                <a:lnTo>
                  <a:pt x="199623" y="1744808"/>
                </a:lnTo>
                <a:lnTo>
                  <a:pt x="0" y="1744808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2116" y="3596705"/>
            <a:ext cx="200025" cy="2181225"/>
          </a:xfrm>
          <a:custGeom>
            <a:avLst/>
            <a:gdLst/>
            <a:ahLst/>
            <a:cxnLst/>
            <a:rect l="l" t="t" r="r" b="b"/>
            <a:pathLst>
              <a:path w="200025" h="2181225">
                <a:moveTo>
                  <a:pt x="0" y="0"/>
                </a:moveTo>
                <a:lnTo>
                  <a:pt x="199623" y="0"/>
                </a:lnTo>
                <a:lnTo>
                  <a:pt x="199623" y="2180631"/>
                </a:lnTo>
                <a:lnTo>
                  <a:pt x="0" y="2180631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5816" y="3362032"/>
            <a:ext cx="200025" cy="2415540"/>
          </a:xfrm>
          <a:custGeom>
            <a:avLst/>
            <a:gdLst/>
            <a:ahLst/>
            <a:cxnLst/>
            <a:rect l="l" t="t" r="r" b="b"/>
            <a:pathLst>
              <a:path w="200025" h="2415540">
                <a:moveTo>
                  <a:pt x="0" y="0"/>
                </a:moveTo>
                <a:lnTo>
                  <a:pt x="199623" y="0"/>
                </a:lnTo>
                <a:lnTo>
                  <a:pt x="199623" y="2415305"/>
                </a:lnTo>
                <a:lnTo>
                  <a:pt x="0" y="2415305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4505" y="3138029"/>
            <a:ext cx="200025" cy="2639695"/>
          </a:xfrm>
          <a:custGeom>
            <a:avLst/>
            <a:gdLst/>
            <a:ahLst/>
            <a:cxnLst/>
            <a:rect l="l" t="t" r="r" b="b"/>
            <a:pathLst>
              <a:path w="200025" h="2639695">
                <a:moveTo>
                  <a:pt x="0" y="0"/>
                </a:moveTo>
                <a:lnTo>
                  <a:pt x="199623" y="0"/>
                </a:lnTo>
                <a:lnTo>
                  <a:pt x="199623" y="2639307"/>
                </a:lnTo>
                <a:lnTo>
                  <a:pt x="0" y="2639307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072" y="5018458"/>
            <a:ext cx="200025" cy="759460"/>
          </a:xfrm>
          <a:custGeom>
            <a:avLst/>
            <a:gdLst/>
            <a:ahLst/>
            <a:cxnLst/>
            <a:rect l="l" t="t" r="r" b="b"/>
            <a:pathLst>
              <a:path w="200025" h="759460">
                <a:moveTo>
                  <a:pt x="0" y="0"/>
                </a:moveTo>
                <a:lnTo>
                  <a:pt x="199623" y="0"/>
                </a:lnTo>
                <a:lnTo>
                  <a:pt x="199623" y="758879"/>
                </a:lnTo>
                <a:lnTo>
                  <a:pt x="0" y="758879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8207" y="3006974"/>
            <a:ext cx="200025" cy="2770505"/>
          </a:xfrm>
          <a:custGeom>
            <a:avLst/>
            <a:gdLst/>
            <a:ahLst/>
            <a:cxnLst/>
            <a:rect l="l" t="t" r="r" b="b"/>
            <a:pathLst>
              <a:path w="200025" h="2770504">
                <a:moveTo>
                  <a:pt x="0" y="0"/>
                </a:moveTo>
                <a:lnTo>
                  <a:pt x="199623" y="0"/>
                </a:lnTo>
                <a:lnTo>
                  <a:pt x="199623" y="2770362"/>
                </a:lnTo>
                <a:lnTo>
                  <a:pt x="0" y="2770362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8257" y="3006974"/>
            <a:ext cx="200025" cy="2770505"/>
          </a:xfrm>
          <a:custGeom>
            <a:avLst/>
            <a:gdLst/>
            <a:ahLst/>
            <a:cxnLst/>
            <a:rect l="l" t="t" r="r" b="b"/>
            <a:pathLst>
              <a:path w="200025" h="2770504">
                <a:moveTo>
                  <a:pt x="0" y="0"/>
                </a:moveTo>
                <a:lnTo>
                  <a:pt x="199623" y="0"/>
                </a:lnTo>
                <a:lnTo>
                  <a:pt x="199623" y="2770362"/>
                </a:lnTo>
                <a:lnTo>
                  <a:pt x="0" y="2770362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5607" y="2942974"/>
            <a:ext cx="200025" cy="2834640"/>
          </a:xfrm>
          <a:custGeom>
            <a:avLst/>
            <a:gdLst/>
            <a:ahLst/>
            <a:cxnLst/>
            <a:rect l="l" t="t" r="r" b="b"/>
            <a:pathLst>
              <a:path w="200025" h="2834640">
                <a:moveTo>
                  <a:pt x="0" y="0"/>
                </a:moveTo>
                <a:lnTo>
                  <a:pt x="199623" y="0"/>
                </a:lnTo>
                <a:lnTo>
                  <a:pt x="199623" y="2834363"/>
                </a:lnTo>
                <a:lnTo>
                  <a:pt x="0" y="2834363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2960" y="2778400"/>
            <a:ext cx="200025" cy="2999105"/>
          </a:xfrm>
          <a:custGeom>
            <a:avLst/>
            <a:gdLst/>
            <a:ahLst/>
            <a:cxnLst/>
            <a:rect l="l" t="t" r="r" b="b"/>
            <a:pathLst>
              <a:path w="200025" h="2999104">
                <a:moveTo>
                  <a:pt x="0" y="0"/>
                </a:moveTo>
                <a:lnTo>
                  <a:pt x="199623" y="0"/>
                </a:lnTo>
                <a:lnTo>
                  <a:pt x="199623" y="2998937"/>
                </a:lnTo>
                <a:lnTo>
                  <a:pt x="0" y="2998937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33010" y="2694589"/>
            <a:ext cx="200025" cy="3082925"/>
          </a:xfrm>
          <a:custGeom>
            <a:avLst/>
            <a:gdLst/>
            <a:ahLst/>
            <a:cxnLst/>
            <a:rect l="l" t="t" r="r" b="b"/>
            <a:pathLst>
              <a:path w="200025" h="3082925">
                <a:moveTo>
                  <a:pt x="0" y="0"/>
                </a:moveTo>
                <a:lnTo>
                  <a:pt x="199623" y="0"/>
                </a:lnTo>
                <a:lnTo>
                  <a:pt x="199623" y="3082748"/>
                </a:lnTo>
                <a:lnTo>
                  <a:pt x="0" y="3082748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4008" y="2659539"/>
            <a:ext cx="200025" cy="3117850"/>
          </a:xfrm>
          <a:custGeom>
            <a:avLst/>
            <a:gdLst/>
            <a:ahLst/>
            <a:cxnLst/>
            <a:rect l="l" t="t" r="r" b="b"/>
            <a:pathLst>
              <a:path w="200025" h="3117850">
                <a:moveTo>
                  <a:pt x="0" y="0"/>
                </a:moveTo>
                <a:lnTo>
                  <a:pt x="199623" y="0"/>
                </a:lnTo>
                <a:lnTo>
                  <a:pt x="199623" y="3117797"/>
                </a:lnTo>
                <a:lnTo>
                  <a:pt x="0" y="3117797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14058" y="2757066"/>
            <a:ext cx="200025" cy="3020695"/>
          </a:xfrm>
          <a:custGeom>
            <a:avLst/>
            <a:gdLst/>
            <a:ahLst/>
            <a:cxnLst/>
            <a:rect l="l" t="t" r="r" b="b"/>
            <a:pathLst>
              <a:path w="200025" h="3020695">
                <a:moveTo>
                  <a:pt x="0" y="0"/>
                </a:moveTo>
                <a:lnTo>
                  <a:pt x="199623" y="0"/>
                </a:lnTo>
                <a:lnTo>
                  <a:pt x="199623" y="3020270"/>
                </a:lnTo>
                <a:lnTo>
                  <a:pt x="0" y="3020270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07758" y="2750968"/>
            <a:ext cx="200025" cy="3026410"/>
          </a:xfrm>
          <a:custGeom>
            <a:avLst/>
            <a:gdLst/>
            <a:ahLst/>
            <a:cxnLst/>
            <a:rect l="l" t="t" r="r" b="b"/>
            <a:pathLst>
              <a:path w="200025" h="3026410">
                <a:moveTo>
                  <a:pt x="0" y="0"/>
                </a:moveTo>
                <a:lnTo>
                  <a:pt x="199623" y="0"/>
                </a:lnTo>
                <a:lnTo>
                  <a:pt x="199623" y="3026369"/>
                </a:lnTo>
                <a:lnTo>
                  <a:pt x="0" y="3026369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05634" y="2678606"/>
            <a:ext cx="1237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Minimum</a:t>
            </a:r>
            <a:r>
              <a:rPr sz="1400" b="1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220" dirty="0">
                <a:solidFill>
                  <a:srgbClr val="231F20"/>
                </a:solidFill>
                <a:latin typeface="Verdana"/>
                <a:cs typeface="Verdana"/>
              </a:rPr>
              <a:t>wage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15460" y="3422873"/>
            <a:ext cx="1415415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>
              <a:lnSpc>
                <a:spcPts val="1610"/>
              </a:lnSpc>
              <a:spcBef>
                <a:spcPts val="210"/>
              </a:spcBef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Average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monthly  </a:t>
            </a:r>
            <a:r>
              <a:rPr sz="1400" b="1" spc="-200" dirty="0">
                <a:solidFill>
                  <a:srgbClr val="231F20"/>
                </a:solidFill>
                <a:latin typeface="Verdana"/>
                <a:cs typeface="Verdana"/>
              </a:rPr>
              <a:t>wages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15229" y="4240501"/>
            <a:ext cx="137414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>
              <a:lnSpc>
                <a:spcPts val="1610"/>
              </a:lnSpc>
              <a:spcBef>
                <a:spcPts val="210"/>
              </a:spcBef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Average</a:t>
            </a: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monthly 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pension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99922" y="5173295"/>
            <a:ext cx="17043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Unemployment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rate*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9455" y="3104503"/>
            <a:ext cx="6330950" cy="2423795"/>
          </a:xfrm>
          <a:custGeom>
            <a:avLst/>
            <a:gdLst/>
            <a:ahLst/>
            <a:cxnLst/>
            <a:rect l="l" t="t" r="r" b="b"/>
            <a:pathLst>
              <a:path w="6330950" h="2423795">
                <a:moveTo>
                  <a:pt x="0" y="0"/>
                </a:moveTo>
                <a:lnTo>
                  <a:pt x="63787" y="15341"/>
                </a:lnTo>
                <a:lnTo>
                  <a:pt x="125482" y="30825"/>
                </a:lnTo>
                <a:lnTo>
                  <a:pt x="185129" y="46452"/>
                </a:lnTo>
                <a:lnTo>
                  <a:pt x="242775" y="62221"/>
                </a:lnTo>
                <a:lnTo>
                  <a:pt x="298464" y="78133"/>
                </a:lnTo>
                <a:lnTo>
                  <a:pt x="352241" y="94187"/>
                </a:lnTo>
                <a:lnTo>
                  <a:pt x="404152" y="110385"/>
                </a:lnTo>
                <a:lnTo>
                  <a:pt x="454241" y="126725"/>
                </a:lnTo>
                <a:lnTo>
                  <a:pt x="502554" y="143208"/>
                </a:lnTo>
                <a:lnTo>
                  <a:pt x="549137" y="159834"/>
                </a:lnTo>
                <a:lnTo>
                  <a:pt x="594034" y="176603"/>
                </a:lnTo>
                <a:lnTo>
                  <a:pt x="637290" y="193515"/>
                </a:lnTo>
                <a:lnTo>
                  <a:pt x="678951" y="210570"/>
                </a:lnTo>
                <a:lnTo>
                  <a:pt x="719062" y="227768"/>
                </a:lnTo>
                <a:lnTo>
                  <a:pt x="757668" y="245110"/>
                </a:lnTo>
                <a:lnTo>
                  <a:pt x="794814" y="262594"/>
                </a:lnTo>
                <a:lnTo>
                  <a:pt x="830545" y="280222"/>
                </a:lnTo>
                <a:lnTo>
                  <a:pt x="864907" y="297994"/>
                </a:lnTo>
                <a:lnTo>
                  <a:pt x="929704" y="333966"/>
                </a:lnTo>
                <a:lnTo>
                  <a:pt x="989565" y="370513"/>
                </a:lnTo>
                <a:lnTo>
                  <a:pt x="1044853" y="407635"/>
                </a:lnTo>
                <a:lnTo>
                  <a:pt x="1095928" y="445331"/>
                </a:lnTo>
                <a:lnTo>
                  <a:pt x="1143152" y="483603"/>
                </a:lnTo>
                <a:lnTo>
                  <a:pt x="1186886" y="522450"/>
                </a:lnTo>
                <a:lnTo>
                  <a:pt x="1227493" y="561874"/>
                </a:lnTo>
                <a:lnTo>
                  <a:pt x="1265333" y="601874"/>
                </a:lnTo>
                <a:lnTo>
                  <a:pt x="1300768" y="642452"/>
                </a:lnTo>
                <a:lnTo>
                  <a:pt x="1334160" y="683606"/>
                </a:lnTo>
                <a:lnTo>
                  <a:pt x="1365870" y="725339"/>
                </a:lnTo>
                <a:lnTo>
                  <a:pt x="1396259" y="767650"/>
                </a:lnTo>
                <a:lnTo>
                  <a:pt x="1425689" y="810539"/>
                </a:lnTo>
                <a:lnTo>
                  <a:pt x="1454522" y="854008"/>
                </a:lnTo>
                <a:lnTo>
                  <a:pt x="1483118" y="898057"/>
                </a:lnTo>
                <a:lnTo>
                  <a:pt x="1511840" y="942685"/>
                </a:lnTo>
                <a:lnTo>
                  <a:pt x="1526361" y="965217"/>
                </a:lnTo>
                <a:lnTo>
                  <a:pt x="1555949" y="1010716"/>
                </a:lnTo>
                <a:lnTo>
                  <a:pt x="1586566" y="1056796"/>
                </a:lnTo>
                <a:lnTo>
                  <a:pt x="1618574" y="1103458"/>
                </a:lnTo>
                <a:lnTo>
                  <a:pt x="1652334" y="1150702"/>
                </a:lnTo>
                <a:lnTo>
                  <a:pt x="1688207" y="1198528"/>
                </a:lnTo>
                <a:lnTo>
                  <a:pt x="1726555" y="1246936"/>
                </a:lnTo>
                <a:lnTo>
                  <a:pt x="1767741" y="1295928"/>
                </a:lnTo>
                <a:lnTo>
                  <a:pt x="1812124" y="1345504"/>
                </a:lnTo>
                <a:lnTo>
                  <a:pt x="1860066" y="1395664"/>
                </a:lnTo>
                <a:lnTo>
                  <a:pt x="1911930" y="1446408"/>
                </a:lnTo>
                <a:lnTo>
                  <a:pt x="1968076" y="1497737"/>
                </a:lnTo>
                <a:lnTo>
                  <a:pt x="1997868" y="1523621"/>
                </a:lnTo>
                <a:lnTo>
                  <a:pt x="2028866" y="1549651"/>
                </a:lnTo>
                <a:lnTo>
                  <a:pt x="2061116" y="1575828"/>
                </a:lnTo>
                <a:lnTo>
                  <a:pt x="2094662" y="1602151"/>
                </a:lnTo>
                <a:lnTo>
                  <a:pt x="2129550" y="1628621"/>
                </a:lnTo>
                <a:lnTo>
                  <a:pt x="2165825" y="1655237"/>
                </a:lnTo>
                <a:lnTo>
                  <a:pt x="2203532" y="1682001"/>
                </a:lnTo>
                <a:lnTo>
                  <a:pt x="2242716" y="1708910"/>
                </a:lnTo>
                <a:lnTo>
                  <a:pt x="2283423" y="1735967"/>
                </a:lnTo>
                <a:lnTo>
                  <a:pt x="2325697" y="1763170"/>
                </a:lnTo>
                <a:lnTo>
                  <a:pt x="2369585" y="1790520"/>
                </a:lnTo>
                <a:lnTo>
                  <a:pt x="2416853" y="1817459"/>
                </a:lnTo>
                <a:lnTo>
                  <a:pt x="2464165" y="1842797"/>
                </a:lnTo>
                <a:lnTo>
                  <a:pt x="2511539" y="1866627"/>
                </a:lnTo>
                <a:lnTo>
                  <a:pt x="2558997" y="1889042"/>
                </a:lnTo>
                <a:lnTo>
                  <a:pt x="2606558" y="1910136"/>
                </a:lnTo>
                <a:lnTo>
                  <a:pt x="2654241" y="1930001"/>
                </a:lnTo>
                <a:lnTo>
                  <a:pt x="2702066" y="1948732"/>
                </a:lnTo>
                <a:lnTo>
                  <a:pt x="2750054" y="1966419"/>
                </a:lnTo>
                <a:lnTo>
                  <a:pt x="2798224" y="1983158"/>
                </a:lnTo>
                <a:lnTo>
                  <a:pt x="2846596" y="1999041"/>
                </a:lnTo>
                <a:lnTo>
                  <a:pt x="2895190" y="2014161"/>
                </a:lnTo>
                <a:lnTo>
                  <a:pt x="2944025" y="2028611"/>
                </a:lnTo>
                <a:lnTo>
                  <a:pt x="2993121" y="2042485"/>
                </a:lnTo>
                <a:lnTo>
                  <a:pt x="3042499" y="2055875"/>
                </a:lnTo>
                <a:lnTo>
                  <a:pt x="3092178" y="2068874"/>
                </a:lnTo>
                <a:lnTo>
                  <a:pt x="3142178" y="2081576"/>
                </a:lnTo>
                <a:lnTo>
                  <a:pt x="3535329" y="2180628"/>
                </a:lnTo>
                <a:lnTo>
                  <a:pt x="3606484" y="2199396"/>
                </a:lnTo>
                <a:lnTo>
                  <a:pt x="3675487" y="2217257"/>
                </a:lnTo>
                <a:lnTo>
                  <a:pt x="3742419" y="2234229"/>
                </a:lnTo>
                <a:lnTo>
                  <a:pt x="3807361" y="2250330"/>
                </a:lnTo>
                <a:lnTo>
                  <a:pt x="3870394" y="2265579"/>
                </a:lnTo>
                <a:lnTo>
                  <a:pt x="3931600" y="2279993"/>
                </a:lnTo>
                <a:lnTo>
                  <a:pt x="3991059" y="2293592"/>
                </a:lnTo>
                <a:lnTo>
                  <a:pt x="4048853" y="2306393"/>
                </a:lnTo>
                <a:lnTo>
                  <a:pt x="4105062" y="2318414"/>
                </a:lnTo>
                <a:lnTo>
                  <a:pt x="4159768" y="2329675"/>
                </a:lnTo>
                <a:lnTo>
                  <a:pt x="4213053" y="2340193"/>
                </a:lnTo>
                <a:lnTo>
                  <a:pt x="4264996" y="2349986"/>
                </a:lnTo>
                <a:lnTo>
                  <a:pt x="4315679" y="2359073"/>
                </a:lnTo>
                <a:lnTo>
                  <a:pt x="4365184" y="2367472"/>
                </a:lnTo>
                <a:lnTo>
                  <a:pt x="4413592" y="2375201"/>
                </a:lnTo>
                <a:lnTo>
                  <a:pt x="4460983" y="2382279"/>
                </a:lnTo>
                <a:lnTo>
                  <a:pt x="4507439" y="2388724"/>
                </a:lnTo>
                <a:lnTo>
                  <a:pt x="4553040" y="2394554"/>
                </a:lnTo>
                <a:lnTo>
                  <a:pt x="4597869" y="2399788"/>
                </a:lnTo>
                <a:lnTo>
                  <a:pt x="4642006" y="2404443"/>
                </a:lnTo>
                <a:lnTo>
                  <a:pt x="4685532" y="2408538"/>
                </a:lnTo>
                <a:lnTo>
                  <a:pt x="4728528" y="2412092"/>
                </a:lnTo>
                <a:lnTo>
                  <a:pt x="4771076" y="2415122"/>
                </a:lnTo>
                <a:lnTo>
                  <a:pt x="4813257" y="2417647"/>
                </a:lnTo>
                <a:lnTo>
                  <a:pt x="4855151" y="2419685"/>
                </a:lnTo>
                <a:lnTo>
                  <a:pt x="4896840" y="2421254"/>
                </a:lnTo>
                <a:lnTo>
                  <a:pt x="4938406" y="2422373"/>
                </a:lnTo>
                <a:lnTo>
                  <a:pt x="4979928" y="2423060"/>
                </a:lnTo>
                <a:lnTo>
                  <a:pt x="5021489" y="2423334"/>
                </a:lnTo>
                <a:lnTo>
                  <a:pt x="5063169" y="2423212"/>
                </a:lnTo>
                <a:lnTo>
                  <a:pt x="5105049" y="2422712"/>
                </a:lnTo>
                <a:lnTo>
                  <a:pt x="5147212" y="2421854"/>
                </a:lnTo>
                <a:lnTo>
                  <a:pt x="5189737" y="2420655"/>
                </a:lnTo>
                <a:lnTo>
                  <a:pt x="5232706" y="2419134"/>
                </a:lnTo>
                <a:lnTo>
                  <a:pt x="5276200" y="2417309"/>
                </a:lnTo>
                <a:lnTo>
                  <a:pt x="5320300" y="2415198"/>
                </a:lnTo>
                <a:lnTo>
                  <a:pt x="5365088" y="2412819"/>
                </a:lnTo>
                <a:lnTo>
                  <a:pt x="5410644" y="2410191"/>
                </a:lnTo>
                <a:lnTo>
                  <a:pt x="5457049" y="2407333"/>
                </a:lnTo>
                <a:lnTo>
                  <a:pt x="5504386" y="2404261"/>
                </a:lnTo>
                <a:lnTo>
                  <a:pt x="5552734" y="2400996"/>
                </a:lnTo>
                <a:lnTo>
                  <a:pt x="5602175" y="2397554"/>
                </a:lnTo>
                <a:lnTo>
                  <a:pt x="5652790" y="2393954"/>
                </a:lnTo>
                <a:lnTo>
                  <a:pt x="5704660" y="2390215"/>
                </a:lnTo>
                <a:lnTo>
                  <a:pt x="5757867" y="2386354"/>
                </a:lnTo>
                <a:lnTo>
                  <a:pt x="5812491" y="2382391"/>
                </a:lnTo>
                <a:lnTo>
                  <a:pt x="5868614" y="2378342"/>
                </a:lnTo>
                <a:lnTo>
                  <a:pt x="5926316" y="2374228"/>
                </a:lnTo>
                <a:lnTo>
                  <a:pt x="5944191" y="2374406"/>
                </a:lnTo>
                <a:lnTo>
                  <a:pt x="5978697" y="2375923"/>
                </a:lnTo>
                <a:lnTo>
                  <a:pt x="6026189" y="2378480"/>
                </a:lnTo>
                <a:lnTo>
                  <a:pt x="6083019" y="2381780"/>
                </a:lnTo>
                <a:lnTo>
                  <a:pt x="6145540" y="2385526"/>
                </a:lnTo>
                <a:lnTo>
                  <a:pt x="6210105" y="2389419"/>
                </a:lnTo>
                <a:lnTo>
                  <a:pt x="6273067" y="2393164"/>
                </a:lnTo>
                <a:lnTo>
                  <a:pt x="6330779" y="2396462"/>
                </a:lnTo>
              </a:path>
            </a:pathLst>
          </a:custGeom>
          <a:ln w="38098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550" y="1204670"/>
            <a:ext cx="3957954" cy="540385"/>
          </a:xfrm>
          <a:custGeom>
            <a:avLst/>
            <a:gdLst/>
            <a:ahLst/>
            <a:cxnLst/>
            <a:rect l="l" t="t" r="r" b="b"/>
            <a:pathLst>
              <a:path w="3957954" h="540385">
                <a:moveTo>
                  <a:pt x="3504496" y="0"/>
                </a:moveTo>
                <a:lnTo>
                  <a:pt x="0" y="0"/>
                </a:lnTo>
                <a:lnTo>
                  <a:pt x="0" y="536850"/>
                </a:lnTo>
                <a:lnTo>
                  <a:pt x="3957941" y="540000"/>
                </a:lnTo>
                <a:lnTo>
                  <a:pt x="3504496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0550" y="1220003"/>
            <a:ext cx="6738620" cy="4902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386965" marR="532765" indent="-2015489">
              <a:lnSpc>
                <a:spcPts val="1739"/>
              </a:lnSpc>
              <a:spcBef>
                <a:spcPts val="305"/>
              </a:spcBef>
            </a:pPr>
            <a:r>
              <a:rPr sz="1600" b="1" spc="-190" dirty="0">
                <a:solidFill>
                  <a:srgbClr val="FFFFFF"/>
                </a:solidFill>
                <a:latin typeface="Verdana"/>
                <a:cs typeface="Verdana"/>
              </a:rPr>
              <a:t>Post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recovery </a:t>
            </a:r>
            <a:r>
              <a:rPr sz="1600" b="1" spc="-210" dirty="0">
                <a:solidFill>
                  <a:srgbClr val="FFFFFF"/>
                </a:solidFill>
                <a:latin typeface="Verdana"/>
                <a:cs typeface="Verdana"/>
              </a:rPr>
              <a:t>economic </a:t>
            </a:r>
            <a:r>
              <a:rPr sz="1600" b="1" spc="-225" dirty="0">
                <a:solidFill>
                  <a:srgbClr val="FFFFFF"/>
                </a:solidFill>
                <a:latin typeface="Verdana"/>
                <a:cs typeface="Verdana"/>
              </a:rPr>
              <a:t>growth </a:t>
            </a:r>
            <a:r>
              <a:rPr sz="1600" b="1" spc="-200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successfully </a:t>
            </a: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channeled 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into  </a:t>
            </a: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poverty</a:t>
            </a:r>
            <a:r>
              <a:rPr sz="16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Verdana"/>
                <a:cs typeface="Verdana"/>
              </a:rPr>
              <a:t>reduction…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16311" y="1356675"/>
            <a:ext cx="190638" cy="253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15989" y="1355837"/>
            <a:ext cx="0" cy="255270"/>
          </a:xfrm>
          <a:custGeom>
            <a:avLst/>
            <a:gdLst/>
            <a:ahLst/>
            <a:cxnLst/>
            <a:rect l="l" t="t" r="r" b="b"/>
            <a:pathLst>
              <a:path h="255269">
                <a:moveTo>
                  <a:pt x="0" y="0"/>
                </a:moveTo>
                <a:lnTo>
                  <a:pt x="0" y="254828"/>
                </a:lnTo>
              </a:path>
            </a:pathLst>
          </a:custGeom>
          <a:ln w="3175">
            <a:solidFill>
              <a:srgbClr val="6A77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14708" y="1355002"/>
            <a:ext cx="0" cy="256540"/>
          </a:xfrm>
          <a:custGeom>
            <a:avLst/>
            <a:gdLst/>
            <a:ahLst/>
            <a:cxnLst/>
            <a:rect l="l" t="t" r="r" b="b"/>
            <a:pathLst>
              <a:path h="256540">
                <a:moveTo>
                  <a:pt x="0" y="0"/>
                </a:moveTo>
                <a:lnTo>
                  <a:pt x="0" y="256530"/>
                </a:lnTo>
              </a:path>
            </a:pathLst>
          </a:custGeom>
          <a:ln w="3175">
            <a:solidFill>
              <a:srgbClr val="6977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13422" y="1354164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236"/>
                </a:lnTo>
              </a:path>
            </a:pathLst>
          </a:custGeom>
          <a:ln w="3175">
            <a:solidFill>
              <a:srgbClr val="6977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12140" y="1353329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59938"/>
                </a:lnTo>
              </a:path>
            </a:pathLst>
          </a:custGeom>
          <a:ln w="3175">
            <a:solidFill>
              <a:srgbClr val="6977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10855" y="1352491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644"/>
                </a:lnTo>
              </a:path>
            </a:pathLst>
          </a:custGeom>
          <a:ln w="3175">
            <a:solidFill>
              <a:srgbClr val="6876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09570" y="1351653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351"/>
                </a:lnTo>
              </a:path>
            </a:pathLst>
          </a:custGeom>
          <a:ln w="3175">
            <a:solidFill>
              <a:srgbClr val="6876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8288" y="1350818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5052"/>
                </a:lnTo>
              </a:path>
            </a:pathLst>
          </a:custGeom>
          <a:ln w="3175">
            <a:solidFill>
              <a:srgbClr val="6875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7003" y="1349980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4">
                <a:moveTo>
                  <a:pt x="0" y="0"/>
                </a:moveTo>
                <a:lnTo>
                  <a:pt x="0" y="266759"/>
                </a:lnTo>
              </a:path>
            </a:pathLst>
          </a:custGeom>
          <a:ln w="3175">
            <a:solidFill>
              <a:srgbClr val="6875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05722" y="1349145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460"/>
                </a:lnTo>
              </a:path>
            </a:pathLst>
          </a:custGeom>
          <a:ln w="3175">
            <a:solidFill>
              <a:srgbClr val="667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04436" y="1348307"/>
            <a:ext cx="0" cy="270510"/>
          </a:xfrm>
          <a:custGeom>
            <a:avLst/>
            <a:gdLst/>
            <a:ahLst/>
            <a:cxnLst/>
            <a:rect l="l" t="t" r="r" b="b"/>
            <a:pathLst>
              <a:path h="270509">
                <a:moveTo>
                  <a:pt x="0" y="0"/>
                </a:moveTo>
                <a:lnTo>
                  <a:pt x="0" y="270167"/>
                </a:lnTo>
              </a:path>
            </a:pathLst>
          </a:custGeom>
          <a:ln w="3175">
            <a:solidFill>
              <a:srgbClr val="667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03153" y="1347472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5">
                <a:moveTo>
                  <a:pt x="0" y="0"/>
                </a:moveTo>
                <a:lnTo>
                  <a:pt x="0" y="271868"/>
                </a:lnTo>
              </a:path>
            </a:pathLst>
          </a:custGeom>
          <a:ln w="3175">
            <a:solidFill>
              <a:srgbClr val="667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01870" y="1346634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4">
                <a:moveTo>
                  <a:pt x="0" y="0"/>
                </a:moveTo>
                <a:lnTo>
                  <a:pt x="0" y="273575"/>
                </a:lnTo>
              </a:path>
            </a:pathLst>
          </a:custGeom>
          <a:ln w="3175">
            <a:solidFill>
              <a:srgbClr val="667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00585" y="1345797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281"/>
                </a:lnTo>
              </a:path>
            </a:pathLst>
          </a:custGeom>
          <a:ln w="3175">
            <a:solidFill>
              <a:srgbClr val="657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99303" y="1344961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4">
                <a:moveTo>
                  <a:pt x="0" y="0"/>
                </a:moveTo>
                <a:lnTo>
                  <a:pt x="0" y="276982"/>
                </a:lnTo>
              </a:path>
            </a:pathLst>
          </a:custGeom>
          <a:ln w="3175">
            <a:solidFill>
              <a:srgbClr val="657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98018" y="1344124"/>
            <a:ext cx="0" cy="278765"/>
          </a:xfrm>
          <a:custGeom>
            <a:avLst/>
            <a:gdLst/>
            <a:ahLst/>
            <a:cxnLst/>
            <a:rect l="l" t="t" r="r" b="b"/>
            <a:pathLst>
              <a:path h="278765">
                <a:moveTo>
                  <a:pt x="0" y="0"/>
                </a:moveTo>
                <a:lnTo>
                  <a:pt x="0" y="278689"/>
                </a:lnTo>
              </a:path>
            </a:pathLst>
          </a:custGeom>
          <a:ln w="3175">
            <a:solidFill>
              <a:srgbClr val="647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96734" y="1343288"/>
            <a:ext cx="0" cy="280670"/>
          </a:xfrm>
          <a:custGeom>
            <a:avLst/>
            <a:gdLst/>
            <a:ahLst/>
            <a:cxnLst/>
            <a:rect l="l" t="t" r="r" b="b"/>
            <a:pathLst>
              <a:path h="280669">
                <a:moveTo>
                  <a:pt x="0" y="0"/>
                </a:moveTo>
                <a:lnTo>
                  <a:pt x="0" y="280392"/>
                </a:lnTo>
              </a:path>
            </a:pathLst>
          </a:custGeom>
          <a:ln w="3175">
            <a:solidFill>
              <a:srgbClr val="647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95450" y="1342450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099"/>
                </a:lnTo>
              </a:path>
            </a:pathLst>
          </a:custGeom>
          <a:ln w="3175">
            <a:solidFill>
              <a:srgbClr val="647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94166" y="1341613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4">
                <a:moveTo>
                  <a:pt x="0" y="0"/>
                </a:moveTo>
                <a:lnTo>
                  <a:pt x="0" y="283803"/>
                </a:lnTo>
              </a:path>
            </a:pathLst>
          </a:custGeom>
          <a:ln w="3175">
            <a:solidFill>
              <a:srgbClr val="647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2884" y="1340777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506"/>
                </a:lnTo>
              </a:path>
            </a:pathLst>
          </a:custGeom>
          <a:ln w="3175">
            <a:solidFill>
              <a:srgbClr val="637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91599" y="1339939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213"/>
                </a:lnTo>
              </a:path>
            </a:pathLst>
          </a:custGeom>
          <a:ln w="3175">
            <a:solidFill>
              <a:srgbClr val="6371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0316" y="1339104"/>
            <a:ext cx="0" cy="288925"/>
          </a:xfrm>
          <a:custGeom>
            <a:avLst/>
            <a:gdLst/>
            <a:ahLst/>
            <a:cxnLst/>
            <a:rect l="l" t="t" r="r" b="b"/>
            <a:pathLst>
              <a:path h="288925">
                <a:moveTo>
                  <a:pt x="0" y="0"/>
                </a:moveTo>
                <a:lnTo>
                  <a:pt x="0" y="288914"/>
                </a:lnTo>
              </a:path>
            </a:pathLst>
          </a:custGeom>
          <a:ln w="3175">
            <a:solidFill>
              <a:srgbClr val="637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89032" y="1338266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621"/>
                </a:lnTo>
              </a:path>
            </a:pathLst>
          </a:custGeom>
          <a:ln w="3175">
            <a:solidFill>
              <a:srgbClr val="627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87747" y="1337429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327"/>
                </a:lnTo>
              </a:path>
            </a:pathLst>
          </a:custGeom>
          <a:ln w="3175">
            <a:solidFill>
              <a:srgbClr val="627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86465" y="1336593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029"/>
                </a:lnTo>
              </a:path>
            </a:pathLst>
          </a:custGeom>
          <a:ln w="3175">
            <a:solidFill>
              <a:srgbClr val="626F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85180" y="1335756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735"/>
                </a:lnTo>
              </a:path>
            </a:pathLst>
          </a:custGeom>
          <a:ln w="3175">
            <a:solidFill>
              <a:srgbClr val="626F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83897" y="1334920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0"/>
                </a:moveTo>
                <a:lnTo>
                  <a:pt x="0" y="297437"/>
                </a:lnTo>
              </a:path>
            </a:pathLst>
          </a:custGeom>
          <a:ln w="3175">
            <a:solidFill>
              <a:srgbClr val="616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82613" y="1334083"/>
            <a:ext cx="0" cy="299720"/>
          </a:xfrm>
          <a:custGeom>
            <a:avLst/>
            <a:gdLst/>
            <a:ahLst/>
            <a:cxnLst/>
            <a:rect l="l" t="t" r="r" b="b"/>
            <a:pathLst>
              <a:path h="299719">
                <a:moveTo>
                  <a:pt x="0" y="0"/>
                </a:moveTo>
                <a:lnTo>
                  <a:pt x="0" y="299143"/>
                </a:lnTo>
              </a:path>
            </a:pathLst>
          </a:custGeom>
          <a:ln w="3175">
            <a:solidFill>
              <a:srgbClr val="616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1328" y="1333245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850"/>
                </a:lnTo>
              </a:path>
            </a:pathLst>
          </a:custGeom>
          <a:ln w="3175">
            <a:solidFill>
              <a:srgbClr val="606E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80047" y="1332410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4">
                <a:moveTo>
                  <a:pt x="0" y="0"/>
                </a:moveTo>
                <a:lnTo>
                  <a:pt x="0" y="302551"/>
                </a:lnTo>
              </a:path>
            </a:pathLst>
          </a:custGeom>
          <a:ln w="3175">
            <a:solidFill>
              <a:srgbClr val="606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78761" y="1331572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258"/>
                </a:lnTo>
              </a:path>
            </a:pathLst>
          </a:custGeom>
          <a:ln w="3175">
            <a:solidFill>
              <a:srgbClr val="5F6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77478" y="1330737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5959"/>
                </a:lnTo>
              </a:path>
            </a:pathLst>
          </a:custGeom>
          <a:ln w="3175">
            <a:solidFill>
              <a:srgbClr val="5F6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76195" y="1329899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666"/>
                </a:lnTo>
              </a:path>
            </a:pathLst>
          </a:custGeom>
          <a:ln w="3175">
            <a:solidFill>
              <a:srgbClr val="5E6C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74910" y="1329061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0"/>
                </a:moveTo>
                <a:lnTo>
                  <a:pt x="0" y="309372"/>
                </a:lnTo>
              </a:path>
            </a:pathLst>
          </a:custGeom>
          <a:ln w="3175">
            <a:solidFill>
              <a:srgbClr val="5E6C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73628" y="1328226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74"/>
                </a:lnTo>
              </a:path>
            </a:pathLst>
          </a:custGeom>
          <a:ln w="3175">
            <a:solidFill>
              <a:srgbClr val="5E6B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72342" y="1327388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780"/>
                </a:lnTo>
              </a:path>
            </a:pathLst>
          </a:custGeom>
          <a:ln w="3175">
            <a:solidFill>
              <a:srgbClr val="5E6B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71059" y="1326553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481"/>
                </a:lnTo>
              </a:path>
            </a:pathLst>
          </a:custGeom>
          <a:ln w="3175">
            <a:solidFill>
              <a:srgbClr val="5D6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69776" y="1325715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188"/>
                </a:lnTo>
              </a:path>
            </a:pathLst>
          </a:custGeom>
          <a:ln w="3175">
            <a:solidFill>
              <a:srgbClr val="5D6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68491" y="1324877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0"/>
                </a:moveTo>
                <a:lnTo>
                  <a:pt x="0" y="317894"/>
                </a:lnTo>
              </a:path>
            </a:pathLst>
          </a:custGeom>
          <a:ln w="3175">
            <a:solidFill>
              <a:srgbClr val="5D6A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67209" y="1324042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96"/>
                </a:lnTo>
              </a:path>
            </a:pathLst>
          </a:custGeom>
          <a:ln w="3175">
            <a:solidFill>
              <a:srgbClr val="5C6A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65923" y="1323204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302"/>
                </a:lnTo>
              </a:path>
            </a:pathLst>
          </a:custGeom>
          <a:ln w="3175">
            <a:solidFill>
              <a:srgbClr val="5C6A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64640" y="1322369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04"/>
                </a:lnTo>
              </a:path>
            </a:pathLst>
          </a:custGeom>
          <a:ln w="3175">
            <a:solidFill>
              <a:srgbClr val="5C6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63357" y="1321532"/>
            <a:ext cx="0" cy="325120"/>
          </a:xfrm>
          <a:custGeom>
            <a:avLst/>
            <a:gdLst/>
            <a:ahLst/>
            <a:cxnLst/>
            <a:rect l="l" t="t" r="r" b="b"/>
            <a:pathLst>
              <a:path h="325119">
                <a:moveTo>
                  <a:pt x="0" y="0"/>
                </a:moveTo>
                <a:lnTo>
                  <a:pt x="0" y="324710"/>
                </a:lnTo>
              </a:path>
            </a:pathLst>
          </a:custGeom>
          <a:ln w="3175">
            <a:solidFill>
              <a:srgbClr val="5C6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62072" y="1320694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417"/>
                </a:lnTo>
              </a:path>
            </a:pathLst>
          </a:custGeom>
          <a:ln w="3175">
            <a:solidFill>
              <a:srgbClr val="5B6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60790" y="1319859"/>
            <a:ext cx="0" cy="328295"/>
          </a:xfrm>
          <a:custGeom>
            <a:avLst/>
            <a:gdLst/>
            <a:ahLst/>
            <a:cxnLst/>
            <a:rect l="l" t="t" r="r" b="b"/>
            <a:pathLst>
              <a:path h="328294">
                <a:moveTo>
                  <a:pt x="0" y="0"/>
                </a:moveTo>
                <a:lnTo>
                  <a:pt x="0" y="328118"/>
                </a:lnTo>
              </a:path>
            </a:pathLst>
          </a:custGeom>
          <a:ln w="3175">
            <a:solidFill>
              <a:srgbClr val="5B6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59505" y="1319021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9825"/>
                </a:lnTo>
              </a:path>
            </a:pathLst>
          </a:custGeom>
          <a:ln w="3175">
            <a:solidFill>
              <a:srgbClr val="5A6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58223" y="1318185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528"/>
                </a:lnTo>
              </a:path>
            </a:pathLst>
          </a:custGeom>
          <a:ln w="3175">
            <a:solidFill>
              <a:srgbClr val="5A6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56938" y="1317347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234"/>
                </a:lnTo>
              </a:path>
            </a:pathLst>
          </a:custGeom>
          <a:ln w="3175">
            <a:solidFill>
              <a:srgbClr val="5A6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55653" y="131650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4941"/>
                </a:lnTo>
              </a:path>
            </a:pathLst>
          </a:custGeom>
          <a:ln w="3175">
            <a:solidFill>
              <a:srgbClr val="5967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54371" y="1315674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0"/>
                </a:moveTo>
                <a:lnTo>
                  <a:pt x="0" y="336642"/>
                </a:lnTo>
              </a:path>
            </a:pathLst>
          </a:custGeom>
          <a:ln w="3175">
            <a:solidFill>
              <a:srgbClr val="596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53086" y="1314836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8349"/>
                </a:lnTo>
              </a:path>
            </a:pathLst>
          </a:custGeom>
          <a:ln w="3175">
            <a:solidFill>
              <a:srgbClr val="596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51805" y="1314001"/>
            <a:ext cx="0" cy="340360"/>
          </a:xfrm>
          <a:custGeom>
            <a:avLst/>
            <a:gdLst/>
            <a:ahLst/>
            <a:cxnLst/>
            <a:rect l="l" t="t" r="r" b="b"/>
            <a:pathLst>
              <a:path h="340360">
                <a:moveTo>
                  <a:pt x="0" y="0"/>
                </a:moveTo>
                <a:lnTo>
                  <a:pt x="0" y="340050"/>
                </a:lnTo>
              </a:path>
            </a:pathLst>
          </a:custGeom>
          <a:ln w="3175">
            <a:solidFill>
              <a:srgbClr val="5865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50519" y="1313163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757"/>
                </a:lnTo>
              </a:path>
            </a:pathLst>
          </a:custGeom>
          <a:ln w="3175">
            <a:solidFill>
              <a:srgbClr val="5865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49234" y="1312326"/>
            <a:ext cx="0" cy="343535"/>
          </a:xfrm>
          <a:custGeom>
            <a:avLst/>
            <a:gdLst/>
            <a:ahLst/>
            <a:cxnLst/>
            <a:rect l="l" t="t" r="r" b="b"/>
            <a:pathLst>
              <a:path h="343535">
                <a:moveTo>
                  <a:pt x="0" y="0"/>
                </a:moveTo>
                <a:lnTo>
                  <a:pt x="0" y="343463"/>
                </a:lnTo>
              </a:path>
            </a:pathLst>
          </a:custGeom>
          <a:ln w="3175">
            <a:solidFill>
              <a:srgbClr val="5764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47952" y="1311490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165"/>
                </a:lnTo>
              </a:path>
            </a:pathLst>
          </a:custGeom>
          <a:ln w="3175">
            <a:solidFill>
              <a:srgbClr val="5764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46667" y="1310653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4">
                <a:moveTo>
                  <a:pt x="0" y="0"/>
                </a:moveTo>
                <a:lnTo>
                  <a:pt x="0" y="346871"/>
                </a:lnTo>
              </a:path>
            </a:pathLst>
          </a:custGeom>
          <a:ln w="3175">
            <a:solidFill>
              <a:srgbClr val="56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45386" y="1309817"/>
            <a:ext cx="0" cy="348615"/>
          </a:xfrm>
          <a:custGeom>
            <a:avLst/>
            <a:gdLst/>
            <a:ahLst/>
            <a:cxnLst/>
            <a:rect l="l" t="t" r="r" b="b"/>
            <a:pathLst>
              <a:path h="348614">
                <a:moveTo>
                  <a:pt x="0" y="0"/>
                </a:moveTo>
                <a:lnTo>
                  <a:pt x="0" y="348573"/>
                </a:lnTo>
              </a:path>
            </a:pathLst>
          </a:custGeom>
          <a:ln w="3175">
            <a:solidFill>
              <a:srgbClr val="56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44101" y="1308980"/>
            <a:ext cx="0" cy="350520"/>
          </a:xfrm>
          <a:custGeom>
            <a:avLst/>
            <a:gdLst/>
            <a:ahLst/>
            <a:cxnLst/>
            <a:rect l="l" t="t" r="r" b="b"/>
            <a:pathLst>
              <a:path h="350519">
                <a:moveTo>
                  <a:pt x="0" y="0"/>
                </a:moveTo>
                <a:lnTo>
                  <a:pt x="0" y="350279"/>
                </a:lnTo>
              </a:path>
            </a:pathLst>
          </a:custGeom>
          <a:ln w="3175">
            <a:solidFill>
              <a:srgbClr val="56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42815" y="1308142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85"/>
                </a:lnTo>
              </a:path>
            </a:pathLst>
          </a:custGeom>
          <a:ln w="3175">
            <a:solidFill>
              <a:srgbClr val="566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41534" y="1307307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4">
                <a:moveTo>
                  <a:pt x="0" y="0"/>
                </a:moveTo>
                <a:lnTo>
                  <a:pt x="0" y="353687"/>
                </a:lnTo>
              </a:path>
            </a:pathLst>
          </a:custGeom>
          <a:ln w="3175">
            <a:solidFill>
              <a:srgbClr val="556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140249" y="130646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393"/>
                </a:lnTo>
              </a:path>
            </a:pathLst>
          </a:custGeom>
          <a:ln w="3175">
            <a:solidFill>
              <a:srgbClr val="556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138967" y="1305634"/>
            <a:ext cx="0" cy="357505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0"/>
                </a:moveTo>
                <a:lnTo>
                  <a:pt x="0" y="357095"/>
                </a:lnTo>
              </a:path>
            </a:pathLst>
          </a:custGeom>
          <a:ln w="3175">
            <a:solidFill>
              <a:srgbClr val="556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37682" y="1304796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801"/>
                </a:lnTo>
              </a:path>
            </a:pathLst>
          </a:custGeom>
          <a:ln w="3175">
            <a:solidFill>
              <a:srgbClr val="5461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136396" y="1303958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0" y="0"/>
                </a:moveTo>
                <a:lnTo>
                  <a:pt x="0" y="360508"/>
                </a:lnTo>
              </a:path>
            </a:pathLst>
          </a:custGeom>
          <a:ln w="3175">
            <a:solidFill>
              <a:srgbClr val="5461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35115" y="1303123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62209"/>
                </a:lnTo>
              </a:path>
            </a:pathLst>
          </a:custGeom>
          <a:ln w="3175">
            <a:solidFill>
              <a:srgbClr val="546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133829" y="1302285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3916"/>
                </a:lnTo>
              </a:path>
            </a:pathLst>
          </a:custGeom>
          <a:ln w="3175">
            <a:solidFill>
              <a:srgbClr val="5361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32548" y="1301450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617"/>
                </a:lnTo>
              </a:path>
            </a:pathLst>
          </a:custGeom>
          <a:ln w="3175">
            <a:solidFill>
              <a:srgbClr val="536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31263" y="1300612"/>
            <a:ext cx="0" cy="367665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324"/>
                </a:lnTo>
              </a:path>
            </a:pathLst>
          </a:custGeom>
          <a:ln w="3175">
            <a:solidFill>
              <a:srgbClr val="5360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29977" y="1299775"/>
            <a:ext cx="0" cy="369570"/>
          </a:xfrm>
          <a:custGeom>
            <a:avLst/>
            <a:gdLst/>
            <a:ahLst/>
            <a:cxnLst/>
            <a:rect l="l" t="t" r="r" b="b"/>
            <a:pathLst>
              <a:path h="369569">
                <a:moveTo>
                  <a:pt x="0" y="0"/>
                </a:moveTo>
                <a:lnTo>
                  <a:pt x="0" y="369030"/>
                </a:lnTo>
              </a:path>
            </a:pathLst>
          </a:custGeom>
          <a:ln w="3175">
            <a:solidFill>
              <a:srgbClr val="525F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28696" y="1298939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732"/>
                </a:lnTo>
              </a:path>
            </a:pathLst>
          </a:custGeom>
          <a:ln w="3175">
            <a:solidFill>
              <a:srgbClr val="525F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127411" y="1298101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4">
                <a:moveTo>
                  <a:pt x="0" y="0"/>
                </a:moveTo>
                <a:lnTo>
                  <a:pt x="0" y="372438"/>
                </a:lnTo>
              </a:path>
            </a:pathLst>
          </a:custGeom>
          <a:ln w="3175">
            <a:solidFill>
              <a:srgbClr val="525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26130" y="1297266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140"/>
                </a:lnTo>
              </a:path>
            </a:pathLst>
          </a:custGeom>
          <a:ln w="3175">
            <a:solidFill>
              <a:srgbClr val="515E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24844" y="1296429"/>
            <a:ext cx="0" cy="375920"/>
          </a:xfrm>
          <a:custGeom>
            <a:avLst/>
            <a:gdLst/>
            <a:ahLst/>
            <a:cxnLst/>
            <a:rect l="l" t="t" r="r" b="b"/>
            <a:pathLst>
              <a:path h="375919">
                <a:moveTo>
                  <a:pt x="0" y="0"/>
                </a:moveTo>
                <a:lnTo>
                  <a:pt x="0" y="375846"/>
                </a:lnTo>
              </a:path>
            </a:pathLst>
          </a:custGeom>
          <a:ln w="3175">
            <a:solidFill>
              <a:srgbClr val="515E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23560" y="1295592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549"/>
                </a:lnTo>
              </a:path>
            </a:pathLst>
          </a:custGeom>
          <a:ln w="3175">
            <a:solidFill>
              <a:srgbClr val="515E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22277" y="129475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256"/>
                </a:lnTo>
              </a:path>
            </a:pathLst>
          </a:custGeom>
          <a:ln w="3175">
            <a:solidFill>
              <a:srgbClr val="515D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20993" y="1293918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960"/>
                </a:lnTo>
              </a:path>
            </a:pathLst>
          </a:custGeom>
          <a:ln w="3175">
            <a:solidFill>
              <a:srgbClr val="505D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19711" y="1293082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0"/>
                </a:moveTo>
                <a:lnTo>
                  <a:pt x="0" y="382664"/>
                </a:lnTo>
              </a:path>
            </a:pathLst>
          </a:custGeom>
          <a:ln w="3175">
            <a:solidFill>
              <a:srgbClr val="505D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18425" y="1292244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370"/>
                </a:lnTo>
              </a:path>
            </a:pathLst>
          </a:custGeom>
          <a:ln w="3175">
            <a:solidFill>
              <a:srgbClr val="4F5C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17142" y="1291409"/>
            <a:ext cx="0" cy="386080"/>
          </a:xfrm>
          <a:custGeom>
            <a:avLst/>
            <a:gdLst/>
            <a:ahLst/>
            <a:cxnLst/>
            <a:rect l="l" t="t" r="r" b="b"/>
            <a:pathLst>
              <a:path h="386080">
                <a:moveTo>
                  <a:pt x="0" y="0"/>
                </a:moveTo>
                <a:lnTo>
                  <a:pt x="0" y="386072"/>
                </a:lnTo>
              </a:path>
            </a:pathLst>
          </a:custGeom>
          <a:ln w="3175">
            <a:solidFill>
              <a:srgbClr val="4F5C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15858" y="1290571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778"/>
                </a:lnTo>
              </a:path>
            </a:pathLst>
          </a:custGeom>
          <a:ln w="3175">
            <a:solidFill>
              <a:srgbClr val="4F5C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14573" y="1289733"/>
            <a:ext cx="0" cy="389890"/>
          </a:xfrm>
          <a:custGeom>
            <a:avLst/>
            <a:gdLst/>
            <a:ahLst/>
            <a:cxnLst/>
            <a:rect l="l" t="t" r="r" b="b"/>
            <a:pathLst>
              <a:path h="389889">
                <a:moveTo>
                  <a:pt x="0" y="0"/>
                </a:moveTo>
                <a:lnTo>
                  <a:pt x="0" y="389484"/>
                </a:lnTo>
              </a:path>
            </a:pathLst>
          </a:custGeom>
          <a:ln w="3175">
            <a:solidFill>
              <a:srgbClr val="4F5C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13292" y="1288898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4">
                <a:moveTo>
                  <a:pt x="0" y="0"/>
                </a:moveTo>
                <a:lnTo>
                  <a:pt x="0" y="391186"/>
                </a:lnTo>
              </a:path>
            </a:pathLst>
          </a:custGeom>
          <a:ln w="3175">
            <a:solidFill>
              <a:srgbClr val="4E5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12006" y="1288060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4">
                <a:moveTo>
                  <a:pt x="0" y="0"/>
                </a:moveTo>
                <a:lnTo>
                  <a:pt x="0" y="392892"/>
                </a:lnTo>
              </a:path>
            </a:pathLst>
          </a:custGeom>
          <a:ln w="3175">
            <a:solidFill>
              <a:srgbClr val="4E5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10723" y="128722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69">
                <a:moveTo>
                  <a:pt x="0" y="0"/>
                </a:moveTo>
                <a:lnTo>
                  <a:pt x="0" y="394594"/>
                </a:lnTo>
              </a:path>
            </a:pathLst>
          </a:custGeom>
          <a:ln w="3175">
            <a:solidFill>
              <a:srgbClr val="4D5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09440" y="1286387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300"/>
                </a:lnTo>
              </a:path>
            </a:pathLst>
          </a:custGeom>
          <a:ln w="3175">
            <a:solidFill>
              <a:srgbClr val="4D5A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08155" y="1285550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4">
                <a:moveTo>
                  <a:pt x="0" y="0"/>
                </a:moveTo>
                <a:lnTo>
                  <a:pt x="0" y="398007"/>
                </a:lnTo>
              </a:path>
            </a:pathLst>
          </a:custGeom>
          <a:ln w="3175">
            <a:solidFill>
              <a:srgbClr val="4D5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106873" y="1284714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9708"/>
                </a:lnTo>
              </a:path>
            </a:pathLst>
          </a:custGeom>
          <a:ln w="3175">
            <a:solidFill>
              <a:srgbClr val="4D59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05588" y="1283877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415"/>
                </a:lnTo>
              </a:path>
            </a:pathLst>
          </a:custGeom>
          <a:ln w="3175">
            <a:solidFill>
              <a:srgbClr val="4C5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104305" y="1283041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3116"/>
                </a:lnTo>
              </a:path>
            </a:pathLst>
          </a:custGeom>
          <a:ln w="3175">
            <a:solidFill>
              <a:srgbClr val="4C59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03021" y="1282204"/>
            <a:ext cx="0" cy="405130"/>
          </a:xfrm>
          <a:custGeom>
            <a:avLst/>
            <a:gdLst/>
            <a:ahLst/>
            <a:cxnLst/>
            <a:rect l="l" t="t" r="r" b="b"/>
            <a:pathLst>
              <a:path h="405130">
                <a:moveTo>
                  <a:pt x="0" y="0"/>
                </a:moveTo>
                <a:lnTo>
                  <a:pt x="0" y="404823"/>
                </a:lnTo>
              </a:path>
            </a:pathLst>
          </a:custGeom>
          <a:ln w="3175">
            <a:solidFill>
              <a:srgbClr val="4B5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01736" y="1281366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6529"/>
                </a:lnTo>
              </a:path>
            </a:pathLst>
          </a:custGeom>
          <a:ln w="3175">
            <a:solidFill>
              <a:srgbClr val="4B5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00454" y="1280531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0"/>
                </a:moveTo>
                <a:lnTo>
                  <a:pt x="0" y="408231"/>
                </a:lnTo>
              </a:path>
            </a:pathLst>
          </a:custGeom>
          <a:ln w="3175">
            <a:solidFill>
              <a:srgbClr val="4B58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99169" y="1279693"/>
            <a:ext cx="0" cy="410209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09937"/>
                </a:lnTo>
              </a:path>
            </a:pathLst>
          </a:custGeom>
          <a:ln w="3175">
            <a:solidFill>
              <a:srgbClr val="4B57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97886" y="1278858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1639"/>
                </a:lnTo>
              </a:path>
            </a:pathLst>
          </a:custGeom>
          <a:ln w="3175">
            <a:solidFill>
              <a:srgbClr val="4A57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96602" y="1278020"/>
            <a:ext cx="0" cy="413384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0"/>
                </a:moveTo>
                <a:lnTo>
                  <a:pt x="0" y="413345"/>
                </a:lnTo>
              </a:path>
            </a:pathLst>
          </a:custGeom>
          <a:ln w="3175">
            <a:solidFill>
              <a:srgbClr val="4A56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95317" y="1277182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052"/>
                </a:lnTo>
              </a:path>
            </a:pathLst>
          </a:custGeom>
          <a:ln w="3175">
            <a:solidFill>
              <a:srgbClr val="4A56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94035" y="1276347"/>
            <a:ext cx="0" cy="417195"/>
          </a:xfrm>
          <a:custGeom>
            <a:avLst/>
            <a:gdLst/>
            <a:ahLst/>
            <a:cxnLst/>
            <a:rect l="l" t="t" r="r" b="b"/>
            <a:pathLst>
              <a:path h="417194">
                <a:moveTo>
                  <a:pt x="0" y="0"/>
                </a:moveTo>
                <a:lnTo>
                  <a:pt x="0" y="416753"/>
                </a:lnTo>
              </a:path>
            </a:pathLst>
          </a:custGeom>
          <a:ln w="3175">
            <a:solidFill>
              <a:srgbClr val="4955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92750" y="1275509"/>
            <a:ext cx="0" cy="418465"/>
          </a:xfrm>
          <a:custGeom>
            <a:avLst/>
            <a:gdLst/>
            <a:ahLst/>
            <a:cxnLst/>
            <a:rect l="l" t="t" r="r" b="b"/>
            <a:pathLst>
              <a:path h="418464">
                <a:moveTo>
                  <a:pt x="0" y="0"/>
                </a:moveTo>
                <a:lnTo>
                  <a:pt x="0" y="418459"/>
                </a:lnTo>
              </a:path>
            </a:pathLst>
          </a:custGeom>
          <a:ln w="3175">
            <a:solidFill>
              <a:srgbClr val="4955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91467" y="1274674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161"/>
                </a:lnTo>
              </a:path>
            </a:pathLst>
          </a:custGeom>
          <a:ln w="3175">
            <a:solidFill>
              <a:srgbClr val="4955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90184" y="1273836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1867"/>
                </a:lnTo>
              </a:path>
            </a:pathLst>
          </a:custGeom>
          <a:ln w="3175">
            <a:solidFill>
              <a:srgbClr val="4855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88899" y="1272999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23574"/>
                </a:lnTo>
              </a:path>
            </a:pathLst>
          </a:custGeom>
          <a:ln w="3175">
            <a:solidFill>
              <a:srgbClr val="47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87616" y="1272163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275"/>
                </a:lnTo>
              </a:path>
            </a:pathLst>
          </a:custGeom>
          <a:ln w="3175">
            <a:solidFill>
              <a:srgbClr val="47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86331" y="1271326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5">
                <a:moveTo>
                  <a:pt x="0" y="0"/>
                </a:moveTo>
                <a:lnTo>
                  <a:pt x="0" y="426982"/>
                </a:lnTo>
              </a:path>
            </a:pathLst>
          </a:custGeom>
          <a:ln w="3175">
            <a:solidFill>
              <a:srgbClr val="47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85048" y="1270489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8685"/>
                </a:lnTo>
              </a:path>
            </a:pathLst>
          </a:custGeom>
          <a:ln w="3175">
            <a:solidFill>
              <a:srgbClr val="47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83764" y="1269652"/>
            <a:ext cx="0" cy="430530"/>
          </a:xfrm>
          <a:custGeom>
            <a:avLst/>
            <a:gdLst/>
            <a:ahLst/>
            <a:cxnLst/>
            <a:rect l="l" t="t" r="r" b="b"/>
            <a:pathLst>
              <a:path h="430530">
                <a:moveTo>
                  <a:pt x="0" y="0"/>
                </a:moveTo>
                <a:lnTo>
                  <a:pt x="0" y="430391"/>
                </a:lnTo>
              </a:path>
            </a:pathLst>
          </a:custGeom>
          <a:ln w="3175">
            <a:solidFill>
              <a:srgbClr val="465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82479" y="126881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98"/>
                </a:lnTo>
              </a:path>
            </a:pathLst>
          </a:custGeom>
          <a:ln w="3175">
            <a:solidFill>
              <a:srgbClr val="465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81418" y="1266724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765"/>
                </a:lnTo>
              </a:path>
            </a:pathLst>
          </a:custGeom>
          <a:ln w="3175">
            <a:solidFill>
              <a:srgbClr val="4552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37463" y="1204670"/>
            <a:ext cx="2806700" cy="540385"/>
          </a:xfrm>
          <a:custGeom>
            <a:avLst/>
            <a:gdLst/>
            <a:ahLst/>
            <a:cxnLst/>
            <a:rect l="l" t="t" r="r" b="b"/>
            <a:pathLst>
              <a:path w="2806700" h="540385">
                <a:moveTo>
                  <a:pt x="0" y="0"/>
                </a:moveTo>
                <a:lnTo>
                  <a:pt x="2806395" y="0"/>
                </a:lnTo>
                <a:lnTo>
                  <a:pt x="2806395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37463" y="1204670"/>
            <a:ext cx="2028189" cy="540385"/>
          </a:xfrm>
          <a:custGeom>
            <a:avLst/>
            <a:gdLst/>
            <a:ahLst/>
            <a:cxnLst/>
            <a:rect l="l" t="t" r="r" b="b"/>
            <a:pathLst>
              <a:path w="2028190" h="540385">
                <a:moveTo>
                  <a:pt x="1568977" y="0"/>
                </a:moveTo>
                <a:lnTo>
                  <a:pt x="0" y="0"/>
                </a:lnTo>
                <a:lnTo>
                  <a:pt x="0" y="536850"/>
                </a:lnTo>
                <a:lnTo>
                  <a:pt x="2027567" y="540000"/>
                </a:lnTo>
                <a:lnTo>
                  <a:pt x="1568977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7437463" y="1220003"/>
            <a:ext cx="2806700" cy="4902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65785" marR="263525" indent="-494665">
              <a:lnSpc>
                <a:spcPts val="1739"/>
              </a:lnSpc>
              <a:spcBef>
                <a:spcPts val="305"/>
              </a:spcBef>
            </a:pPr>
            <a:r>
              <a:rPr sz="1600" b="1" spc="-125" dirty="0">
                <a:solidFill>
                  <a:srgbClr val="FFFFFF"/>
                </a:solidFill>
                <a:latin typeface="Verdana"/>
                <a:cs typeface="Verdana"/>
              </a:rPr>
              <a:t>... </a:t>
            </a:r>
            <a:r>
              <a:rPr sz="1600" b="1" spc="-200" dirty="0">
                <a:solidFill>
                  <a:srgbClr val="FFFFFF"/>
                </a:solidFill>
                <a:latin typeface="Verdana"/>
                <a:cs typeface="Verdana"/>
              </a:rPr>
              <a:t>consequently,</a:t>
            </a:r>
            <a:r>
              <a:rPr sz="1600" b="1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Verdana"/>
                <a:cs typeface="Verdana"/>
              </a:rPr>
              <a:t>improving 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living</a:t>
            </a:r>
            <a:r>
              <a:rPr sz="1600" b="1" spc="-190" dirty="0">
                <a:solidFill>
                  <a:srgbClr val="FFFFFF"/>
                </a:solidFill>
                <a:latin typeface="Verdana"/>
                <a:cs typeface="Verdana"/>
              </a:rPr>
              <a:t> standards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544592" y="284131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477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44592" y="278352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400"/>
                </a:moveTo>
                <a:lnTo>
                  <a:pt x="61159" y="25400"/>
                </a:lnTo>
                <a:lnTo>
                  <a:pt x="6115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4592" y="275241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31150" y="2783148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4"/>
                </a:lnTo>
                <a:lnTo>
                  <a:pt x="61135" y="25394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4592" y="362363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476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44592" y="356584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400"/>
                </a:moveTo>
                <a:lnTo>
                  <a:pt x="61159" y="25400"/>
                </a:lnTo>
                <a:lnTo>
                  <a:pt x="6115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44592" y="353473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31150" y="3566004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4"/>
                </a:lnTo>
                <a:lnTo>
                  <a:pt x="61135" y="25394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4592" y="443516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477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4592" y="437737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400"/>
                </a:moveTo>
                <a:lnTo>
                  <a:pt x="61159" y="25400"/>
                </a:lnTo>
                <a:lnTo>
                  <a:pt x="6115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4592" y="434626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31150" y="437754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3"/>
                </a:lnTo>
                <a:lnTo>
                  <a:pt x="61135" y="25393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44592" y="5338769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350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44592" y="5281619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25399"/>
                </a:moveTo>
                <a:lnTo>
                  <a:pt x="61159" y="25399"/>
                </a:lnTo>
                <a:lnTo>
                  <a:pt x="61159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44592" y="5250504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93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631150" y="5281016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61135" y="0"/>
                </a:moveTo>
                <a:lnTo>
                  <a:pt x="0" y="0"/>
                </a:lnTo>
                <a:lnTo>
                  <a:pt x="0" y="25393"/>
                </a:lnTo>
                <a:lnTo>
                  <a:pt x="61135" y="25393"/>
                </a:lnTo>
                <a:lnTo>
                  <a:pt x="61135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517568" y="6196294"/>
            <a:ext cx="6519545" cy="66357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986790" marR="652145" indent="-468630">
              <a:lnSpc>
                <a:spcPct val="106500"/>
              </a:lnSpc>
            </a:pP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Azerbaijan’s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2015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Human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Index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value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0.759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puts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country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high  human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category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ranking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78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188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countries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territories.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51799" y="1852072"/>
            <a:ext cx="1289685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Real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Arial"/>
                <a:cs typeface="Arial"/>
              </a:rPr>
              <a:t>GDP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billion 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USD</a:t>
            </a:r>
            <a:r>
              <a:rPr sz="10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(2000=100)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64494" y="2343107"/>
            <a:ext cx="445770" cy="32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00" spc="-6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erty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62588" y="2005174"/>
            <a:ext cx="356235" cy="0"/>
          </a:xfrm>
          <a:custGeom>
            <a:avLst/>
            <a:gdLst/>
            <a:ahLst/>
            <a:cxnLst/>
            <a:rect l="l" t="t" r="r" b="b"/>
            <a:pathLst>
              <a:path w="356234">
                <a:moveTo>
                  <a:pt x="0" y="0"/>
                </a:moveTo>
                <a:lnTo>
                  <a:pt x="355607" y="0"/>
                </a:lnTo>
              </a:path>
            </a:pathLst>
          </a:custGeom>
          <a:ln w="38098">
            <a:solidFill>
              <a:srgbClr val="B9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2588" y="2478251"/>
            <a:ext cx="356235" cy="0"/>
          </a:xfrm>
          <a:custGeom>
            <a:avLst/>
            <a:gdLst/>
            <a:ahLst/>
            <a:cxnLst/>
            <a:rect l="l" t="t" r="r" b="b"/>
            <a:pathLst>
              <a:path w="356234">
                <a:moveTo>
                  <a:pt x="0" y="0"/>
                </a:moveTo>
                <a:lnTo>
                  <a:pt x="355607" y="0"/>
                </a:lnTo>
              </a:path>
            </a:pathLst>
          </a:custGeom>
          <a:ln w="38098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9808585" y="2567995"/>
            <a:ext cx="39243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050"/>
              </a:lnSpc>
              <a:spcBef>
                <a:spcPts val="100"/>
              </a:spcBef>
            </a:pPr>
            <a:r>
              <a:rPr sz="1800" b="1" spc="-305" dirty="0">
                <a:solidFill>
                  <a:srgbClr val="231F20"/>
                </a:solidFill>
                <a:latin typeface="Verdana"/>
                <a:cs typeface="Verdana"/>
              </a:rPr>
              <a:t>13</a:t>
            </a:r>
            <a:endParaRPr sz="1800">
              <a:latin typeface="Verdana"/>
              <a:cs typeface="Verdana"/>
            </a:endParaRPr>
          </a:p>
          <a:p>
            <a:pPr marR="5080" algn="ctr">
              <a:lnSpc>
                <a:spcPts val="1330"/>
              </a:lnSpc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times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808585" y="3417628"/>
            <a:ext cx="39243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ts val="2050"/>
              </a:lnSpc>
              <a:spcBef>
                <a:spcPts val="100"/>
              </a:spcBef>
            </a:pPr>
            <a:r>
              <a:rPr sz="1800" b="1" spc="-21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1800" spc="-2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800" b="1" spc="-210" dirty="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endParaRPr sz="1800">
              <a:latin typeface="Verdana"/>
              <a:cs typeface="Verdana"/>
            </a:endParaRPr>
          </a:p>
          <a:p>
            <a:pPr>
              <a:lnSpc>
                <a:spcPts val="1330"/>
              </a:lnSpc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times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9808585" y="4218999"/>
            <a:ext cx="39243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2050"/>
              </a:lnSpc>
              <a:spcBef>
                <a:spcPts val="100"/>
              </a:spcBef>
            </a:pPr>
            <a:r>
              <a:rPr sz="1800" b="1" spc="-250" dirty="0">
                <a:solidFill>
                  <a:srgbClr val="231F20"/>
                </a:solidFill>
                <a:latin typeface="Verdana"/>
                <a:cs typeface="Verdana"/>
              </a:rPr>
              <a:t>8.6</a:t>
            </a:r>
            <a:endParaRPr sz="1800">
              <a:latin typeface="Verdana"/>
              <a:cs typeface="Verdana"/>
            </a:endParaRPr>
          </a:p>
          <a:p>
            <a:pPr>
              <a:lnSpc>
                <a:spcPts val="1330"/>
              </a:lnSpc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times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808585" y="5037387"/>
            <a:ext cx="39243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050"/>
              </a:lnSpc>
              <a:spcBef>
                <a:spcPts val="100"/>
              </a:spcBef>
            </a:pPr>
            <a:r>
              <a:rPr sz="1800" b="1" spc="-305" dirty="0">
                <a:solidFill>
                  <a:srgbClr val="231F2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R="5080" algn="ctr">
              <a:lnSpc>
                <a:spcPts val="1330"/>
              </a:lnSpc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times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24668" y="4781005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5.8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908846" y="4688930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6.4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305721" y="4606382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7.1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699420" y="4536528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7.8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061371" y="4269830"/>
            <a:ext cx="234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9.9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813847" y="3359108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16.7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426495" y="3636452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13.3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212176" y="3134292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18.5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626259" y="2908515"/>
            <a:ext cx="320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5" dirty="0">
                <a:solidFill>
                  <a:srgbClr val="231F20"/>
                </a:solidFill>
                <a:latin typeface="Verdana"/>
                <a:cs typeface="Verdana"/>
              </a:rPr>
              <a:t>49%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032736" y="3005491"/>
            <a:ext cx="119888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46,7%</a:t>
            </a:r>
            <a:endParaRPr sz="1200">
              <a:latin typeface="Verdana"/>
              <a:cs typeface="Verdana"/>
            </a:endParaRPr>
          </a:p>
          <a:p>
            <a:pPr marL="412115">
              <a:lnSpc>
                <a:spcPts val="1295"/>
              </a:lnSpc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44.7%</a:t>
            </a:r>
            <a:endParaRPr sz="1200">
              <a:latin typeface="Verdana"/>
              <a:cs typeface="Verdana"/>
            </a:endParaRPr>
          </a:p>
          <a:p>
            <a:pPr marL="764540">
              <a:lnSpc>
                <a:spcPct val="100000"/>
              </a:lnSpc>
              <a:spcBef>
                <a:spcPts val="869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40.2%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093696" y="3826954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29.3%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2851124" y="4613485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15.8%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511425" y="4343593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20.8%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248388" y="4801959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13.2%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605764" y="2910285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20.2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998920" y="2778166"/>
            <a:ext cx="1100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21.2 21.2</a:t>
            </a:r>
            <a:r>
              <a:rPr sz="1200" b="1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="1" spc="-262" baseline="23148" dirty="0">
                <a:solidFill>
                  <a:srgbClr val="231F20"/>
                </a:solidFill>
                <a:latin typeface="Verdana"/>
                <a:cs typeface="Verdana"/>
              </a:rPr>
              <a:t>21.7</a:t>
            </a:r>
            <a:endParaRPr sz="1800" baseline="23148">
              <a:latin typeface="Verdana"/>
              <a:cs typeface="Verdana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200208" y="2541523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22.9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582966" y="2400504"/>
            <a:ext cx="707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62" baseline="-13888" dirty="0">
                <a:solidFill>
                  <a:srgbClr val="231F20"/>
                </a:solidFill>
                <a:latin typeface="Verdana"/>
                <a:cs typeface="Verdana"/>
              </a:rPr>
              <a:t>23.6</a:t>
            </a:r>
            <a:r>
              <a:rPr sz="1800" b="1" spc="60" baseline="-13888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23.8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357669" y="2529322"/>
            <a:ext cx="706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231F20"/>
                </a:solidFill>
                <a:latin typeface="Verdana"/>
                <a:cs typeface="Verdana"/>
              </a:rPr>
              <a:t>23.1</a:t>
            </a:r>
            <a:r>
              <a:rPr sz="1200" b="1" spc="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="1" spc="-262" baseline="-20833" dirty="0">
                <a:solidFill>
                  <a:srgbClr val="231F20"/>
                </a:solidFill>
                <a:latin typeface="Verdana"/>
                <a:cs typeface="Verdana"/>
              </a:rPr>
              <a:t>23.1</a:t>
            </a:r>
            <a:endParaRPr sz="1800" baseline="-20833">
              <a:latin typeface="Verdana"/>
              <a:cs typeface="Verdana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573148" y="5252813"/>
            <a:ext cx="446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45" dirty="0">
                <a:solidFill>
                  <a:srgbClr val="231F20"/>
                </a:solidFill>
                <a:latin typeface="Verdana"/>
                <a:cs typeface="Verdana"/>
              </a:rPr>
              <a:t>10.9%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994136" y="5389059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4" dirty="0">
                <a:solidFill>
                  <a:srgbClr val="231F20"/>
                </a:solidFill>
                <a:latin typeface="Verdana"/>
                <a:cs typeface="Verdana"/>
              </a:rPr>
              <a:t>9.1%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399611" y="5106761"/>
            <a:ext cx="67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4" dirty="0">
                <a:solidFill>
                  <a:srgbClr val="231F20"/>
                </a:solidFill>
                <a:latin typeface="Verdana"/>
                <a:cs typeface="Verdana"/>
              </a:rPr>
              <a:t>7.6%</a:t>
            </a:r>
            <a:r>
              <a:rPr sz="1200" b="1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="1" spc="-540" baseline="-16203" dirty="0">
                <a:solidFill>
                  <a:srgbClr val="231F20"/>
                </a:solidFill>
                <a:latin typeface="Verdana"/>
                <a:cs typeface="Verdana"/>
              </a:rPr>
              <a:t>6%</a:t>
            </a:r>
            <a:endParaRPr sz="1800" baseline="-16203">
              <a:latin typeface="Verdana"/>
              <a:cs typeface="Verdan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186484" y="5221065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4" dirty="0">
                <a:solidFill>
                  <a:srgbClr val="231F20"/>
                </a:solidFill>
                <a:latin typeface="Verdana"/>
                <a:cs typeface="Verdana"/>
              </a:rPr>
              <a:t>5.3%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35186" y="5783687"/>
            <a:ext cx="6472555" cy="0"/>
          </a:xfrm>
          <a:custGeom>
            <a:avLst/>
            <a:gdLst/>
            <a:ahLst/>
            <a:cxnLst/>
            <a:rect l="l" t="t" r="r" b="b"/>
            <a:pathLst>
              <a:path w="6472555">
                <a:moveTo>
                  <a:pt x="0" y="0"/>
                </a:moveTo>
                <a:lnTo>
                  <a:pt x="6472195" y="0"/>
                </a:lnTo>
              </a:path>
            </a:pathLst>
          </a:custGeom>
          <a:ln w="952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496310" y="7009035"/>
            <a:ext cx="3677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Source: State Statistical Committee of the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Republic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Azerbaijan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7365644" y="1995237"/>
            <a:ext cx="1925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nominal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terms</a:t>
            </a:r>
            <a:r>
              <a:rPr sz="1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(2003=100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2017)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8961282" y="2044760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99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458616" y="5544913"/>
            <a:ext cx="7564120" cy="59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33119" algn="r">
              <a:lnSpc>
                <a:spcPct val="100000"/>
              </a:lnSpc>
              <a:spcBef>
                <a:spcPts val="100"/>
              </a:spcBef>
              <a:tabLst>
                <a:tab pos="344805" algn="l"/>
              </a:tabLst>
            </a:pPr>
            <a:r>
              <a:rPr sz="1800" b="1" spc="-540" baseline="-4629" dirty="0">
                <a:solidFill>
                  <a:srgbClr val="231F20"/>
                </a:solidFill>
                <a:latin typeface="Verdana"/>
                <a:cs typeface="Verdana"/>
              </a:rPr>
              <a:t>5%	</a:t>
            </a:r>
            <a:r>
              <a:rPr sz="1200" b="1" spc="-254" dirty="0">
                <a:solidFill>
                  <a:srgbClr val="231F20"/>
                </a:solidFill>
                <a:latin typeface="Verdana"/>
                <a:cs typeface="Verdana"/>
              </a:rPr>
              <a:t>4.9% </a:t>
            </a:r>
            <a:r>
              <a:rPr sz="1800" b="1" spc="-382" baseline="2314" dirty="0">
                <a:solidFill>
                  <a:srgbClr val="231F20"/>
                </a:solidFill>
                <a:latin typeface="Verdana"/>
                <a:cs typeface="Verdana"/>
              </a:rPr>
              <a:t>5.9%</a:t>
            </a:r>
            <a:r>
              <a:rPr sz="1800" b="1" spc="-307" baseline="23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54" dirty="0">
                <a:solidFill>
                  <a:srgbClr val="231F20"/>
                </a:solidFill>
                <a:latin typeface="Verdana"/>
                <a:cs typeface="Verdana"/>
              </a:rPr>
              <a:t>5.4%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065"/>
              </a:lnSpc>
              <a:spcBef>
                <a:spcPts val="885"/>
              </a:spcBef>
              <a:tabLst>
                <a:tab pos="812165" algn="l"/>
                <a:tab pos="1218565" algn="l"/>
              </a:tabLst>
            </a:pPr>
            <a:r>
              <a:rPr sz="1000" b="1" spc="-170" dirty="0">
                <a:solidFill>
                  <a:srgbClr val="231F20"/>
                </a:solidFill>
                <a:latin typeface="Verdana"/>
                <a:cs typeface="Verdana"/>
              </a:rPr>
              <a:t>2001    </a:t>
            </a:r>
            <a:r>
              <a:rPr sz="1000" b="1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b="1" spc="-170" dirty="0">
                <a:solidFill>
                  <a:srgbClr val="231F20"/>
                </a:solidFill>
                <a:latin typeface="Verdana"/>
                <a:cs typeface="Verdana"/>
              </a:rPr>
              <a:t>2002	2003	2004 2005 2006 2007 2008 2008 2010 2011 2012 2013 2014 2015 2016 2017</a:t>
            </a:r>
            <a:endParaRPr sz="1000">
              <a:latin typeface="Verdana"/>
              <a:cs typeface="Verdana"/>
            </a:endParaRPr>
          </a:p>
          <a:p>
            <a:pPr marR="5080" algn="r">
              <a:lnSpc>
                <a:spcPts val="1065"/>
              </a:lnSpc>
            </a:pP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10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2016/2003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0" name="object 2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3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764" y="899092"/>
            <a:ext cx="10193020" cy="6127750"/>
          </a:xfrm>
          <a:custGeom>
            <a:avLst/>
            <a:gdLst/>
            <a:ahLst/>
            <a:cxnLst/>
            <a:rect l="l" t="t" r="r" b="b"/>
            <a:pathLst>
              <a:path w="10193020" h="6127750">
                <a:moveTo>
                  <a:pt x="0" y="0"/>
                </a:moveTo>
                <a:lnTo>
                  <a:pt x="10192471" y="0"/>
                </a:lnTo>
                <a:lnTo>
                  <a:pt x="10192471" y="6127574"/>
                </a:lnTo>
                <a:lnTo>
                  <a:pt x="0" y="612757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3359" y="1345784"/>
            <a:ext cx="4090597" cy="3359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0864" y="3728779"/>
            <a:ext cx="1052195" cy="1065530"/>
          </a:xfrm>
          <a:custGeom>
            <a:avLst/>
            <a:gdLst/>
            <a:ahLst/>
            <a:cxnLst/>
            <a:rect l="l" t="t" r="r" b="b"/>
            <a:pathLst>
              <a:path w="1052195" h="1065529">
                <a:moveTo>
                  <a:pt x="813333" y="0"/>
                </a:moveTo>
                <a:lnTo>
                  <a:pt x="787862" y="42886"/>
                </a:lnTo>
                <a:lnTo>
                  <a:pt x="761580" y="85226"/>
                </a:lnTo>
                <a:lnTo>
                  <a:pt x="734498" y="127007"/>
                </a:lnTo>
                <a:lnTo>
                  <a:pt x="706628" y="168219"/>
                </a:lnTo>
                <a:lnTo>
                  <a:pt x="677978" y="208851"/>
                </a:lnTo>
                <a:lnTo>
                  <a:pt x="648562" y="248893"/>
                </a:lnTo>
                <a:lnTo>
                  <a:pt x="618388" y="288333"/>
                </a:lnTo>
                <a:lnTo>
                  <a:pt x="587468" y="327162"/>
                </a:lnTo>
                <a:lnTo>
                  <a:pt x="555812" y="365368"/>
                </a:lnTo>
                <a:lnTo>
                  <a:pt x="523432" y="402941"/>
                </a:lnTo>
                <a:lnTo>
                  <a:pt x="490337" y="439870"/>
                </a:lnTo>
                <a:lnTo>
                  <a:pt x="456539" y="476144"/>
                </a:lnTo>
                <a:lnTo>
                  <a:pt x="422048" y="511752"/>
                </a:lnTo>
                <a:lnTo>
                  <a:pt x="386837" y="546722"/>
                </a:lnTo>
                <a:lnTo>
                  <a:pt x="351032" y="580930"/>
                </a:lnTo>
                <a:lnTo>
                  <a:pt x="314528" y="614478"/>
                </a:lnTo>
                <a:lnTo>
                  <a:pt x="277373" y="647318"/>
                </a:lnTo>
                <a:lnTo>
                  <a:pt x="239580" y="679438"/>
                </a:lnTo>
                <a:lnTo>
                  <a:pt x="201158" y="710829"/>
                </a:lnTo>
                <a:lnTo>
                  <a:pt x="162119" y="741479"/>
                </a:lnTo>
                <a:lnTo>
                  <a:pt x="122473" y="771378"/>
                </a:lnTo>
                <a:lnTo>
                  <a:pt x="82230" y="800515"/>
                </a:lnTo>
                <a:lnTo>
                  <a:pt x="41402" y="828880"/>
                </a:lnTo>
                <a:lnTo>
                  <a:pt x="0" y="856461"/>
                </a:lnTo>
                <a:lnTo>
                  <a:pt x="128559" y="1065232"/>
                </a:lnTo>
                <a:lnTo>
                  <a:pt x="168871" y="1039189"/>
                </a:lnTo>
                <a:lnTo>
                  <a:pt x="208918" y="1012130"/>
                </a:lnTo>
                <a:lnTo>
                  <a:pt x="248675" y="984091"/>
                </a:lnTo>
                <a:lnTo>
                  <a:pt x="288119" y="955108"/>
                </a:lnTo>
                <a:lnTo>
                  <a:pt x="327223" y="925218"/>
                </a:lnTo>
                <a:lnTo>
                  <a:pt x="365964" y="894455"/>
                </a:lnTo>
                <a:lnTo>
                  <a:pt x="404317" y="862855"/>
                </a:lnTo>
                <a:lnTo>
                  <a:pt x="442256" y="830455"/>
                </a:lnTo>
                <a:lnTo>
                  <a:pt x="479757" y="797290"/>
                </a:lnTo>
                <a:lnTo>
                  <a:pt x="516796" y="763396"/>
                </a:lnTo>
                <a:lnTo>
                  <a:pt x="553347" y="728808"/>
                </a:lnTo>
                <a:lnTo>
                  <a:pt x="589386" y="693563"/>
                </a:lnTo>
                <a:lnTo>
                  <a:pt x="624888" y="657696"/>
                </a:lnTo>
                <a:lnTo>
                  <a:pt x="659828" y="621243"/>
                </a:lnTo>
                <a:lnTo>
                  <a:pt x="694182" y="584240"/>
                </a:lnTo>
                <a:lnTo>
                  <a:pt x="727957" y="546685"/>
                </a:lnTo>
                <a:lnTo>
                  <a:pt x="761030" y="508726"/>
                </a:lnTo>
                <a:lnTo>
                  <a:pt x="793476" y="470287"/>
                </a:lnTo>
                <a:lnTo>
                  <a:pt x="825236" y="431440"/>
                </a:lnTo>
                <a:lnTo>
                  <a:pt x="856285" y="392222"/>
                </a:lnTo>
                <a:lnTo>
                  <a:pt x="886600" y="352669"/>
                </a:lnTo>
                <a:lnTo>
                  <a:pt x="916155" y="312816"/>
                </a:lnTo>
                <a:lnTo>
                  <a:pt x="944925" y="272699"/>
                </a:lnTo>
                <a:lnTo>
                  <a:pt x="972885" y="232354"/>
                </a:lnTo>
                <a:lnTo>
                  <a:pt x="1000012" y="191816"/>
                </a:lnTo>
                <a:lnTo>
                  <a:pt x="1026280" y="151122"/>
                </a:lnTo>
                <a:lnTo>
                  <a:pt x="1051664" y="110307"/>
                </a:lnTo>
                <a:lnTo>
                  <a:pt x="813333" y="0"/>
                </a:lnTo>
                <a:close/>
              </a:path>
            </a:pathLst>
          </a:custGeom>
          <a:solidFill>
            <a:srgbClr val="B7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032" y="1991368"/>
            <a:ext cx="2533015" cy="493395"/>
          </a:xfrm>
          <a:custGeom>
            <a:avLst/>
            <a:gdLst/>
            <a:ahLst/>
            <a:cxnLst/>
            <a:rect l="l" t="t" r="r" b="b"/>
            <a:pathLst>
              <a:path w="2533015" h="493394">
                <a:moveTo>
                  <a:pt x="0" y="0"/>
                </a:moveTo>
                <a:lnTo>
                  <a:pt x="0" y="492937"/>
                </a:lnTo>
                <a:lnTo>
                  <a:pt x="2532424" y="489337"/>
                </a:lnTo>
              </a:path>
            </a:pathLst>
          </a:custGeom>
          <a:ln w="50800">
            <a:solidFill>
              <a:srgbClr val="C4D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6670" y="1935831"/>
            <a:ext cx="1672589" cy="551815"/>
          </a:xfrm>
          <a:custGeom>
            <a:avLst/>
            <a:gdLst/>
            <a:ahLst/>
            <a:cxnLst/>
            <a:rect l="l" t="t" r="r" b="b"/>
            <a:pathLst>
              <a:path w="1672590" h="551814">
                <a:moveTo>
                  <a:pt x="1672398" y="0"/>
                </a:moveTo>
                <a:lnTo>
                  <a:pt x="1659751" y="551202"/>
                </a:lnTo>
                <a:lnTo>
                  <a:pt x="0" y="551202"/>
                </a:lnTo>
              </a:path>
            </a:pathLst>
          </a:custGeom>
          <a:ln w="50800">
            <a:solidFill>
              <a:srgbClr val="8B9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0456" y="3778549"/>
            <a:ext cx="2226310" cy="1790700"/>
          </a:xfrm>
          <a:custGeom>
            <a:avLst/>
            <a:gdLst/>
            <a:ahLst/>
            <a:cxnLst/>
            <a:rect l="l" t="t" r="r" b="b"/>
            <a:pathLst>
              <a:path w="2226310" h="1790700">
                <a:moveTo>
                  <a:pt x="2226298" y="0"/>
                </a:moveTo>
                <a:lnTo>
                  <a:pt x="0" y="928691"/>
                </a:lnTo>
                <a:lnTo>
                  <a:pt x="0" y="1790520"/>
                </a:lnTo>
              </a:path>
            </a:pathLst>
          </a:custGeom>
          <a:ln w="50799">
            <a:solidFill>
              <a:srgbClr val="B0CD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9466" y="4993102"/>
            <a:ext cx="1972945" cy="813435"/>
          </a:xfrm>
          <a:custGeom>
            <a:avLst/>
            <a:gdLst/>
            <a:ahLst/>
            <a:cxnLst/>
            <a:rect l="l" t="t" r="r" b="b"/>
            <a:pathLst>
              <a:path w="1972945" h="813435">
                <a:moveTo>
                  <a:pt x="1972932" y="0"/>
                </a:moveTo>
                <a:lnTo>
                  <a:pt x="1972932" y="813283"/>
                </a:lnTo>
                <a:lnTo>
                  <a:pt x="0" y="813283"/>
                </a:lnTo>
              </a:path>
            </a:pathLst>
          </a:custGeom>
          <a:ln w="50800">
            <a:solidFill>
              <a:srgbClr val="B0CD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9166" y="3751718"/>
            <a:ext cx="2416175" cy="885190"/>
          </a:xfrm>
          <a:custGeom>
            <a:avLst/>
            <a:gdLst/>
            <a:ahLst/>
            <a:cxnLst/>
            <a:rect l="l" t="t" r="r" b="b"/>
            <a:pathLst>
              <a:path w="2416175" h="885189">
                <a:moveTo>
                  <a:pt x="0" y="0"/>
                </a:moveTo>
                <a:lnTo>
                  <a:pt x="233358" y="87364"/>
                </a:lnTo>
                <a:lnTo>
                  <a:pt x="237898" y="884750"/>
                </a:lnTo>
                <a:lnTo>
                  <a:pt x="2415833" y="876844"/>
                </a:lnTo>
              </a:path>
            </a:pathLst>
          </a:custGeom>
          <a:ln w="50800">
            <a:solidFill>
              <a:srgbClr val="B7C3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985" marR="5080" indent="-1148715">
              <a:lnSpc>
                <a:spcPct val="106500"/>
              </a:lnSpc>
              <a:spcBef>
                <a:spcPts val="100"/>
              </a:spcBef>
            </a:pPr>
            <a:r>
              <a:rPr spc="-315" dirty="0"/>
              <a:t>SIGNIFICANT </a:t>
            </a:r>
            <a:r>
              <a:rPr spc="-215" dirty="0"/>
              <a:t>STEPS </a:t>
            </a:r>
            <a:r>
              <a:rPr spc="-295" dirty="0"/>
              <a:t>HAVE </a:t>
            </a:r>
            <a:r>
              <a:rPr spc="-200" dirty="0"/>
              <a:t>BEEN </a:t>
            </a:r>
            <a:r>
              <a:rPr spc="-254" dirty="0"/>
              <a:t>TAKEN </a:t>
            </a:r>
            <a:r>
              <a:rPr spc="-340" dirty="0"/>
              <a:t>TO </a:t>
            </a:r>
            <a:r>
              <a:rPr spc="-295" dirty="0"/>
              <a:t>MODERNIZE  </a:t>
            </a:r>
            <a:r>
              <a:rPr spc="-260" dirty="0"/>
              <a:t>INFRASTRUCTURE </a:t>
            </a:r>
            <a:r>
              <a:rPr spc="-380" dirty="0"/>
              <a:t>IN </a:t>
            </a:r>
            <a:r>
              <a:rPr spc="-229" dirty="0"/>
              <a:t>THE</a:t>
            </a:r>
            <a:r>
              <a:rPr spc="-330" dirty="0"/>
              <a:t> </a:t>
            </a:r>
            <a:r>
              <a:rPr spc="-295" dirty="0"/>
              <a:t>COUNTRY</a:t>
            </a:r>
          </a:p>
        </p:txBody>
      </p:sp>
      <p:sp>
        <p:nvSpPr>
          <p:cNvPr id="13" name="object 13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0869" y="2532017"/>
            <a:ext cx="1415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Irrigation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system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0692" y="2190424"/>
            <a:ext cx="2278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4 000 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km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irrigation</a:t>
            </a:r>
            <a:r>
              <a:rPr sz="1400" spc="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channels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0220000">
            <a:off x="1133098" y="4135480"/>
            <a:ext cx="123460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12 </a:t>
            </a:r>
            <a:r>
              <a:rPr sz="2100" b="1" spc="-359" baseline="1984" dirty="0">
                <a:solidFill>
                  <a:srgbClr val="231F20"/>
                </a:solidFill>
                <a:latin typeface="Verdana"/>
                <a:cs typeface="Verdana"/>
              </a:rPr>
              <a:t>300 </a:t>
            </a:r>
            <a:r>
              <a:rPr sz="2100" b="1" spc="-315" baseline="1984" dirty="0">
                <a:solidFill>
                  <a:srgbClr val="231F20"/>
                </a:solidFill>
                <a:latin typeface="Verdana"/>
                <a:cs typeface="Verdana"/>
              </a:rPr>
              <a:t>km</a:t>
            </a:r>
            <a:r>
              <a:rPr sz="2100" b="1" spc="-127" baseline="198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100" spc="-22" baseline="3968" dirty="0">
                <a:solidFill>
                  <a:srgbClr val="231F20"/>
                </a:solidFill>
                <a:latin typeface="Arial"/>
                <a:cs typeface="Arial"/>
              </a:rPr>
              <a:t>road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20220000">
            <a:off x="1265103" y="4346559"/>
            <a:ext cx="16031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Road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100" b="1" spc="-225" baseline="1984" dirty="0">
                <a:solidFill>
                  <a:srgbClr val="231F20"/>
                </a:solidFill>
                <a:latin typeface="Verdana"/>
                <a:cs typeface="Verdana"/>
              </a:rPr>
              <a:t>infr</a:t>
            </a:r>
            <a:r>
              <a:rPr sz="2100" b="1" spc="-225" baseline="3968" dirty="0">
                <a:solidFill>
                  <a:srgbClr val="231F20"/>
                </a:solidFill>
                <a:latin typeface="Verdana"/>
                <a:cs typeface="Verdana"/>
              </a:rPr>
              <a:t>astructur</a:t>
            </a:r>
            <a:r>
              <a:rPr sz="2100" b="1" spc="-225" baseline="7936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endParaRPr sz="2100" baseline="7936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06342" y="5276890"/>
            <a:ext cx="1891030" cy="80772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209"/>
              </a:spcBef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7 960 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km 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water</a:t>
            </a:r>
            <a:r>
              <a:rPr sz="1400" spc="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3 990 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km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sewerage</a:t>
            </a:r>
            <a:r>
              <a:rPr sz="1400" spc="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  <a:p>
            <a:pPr marR="34925" algn="ctr">
              <a:lnSpc>
                <a:spcPct val="100000"/>
              </a:lnSpc>
              <a:spcBef>
                <a:spcPts val="900"/>
              </a:spcBef>
            </a:pP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Water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 supply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00074" y="2195616"/>
            <a:ext cx="1161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93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595" dirty="0">
                <a:solidFill>
                  <a:srgbClr val="231F20"/>
                </a:solidFill>
                <a:latin typeface="Verdana"/>
                <a:cs typeface="Verdana"/>
              </a:rPr>
              <a:t>%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coverage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08380" y="2480705"/>
            <a:ext cx="503555" cy="1192530"/>
          </a:xfrm>
          <a:custGeom>
            <a:avLst/>
            <a:gdLst/>
            <a:ahLst/>
            <a:cxnLst/>
            <a:rect l="l" t="t" r="r" b="b"/>
            <a:pathLst>
              <a:path w="503554" h="1192529">
                <a:moveTo>
                  <a:pt x="503302" y="0"/>
                </a:moveTo>
                <a:lnTo>
                  <a:pt x="258368" y="0"/>
                </a:lnTo>
                <a:lnTo>
                  <a:pt x="257235" y="53187"/>
                </a:lnTo>
                <a:lnTo>
                  <a:pt x="255020" y="106100"/>
                </a:lnTo>
                <a:lnTo>
                  <a:pt x="251734" y="158728"/>
                </a:lnTo>
                <a:lnTo>
                  <a:pt x="247387" y="211061"/>
                </a:lnTo>
                <a:lnTo>
                  <a:pt x="241990" y="263089"/>
                </a:lnTo>
                <a:lnTo>
                  <a:pt x="235553" y="314800"/>
                </a:lnTo>
                <a:lnTo>
                  <a:pt x="228088" y="366183"/>
                </a:lnTo>
                <a:lnTo>
                  <a:pt x="219606" y="417229"/>
                </a:lnTo>
                <a:lnTo>
                  <a:pt x="210116" y="467927"/>
                </a:lnTo>
                <a:lnTo>
                  <a:pt x="199630" y="518266"/>
                </a:lnTo>
                <a:lnTo>
                  <a:pt x="188159" y="568235"/>
                </a:lnTo>
                <a:lnTo>
                  <a:pt x="175713" y="617824"/>
                </a:lnTo>
                <a:lnTo>
                  <a:pt x="162302" y="667022"/>
                </a:lnTo>
                <a:lnTo>
                  <a:pt x="147939" y="715819"/>
                </a:lnTo>
                <a:lnTo>
                  <a:pt x="132633" y="764203"/>
                </a:lnTo>
                <a:lnTo>
                  <a:pt x="116395" y="812165"/>
                </a:lnTo>
                <a:lnTo>
                  <a:pt x="99235" y="859693"/>
                </a:lnTo>
                <a:lnTo>
                  <a:pt x="81166" y="906778"/>
                </a:lnTo>
                <a:lnTo>
                  <a:pt x="62197" y="953408"/>
                </a:lnTo>
                <a:lnTo>
                  <a:pt x="42339" y="999573"/>
                </a:lnTo>
                <a:lnTo>
                  <a:pt x="21603" y="1045262"/>
                </a:lnTo>
                <a:lnTo>
                  <a:pt x="0" y="1090465"/>
                </a:lnTo>
                <a:lnTo>
                  <a:pt x="224708" y="1192136"/>
                </a:lnTo>
                <a:lnTo>
                  <a:pt x="246903" y="1146537"/>
                </a:lnTo>
                <a:lnTo>
                  <a:pt x="268106" y="1101175"/>
                </a:lnTo>
                <a:lnTo>
                  <a:pt x="288326" y="1055998"/>
                </a:lnTo>
                <a:lnTo>
                  <a:pt x="307573" y="1010952"/>
                </a:lnTo>
                <a:lnTo>
                  <a:pt x="325857" y="965981"/>
                </a:lnTo>
                <a:lnTo>
                  <a:pt x="343185" y="921034"/>
                </a:lnTo>
                <a:lnTo>
                  <a:pt x="359568" y="876057"/>
                </a:lnTo>
                <a:lnTo>
                  <a:pt x="375015" y="830995"/>
                </a:lnTo>
                <a:lnTo>
                  <a:pt x="389534" y="785794"/>
                </a:lnTo>
                <a:lnTo>
                  <a:pt x="403136" y="740403"/>
                </a:lnTo>
                <a:lnTo>
                  <a:pt x="415830" y="694765"/>
                </a:lnTo>
                <a:lnTo>
                  <a:pt x="427623" y="648829"/>
                </a:lnTo>
                <a:lnTo>
                  <a:pt x="438527" y="602539"/>
                </a:lnTo>
                <a:lnTo>
                  <a:pt x="448550" y="555843"/>
                </a:lnTo>
                <a:lnTo>
                  <a:pt x="457701" y="508687"/>
                </a:lnTo>
                <a:lnTo>
                  <a:pt x="465990" y="461017"/>
                </a:lnTo>
                <a:lnTo>
                  <a:pt x="473426" y="412779"/>
                </a:lnTo>
                <a:lnTo>
                  <a:pt x="480017" y="363920"/>
                </a:lnTo>
                <a:lnTo>
                  <a:pt x="485774" y="314386"/>
                </a:lnTo>
                <a:lnTo>
                  <a:pt x="490705" y="264123"/>
                </a:lnTo>
                <a:lnTo>
                  <a:pt x="494820" y="213078"/>
                </a:lnTo>
                <a:lnTo>
                  <a:pt x="498128" y="161197"/>
                </a:lnTo>
                <a:lnTo>
                  <a:pt x="500638" y="108426"/>
                </a:lnTo>
                <a:lnTo>
                  <a:pt x="502360" y="54711"/>
                </a:lnTo>
                <a:lnTo>
                  <a:pt x="503302" y="0"/>
                </a:lnTo>
                <a:close/>
              </a:path>
            </a:pathLst>
          </a:custGeom>
          <a:solidFill>
            <a:srgbClr val="8B9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9531" y="2480705"/>
            <a:ext cx="523240" cy="1223645"/>
          </a:xfrm>
          <a:custGeom>
            <a:avLst/>
            <a:gdLst/>
            <a:ahLst/>
            <a:cxnLst/>
            <a:rect l="l" t="t" r="r" b="b"/>
            <a:pathLst>
              <a:path w="523239" h="1223645">
                <a:moveTo>
                  <a:pt x="244929" y="0"/>
                </a:moveTo>
                <a:lnTo>
                  <a:pt x="0" y="0"/>
                </a:lnTo>
                <a:lnTo>
                  <a:pt x="983" y="53952"/>
                </a:lnTo>
                <a:lnTo>
                  <a:pt x="2848" y="107375"/>
                </a:lnTo>
                <a:lnTo>
                  <a:pt x="5596" y="160283"/>
                </a:lnTo>
                <a:lnTo>
                  <a:pt x="9231" y="212690"/>
                </a:lnTo>
                <a:lnTo>
                  <a:pt x="13756" y="264612"/>
                </a:lnTo>
                <a:lnTo>
                  <a:pt x="19172" y="316062"/>
                </a:lnTo>
                <a:lnTo>
                  <a:pt x="25484" y="367054"/>
                </a:lnTo>
                <a:lnTo>
                  <a:pt x="32693" y="417604"/>
                </a:lnTo>
                <a:lnTo>
                  <a:pt x="40803" y="467725"/>
                </a:lnTo>
                <a:lnTo>
                  <a:pt x="49817" y="517432"/>
                </a:lnTo>
                <a:lnTo>
                  <a:pt x="59737" y="566740"/>
                </a:lnTo>
                <a:lnTo>
                  <a:pt x="70566" y="615662"/>
                </a:lnTo>
                <a:lnTo>
                  <a:pt x="82307" y="664214"/>
                </a:lnTo>
                <a:lnTo>
                  <a:pt x="94964" y="712408"/>
                </a:lnTo>
                <a:lnTo>
                  <a:pt x="108618" y="760527"/>
                </a:lnTo>
                <a:lnTo>
                  <a:pt x="123032" y="807786"/>
                </a:lnTo>
                <a:lnTo>
                  <a:pt x="138449" y="854998"/>
                </a:lnTo>
                <a:lnTo>
                  <a:pt x="154793" y="901911"/>
                </a:lnTo>
                <a:lnTo>
                  <a:pt x="172066" y="948540"/>
                </a:lnTo>
                <a:lnTo>
                  <a:pt x="190276" y="994912"/>
                </a:lnTo>
                <a:lnTo>
                  <a:pt x="209409" y="1041001"/>
                </a:lnTo>
                <a:lnTo>
                  <a:pt x="229486" y="1086862"/>
                </a:lnTo>
                <a:lnTo>
                  <a:pt x="250503" y="1132497"/>
                </a:lnTo>
                <a:lnTo>
                  <a:pt x="272463" y="1177919"/>
                </a:lnTo>
                <a:lnTo>
                  <a:pt x="295368" y="1223143"/>
                </a:lnTo>
                <a:lnTo>
                  <a:pt x="523101" y="1129992"/>
                </a:lnTo>
                <a:lnTo>
                  <a:pt x="500855" y="1085452"/>
                </a:lnTo>
                <a:lnTo>
                  <a:pt x="479457" y="1040422"/>
                </a:lnTo>
                <a:lnTo>
                  <a:pt x="458912" y="994898"/>
                </a:lnTo>
                <a:lnTo>
                  <a:pt x="439249" y="948932"/>
                </a:lnTo>
                <a:lnTo>
                  <a:pt x="420460" y="902493"/>
                </a:lnTo>
                <a:lnTo>
                  <a:pt x="402562" y="855606"/>
                </a:lnTo>
                <a:lnTo>
                  <a:pt x="385565" y="808281"/>
                </a:lnTo>
                <a:lnTo>
                  <a:pt x="369398" y="760261"/>
                </a:lnTo>
                <a:lnTo>
                  <a:pt x="354320" y="712357"/>
                </a:lnTo>
                <a:lnTo>
                  <a:pt x="340092" y="663779"/>
                </a:lnTo>
                <a:lnTo>
                  <a:pt x="326809" y="614806"/>
                </a:lnTo>
                <a:lnTo>
                  <a:pt x="314480" y="565446"/>
                </a:lnTo>
                <a:lnTo>
                  <a:pt x="303117" y="515710"/>
                </a:lnTo>
                <a:lnTo>
                  <a:pt x="292730" y="465610"/>
                </a:lnTo>
                <a:lnTo>
                  <a:pt x="283329" y="415155"/>
                </a:lnTo>
                <a:lnTo>
                  <a:pt x="274926" y="364356"/>
                </a:lnTo>
                <a:lnTo>
                  <a:pt x="267532" y="313223"/>
                </a:lnTo>
                <a:lnTo>
                  <a:pt x="261156" y="261766"/>
                </a:lnTo>
                <a:lnTo>
                  <a:pt x="255809" y="209997"/>
                </a:lnTo>
                <a:lnTo>
                  <a:pt x="251502" y="157925"/>
                </a:lnTo>
                <a:lnTo>
                  <a:pt x="248246" y="105561"/>
                </a:lnTo>
                <a:lnTo>
                  <a:pt x="246052" y="52916"/>
                </a:lnTo>
                <a:lnTo>
                  <a:pt x="244929" y="0"/>
                </a:lnTo>
                <a:close/>
              </a:path>
            </a:pathLst>
          </a:custGeom>
          <a:solidFill>
            <a:srgbClr val="C4D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7926" y="3761034"/>
            <a:ext cx="1179195" cy="1120775"/>
          </a:xfrm>
          <a:custGeom>
            <a:avLst/>
            <a:gdLst/>
            <a:ahLst/>
            <a:cxnLst/>
            <a:rect l="l" t="t" r="r" b="b"/>
            <a:pathLst>
              <a:path w="1179195" h="1120775">
                <a:moveTo>
                  <a:pt x="228219" y="0"/>
                </a:moveTo>
                <a:lnTo>
                  <a:pt x="0" y="91871"/>
                </a:lnTo>
                <a:lnTo>
                  <a:pt x="23472" y="130209"/>
                </a:lnTo>
                <a:lnTo>
                  <a:pt x="48417" y="168964"/>
                </a:lnTo>
                <a:lnTo>
                  <a:pt x="74768" y="208068"/>
                </a:lnTo>
                <a:lnTo>
                  <a:pt x="102458" y="247451"/>
                </a:lnTo>
                <a:lnTo>
                  <a:pt x="131423" y="287045"/>
                </a:lnTo>
                <a:lnTo>
                  <a:pt x="161595" y="326780"/>
                </a:lnTo>
                <a:lnTo>
                  <a:pt x="192910" y="366586"/>
                </a:lnTo>
                <a:lnTo>
                  <a:pt x="225301" y="406395"/>
                </a:lnTo>
                <a:lnTo>
                  <a:pt x="258702" y="446137"/>
                </a:lnTo>
                <a:lnTo>
                  <a:pt x="293048" y="485743"/>
                </a:lnTo>
                <a:lnTo>
                  <a:pt x="328272" y="525143"/>
                </a:lnTo>
                <a:lnTo>
                  <a:pt x="364309" y="564270"/>
                </a:lnTo>
                <a:lnTo>
                  <a:pt x="401092" y="603052"/>
                </a:lnTo>
                <a:lnTo>
                  <a:pt x="438556" y="641422"/>
                </a:lnTo>
                <a:lnTo>
                  <a:pt x="476635" y="679309"/>
                </a:lnTo>
                <a:lnTo>
                  <a:pt x="515263" y="716645"/>
                </a:lnTo>
                <a:lnTo>
                  <a:pt x="554374" y="753360"/>
                </a:lnTo>
                <a:lnTo>
                  <a:pt x="593902" y="789386"/>
                </a:lnTo>
                <a:lnTo>
                  <a:pt x="633781" y="824652"/>
                </a:lnTo>
                <a:lnTo>
                  <a:pt x="673945" y="859090"/>
                </a:lnTo>
                <a:lnTo>
                  <a:pt x="714329" y="892630"/>
                </a:lnTo>
                <a:lnTo>
                  <a:pt x="754866" y="925203"/>
                </a:lnTo>
                <a:lnTo>
                  <a:pt x="795490" y="956740"/>
                </a:lnTo>
                <a:lnTo>
                  <a:pt x="836136" y="987172"/>
                </a:lnTo>
                <a:lnTo>
                  <a:pt x="876738" y="1016429"/>
                </a:lnTo>
                <a:lnTo>
                  <a:pt x="917229" y="1044443"/>
                </a:lnTo>
                <a:lnTo>
                  <a:pt x="957544" y="1071143"/>
                </a:lnTo>
                <a:lnTo>
                  <a:pt x="997617" y="1096461"/>
                </a:lnTo>
                <a:lnTo>
                  <a:pt x="1037382" y="1120327"/>
                </a:lnTo>
                <a:lnTo>
                  <a:pt x="1178777" y="919144"/>
                </a:lnTo>
                <a:lnTo>
                  <a:pt x="1137697" y="894951"/>
                </a:lnTo>
                <a:lnTo>
                  <a:pt x="1096601" y="869521"/>
                </a:lnTo>
                <a:lnTo>
                  <a:pt x="1055545" y="842911"/>
                </a:lnTo>
                <a:lnTo>
                  <a:pt x="1014586" y="815180"/>
                </a:lnTo>
                <a:lnTo>
                  <a:pt x="973780" y="786385"/>
                </a:lnTo>
                <a:lnTo>
                  <a:pt x="933182" y="756583"/>
                </a:lnTo>
                <a:lnTo>
                  <a:pt x="892849" y="725832"/>
                </a:lnTo>
                <a:lnTo>
                  <a:pt x="852838" y="694189"/>
                </a:lnTo>
                <a:lnTo>
                  <a:pt x="813203" y="661712"/>
                </a:lnTo>
                <a:lnTo>
                  <a:pt x="774001" y="628458"/>
                </a:lnTo>
                <a:lnTo>
                  <a:pt x="735289" y="594484"/>
                </a:lnTo>
                <a:lnTo>
                  <a:pt x="697122" y="559849"/>
                </a:lnTo>
                <a:lnTo>
                  <a:pt x="659557" y="524610"/>
                </a:lnTo>
                <a:lnTo>
                  <a:pt x="622649" y="488824"/>
                </a:lnTo>
                <a:lnTo>
                  <a:pt x="586455" y="452548"/>
                </a:lnTo>
                <a:lnTo>
                  <a:pt x="551030" y="415841"/>
                </a:lnTo>
                <a:lnTo>
                  <a:pt x="516432" y="378759"/>
                </a:lnTo>
                <a:lnTo>
                  <a:pt x="482716" y="341360"/>
                </a:lnTo>
                <a:lnTo>
                  <a:pt x="449937" y="303702"/>
                </a:lnTo>
                <a:lnTo>
                  <a:pt x="418153" y="265843"/>
                </a:lnTo>
                <a:lnTo>
                  <a:pt x="387420" y="227838"/>
                </a:lnTo>
                <a:lnTo>
                  <a:pt x="357793" y="189747"/>
                </a:lnTo>
                <a:lnTo>
                  <a:pt x="329328" y="151626"/>
                </a:lnTo>
                <a:lnTo>
                  <a:pt x="302083" y="113534"/>
                </a:lnTo>
                <a:lnTo>
                  <a:pt x="276112" y="75527"/>
                </a:lnTo>
                <a:lnTo>
                  <a:pt x="251472" y="37663"/>
                </a:lnTo>
                <a:lnTo>
                  <a:pt x="228219" y="0"/>
                </a:lnTo>
                <a:close/>
              </a:path>
            </a:pathLst>
          </a:custGeom>
          <a:solidFill>
            <a:srgbClr val="B0C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5309" y="4680179"/>
            <a:ext cx="1331595" cy="562610"/>
          </a:xfrm>
          <a:custGeom>
            <a:avLst/>
            <a:gdLst/>
            <a:ahLst/>
            <a:cxnLst/>
            <a:rect l="l" t="t" r="r" b="b"/>
            <a:pathLst>
              <a:path w="1331595" h="562610">
                <a:moveTo>
                  <a:pt x="141394" y="0"/>
                </a:moveTo>
                <a:lnTo>
                  <a:pt x="0" y="201183"/>
                </a:lnTo>
                <a:lnTo>
                  <a:pt x="42058" y="224517"/>
                </a:lnTo>
                <a:lnTo>
                  <a:pt x="84663" y="247154"/>
                </a:lnTo>
                <a:lnTo>
                  <a:pt x="127799" y="269084"/>
                </a:lnTo>
                <a:lnTo>
                  <a:pt x="171449" y="290299"/>
                </a:lnTo>
                <a:lnTo>
                  <a:pt x="215598" y="310791"/>
                </a:lnTo>
                <a:lnTo>
                  <a:pt x="260230" y="330550"/>
                </a:lnTo>
                <a:lnTo>
                  <a:pt x="305327" y="349568"/>
                </a:lnTo>
                <a:lnTo>
                  <a:pt x="350874" y="367836"/>
                </a:lnTo>
                <a:lnTo>
                  <a:pt x="396855" y="385346"/>
                </a:lnTo>
                <a:lnTo>
                  <a:pt x="443254" y="402088"/>
                </a:lnTo>
                <a:lnTo>
                  <a:pt x="490054" y="418054"/>
                </a:lnTo>
                <a:lnTo>
                  <a:pt x="537240" y="433235"/>
                </a:lnTo>
                <a:lnTo>
                  <a:pt x="584795" y="447623"/>
                </a:lnTo>
                <a:lnTo>
                  <a:pt x="632702" y="461208"/>
                </a:lnTo>
                <a:lnTo>
                  <a:pt x="680947" y="473983"/>
                </a:lnTo>
                <a:lnTo>
                  <a:pt x="729513" y="485938"/>
                </a:lnTo>
                <a:lnTo>
                  <a:pt x="778383" y="497064"/>
                </a:lnTo>
                <a:lnTo>
                  <a:pt x="827541" y="507353"/>
                </a:lnTo>
                <a:lnTo>
                  <a:pt x="876972" y="516797"/>
                </a:lnTo>
                <a:lnTo>
                  <a:pt x="926659" y="525386"/>
                </a:lnTo>
                <a:lnTo>
                  <a:pt x="976586" y="533112"/>
                </a:lnTo>
                <a:lnTo>
                  <a:pt x="1026737" y="539965"/>
                </a:lnTo>
                <a:lnTo>
                  <a:pt x="1077096" y="545938"/>
                </a:lnTo>
                <a:lnTo>
                  <a:pt x="1127646" y="551022"/>
                </a:lnTo>
                <a:lnTo>
                  <a:pt x="1178371" y="555207"/>
                </a:lnTo>
                <a:lnTo>
                  <a:pt x="1229256" y="558486"/>
                </a:lnTo>
                <a:lnTo>
                  <a:pt x="1280284" y="560848"/>
                </a:lnTo>
                <a:lnTo>
                  <a:pt x="1331438" y="562287"/>
                </a:lnTo>
                <a:lnTo>
                  <a:pt x="1326744" y="312595"/>
                </a:lnTo>
                <a:lnTo>
                  <a:pt x="1276519" y="310935"/>
                </a:lnTo>
                <a:lnTo>
                  <a:pt x="1226290" y="308283"/>
                </a:lnTo>
                <a:lnTo>
                  <a:pt x="1176089" y="304650"/>
                </a:lnTo>
                <a:lnTo>
                  <a:pt x="1125947" y="300048"/>
                </a:lnTo>
                <a:lnTo>
                  <a:pt x="1075894" y="294488"/>
                </a:lnTo>
                <a:lnTo>
                  <a:pt x="1025962" y="287982"/>
                </a:lnTo>
                <a:lnTo>
                  <a:pt x="976182" y="280541"/>
                </a:lnTo>
                <a:lnTo>
                  <a:pt x="926584" y="272177"/>
                </a:lnTo>
                <a:lnTo>
                  <a:pt x="877200" y="262902"/>
                </a:lnTo>
                <a:lnTo>
                  <a:pt x="828061" y="252727"/>
                </a:lnTo>
                <a:lnTo>
                  <a:pt x="779197" y="241664"/>
                </a:lnTo>
                <a:lnTo>
                  <a:pt x="730640" y="229724"/>
                </a:lnTo>
                <a:lnTo>
                  <a:pt x="682420" y="216919"/>
                </a:lnTo>
                <a:lnTo>
                  <a:pt x="634569" y="203261"/>
                </a:lnTo>
                <a:lnTo>
                  <a:pt x="587118" y="188760"/>
                </a:lnTo>
                <a:lnTo>
                  <a:pt x="540097" y="173429"/>
                </a:lnTo>
                <a:lnTo>
                  <a:pt x="493537" y="157280"/>
                </a:lnTo>
                <a:lnTo>
                  <a:pt x="447470" y="140323"/>
                </a:lnTo>
                <a:lnTo>
                  <a:pt x="401927" y="122571"/>
                </a:lnTo>
                <a:lnTo>
                  <a:pt x="356938" y="104035"/>
                </a:lnTo>
                <a:lnTo>
                  <a:pt x="312534" y="84726"/>
                </a:lnTo>
                <a:lnTo>
                  <a:pt x="268747" y="64657"/>
                </a:lnTo>
                <a:lnTo>
                  <a:pt x="225607" y="43838"/>
                </a:lnTo>
                <a:lnTo>
                  <a:pt x="183146" y="22282"/>
                </a:lnTo>
                <a:lnTo>
                  <a:pt x="141394" y="0"/>
                </a:lnTo>
                <a:close/>
              </a:path>
            </a:pathLst>
          </a:custGeom>
          <a:solidFill>
            <a:srgbClr val="B0C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3232" y="4585240"/>
            <a:ext cx="1417320" cy="654685"/>
          </a:xfrm>
          <a:custGeom>
            <a:avLst/>
            <a:gdLst/>
            <a:ahLst/>
            <a:cxnLst/>
            <a:rect l="l" t="t" r="r" b="b"/>
            <a:pathLst>
              <a:path w="1417320" h="654685">
                <a:moveTo>
                  <a:pt x="1277632" y="0"/>
                </a:moveTo>
                <a:lnTo>
                  <a:pt x="1235268" y="25617"/>
                </a:lnTo>
                <a:lnTo>
                  <a:pt x="1192021" y="50596"/>
                </a:lnTo>
                <a:lnTo>
                  <a:pt x="1147951" y="74918"/>
                </a:lnTo>
                <a:lnTo>
                  <a:pt x="1103118" y="98563"/>
                </a:lnTo>
                <a:lnTo>
                  <a:pt x="1057582" y="121509"/>
                </a:lnTo>
                <a:lnTo>
                  <a:pt x="1011404" y="143736"/>
                </a:lnTo>
                <a:lnTo>
                  <a:pt x="964644" y="165226"/>
                </a:lnTo>
                <a:lnTo>
                  <a:pt x="917362" y="185956"/>
                </a:lnTo>
                <a:lnTo>
                  <a:pt x="869618" y="205907"/>
                </a:lnTo>
                <a:lnTo>
                  <a:pt x="821473" y="225060"/>
                </a:lnTo>
                <a:lnTo>
                  <a:pt x="772987" y="243393"/>
                </a:lnTo>
                <a:lnTo>
                  <a:pt x="724221" y="260886"/>
                </a:lnTo>
                <a:lnTo>
                  <a:pt x="675233" y="277519"/>
                </a:lnTo>
                <a:lnTo>
                  <a:pt x="626086" y="293273"/>
                </a:lnTo>
                <a:lnTo>
                  <a:pt x="576838" y="308126"/>
                </a:lnTo>
                <a:lnTo>
                  <a:pt x="527551" y="322058"/>
                </a:lnTo>
                <a:lnTo>
                  <a:pt x="478284" y="335050"/>
                </a:lnTo>
                <a:lnTo>
                  <a:pt x="429098" y="347081"/>
                </a:lnTo>
                <a:lnTo>
                  <a:pt x="380053" y="358131"/>
                </a:lnTo>
                <a:lnTo>
                  <a:pt x="331209" y="368180"/>
                </a:lnTo>
                <a:lnTo>
                  <a:pt x="282627" y="377207"/>
                </a:lnTo>
                <a:lnTo>
                  <a:pt x="234366" y="385192"/>
                </a:lnTo>
                <a:lnTo>
                  <a:pt x="186488" y="392115"/>
                </a:lnTo>
                <a:lnTo>
                  <a:pt x="139052" y="397956"/>
                </a:lnTo>
                <a:lnTo>
                  <a:pt x="92118" y="402694"/>
                </a:lnTo>
                <a:lnTo>
                  <a:pt x="45747" y="406310"/>
                </a:lnTo>
                <a:lnTo>
                  <a:pt x="0" y="408783"/>
                </a:lnTo>
                <a:lnTo>
                  <a:pt x="4996" y="654545"/>
                </a:lnTo>
                <a:lnTo>
                  <a:pt x="50016" y="652281"/>
                </a:lnTo>
                <a:lnTo>
                  <a:pt x="95881" y="648888"/>
                </a:lnTo>
                <a:lnTo>
                  <a:pt x="142516" y="644391"/>
                </a:lnTo>
                <a:lnTo>
                  <a:pt x="189845" y="638817"/>
                </a:lnTo>
                <a:lnTo>
                  <a:pt x="237793" y="632192"/>
                </a:lnTo>
                <a:lnTo>
                  <a:pt x="286285" y="624543"/>
                </a:lnTo>
                <a:lnTo>
                  <a:pt x="335245" y="615895"/>
                </a:lnTo>
                <a:lnTo>
                  <a:pt x="384598" y="606274"/>
                </a:lnTo>
                <a:lnTo>
                  <a:pt x="434268" y="595708"/>
                </a:lnTo>
                <a:lnTo>
                  <a:pt x="484180" y="584223"/>
                </a:lnTo>
                <a:lnTo>
                  <a:pt x="534258" y="571844"/>
                </a:lnTo>
                <a:lnTo>
                  <a:pt x="584427" y="558598"/>
                </a:lnTo>
                <a:lnTo>
                  <a:pt x="634612" y="544512"/>
                </a:lnTo>
                <a:lnTo>
                  <a:pt x="684737" y="529611"/>
                </a:lnTo>
                <a:lnTo>
                  <a:pt x="734727" y="513921"/>
                </a:lnTo>
                <a:lnTo>
                  <a:pt x="784506" y="497470"/>
                </a:lnTo>
                <a:lnTo>
                  <a:pt x="833999" y="480283"/>
                </a:lnTo>
                <a:lnTo>
                  <a:pt x="883130" y="462387"/>
                </a:lnTo>
                <a:lnTo>
                  <a:pt x="931824" y="443808"/>
                </a:lnTo>
                <a:lnTo>
                  <a:pt x="980005" y="424572"/>
                </a:lnTo>
                <a:lnTo>
                  <a:pt x="1027599" y="404706"/>
                </a:lnTo>
                <a:lnTo>
                  <a:pt x="1074530" y="384235"/>
                </a:lnTo>
                <a:lnTo>
                  <a:pt x="1120721" y="363186"/>
                </a:lnTo>
                <a:lnTo>
                  <a:pt x="1166099" y="341586"/>
                </a:lnTo>
                <a:lnTo>
                  <a:pt x="1210587" y="319460"/>
                </a:lnTo>
                <a:lnTo>
                  <a:pt x="1254110" y="296835"/>
                </a:lnTo>
                <a:lnTo>
                  <a:pt x="1296592" y="273738"/>
                </a:lnTo>
                <a:lnTo>
                  <a:pt x="1337959" y="250193"/>
                </a:lnTo>
                <a:lnTo>
                  <a:pt x="1378134" y="226228"/>
                </a:lnTo>
                <a:lnTo>
                  <a:pt x="1417043" y="201870"/>
                </a:lnTo>
                <a:lnTo>
                  <a:pt x="1277632" y="0"/>
                </a:lnTo>
                <a:close/>
              </a:path>
            </a:pathLst>
          </a:custGeom>
          <a:solidFill>
            <a:srgbClr val="B7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89379" y="4082828"/>
            <a:ext cx="2188210" cy="103251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763905">
              <a:lnSpc>
                <a:spcPct val="100000"/>
              </a:lnSpc>
              <a:spcBef>
                <a:spcPts val="209"/>
              </a:spcBef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3 104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schools</a:t>
            </a:r>
            <a:r>
              <a:rPr sz="14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124585">
              <a:lnSpc>
                <a:spcPct val="100000"/>
              </a:lnSpc>
              <a:spcBef>
                <a:spcPts val="105"/>
              </a:spcBef>
            </a:pPr>
            <a:r>
              <a:rPr sz="1400" b="1" spc="-240" dirty="0">
                <a:solidFill>
                  <a:srgbClr val="231F20"/>
                </a:solidFill>
                <a:latin typeface="Verdana"/>
                <a:cs typeface="Verdana"/>
              </a:rPr>
              <a:t>635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hospitals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1060"/>
              </a:spcBef>
            </a:pP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Schools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hospitals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built</a:t>
            </a:r>
            <a:endParaRPr sz="1400">
              <a:latin typeface="Verdana"/>
              <a:cs typeface="Verdana"/>
            </a:endParaRPr>
          </a:p>
          <a:p>
            <a:pPr marL="824865">
              <a:lnSpc>
                <a:spcPts val="1645"/>
              </a:lnSpc>
            </a:pPr>
            <a:r>
              <a:rPr sz="1400" b="1" spc="-130" dirty="0">
                <a:solidFill>
                  <a:srgbClr val="231F20"/>
                </a:solidFill>
                <a:latin typeface="Verdana"/>
                <a:cs typeface="Verdana"/>
              </a:rPr>
              <a:t>or</a:t>
            </a:r>
            <a:r>
              <a:rPr sz="1400" b="1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reconstructed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56794" y="2533314"/>
            <a:ext cx="894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Verdana"/>
                <a:cs typeface="Verdana"/>
              </a:rPr>
              <a:t>Gas</a:t>
            </a:r>
            <a:r>
              <a:rPr sz="1400" b="1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supply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3094" y="6794241"/>
            <a:ext cx="17621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Source: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various </a:t>
            </a:r>
            <a:r>
              <a:rPr sz="1000" i="1" dirty="0">
                <a:solidFill>
                  <a:srgbClr val="231F20"/>
                </a:solidFill>
                <a:latin typeface="Arial"/>
                <a:cs typeface="Arial"/>
              </a:rPr>
              <a:t>state</a:t>
            </a:r>
            <a:r>
              <a:rPr sz="10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Arial"/>
                <a:cs typeface="Arial"/>
              </a:rPr>
              <a:t>agencies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9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764" y="899092"/>
            <a:ext cx="10193020" cy="6127750"/>
          </a:xfrm>
          <a:custGeom>
            <a:avLst/>
            <a:gdLst/>
            <a:ahLst/>
            <a:cxnLst/>
            <a:rect l="l" t="t" r="r" b="b"/>
            <a:pathLst>
              <a:path w="10193020" h="6127750">
                <a:moveTo>
                  <a:pt x="0" y="0"/>
                </a:moveTo>
                <a:lnTo>
                  <a:pt x="10192471" y="0"/>
                </a:lnTo>
                <a:lnTo>
                  <a:pt x="10192471" y="6127574"/>
                </a:lnTo>
                <a:lnTo>
                  <a:pt x="0" y="612757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0642" y="45532"/>
            <a:ext cx="546036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115" marR="5080" indent="-654050">
              <a:lnSpc>
                <a:spcPct val="106500"/>
              </a:lnSpc>
              <a:spcBef>
                <a:spcPts val="100"/>
              </a:spcBef>
            </a:pPr>
            <a:r>
              <a:rPr spc="-310" dirty="0"/>
              <a:t>INSTITUTIONAL </a:t>
            </a:r>
            <a:r>
              <a:rPr spc="-254" dirty="0"/>
              <a:t>REFORMS </a:t>
            </a:r>
            <a:r>
              <a:rPr spc="-229" dirty="0"/>
              <a:t>ARE </a:t>
            </a:r>
            <a:r>
              <a:rPr spc="-254" dirty="0"/>
              <a:t>FUNDAMENTAL  </a:t>
            </a:r>
            <a:r>
              <a:rPr spc="-280" dirty="0"/>
              <a:t>FOR </a:t>
            </a:r>
            <a:r>
              <a:rPr spc="-225" dirty="0"/>
              <a:t>FUTURE </a:t>
            </a:r>
            <a:r>
              <a:rPr spc="-315" dirty="0"/>
              <a:t>ECONOMIC</a:t>
            </a:r>
            <a:r>
              <a:rPr spc="-160" dirty="0"/>
              <a:t> </a:t>
            </a:r>
            <a:r>
              <a:rPr spc="-270" dirty="0"/>
              <a:t>PROGRESS</a:t>
            </a:r>
          </a:p>
        </p:txBody>
      </p:sp>
      <p:sp>
        <p:nvSpPr>
          <p:cNvPr id="7" name="object 7"/>
          <p:cNvSpPr/>
          <p:nvPr/>
        </p:nvSpPr>
        <p:spPr>
          <a:xfrm>
            <a:off x="411534" y="1045806"/>
            <a:ext cx="2657475" cy="756285"/>
          </a:xfrm>
          <a:custGeom>
            <a:avLst/>
            <a:gdLst/>
            <a:ahLst/>
            <a:cxnLst/>
            <a:rect l="l" t="t" r="r" b="b"/>
            <a:pathLst>
              <a:path w="2657475" h="756285">
                <a:moveTo>
                  <a:pt x="0" y="0"/>
                </a:moveTo>
                <a:lnTo>
                  <a:pt x="2657115" y="0"/>
                </a:lnTo>
                <a:lnTo>
                  <a:pt x="2657115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534" y="1045806"/>
            <a:ext cx="2623820" cy="756285"/>
          </a:xfrm>
          <a:custGeom>
            <a:avLst/>
            <a:gdLst/>
            <a:ahLst/>
            <a:cxnLst/>
            <a:rect l="l" t="t" r="r" b="b"/>
            <a:pathLst>
              <a:path w="2623820" h="756285">
                <a:moveTo>
                  <a:pt x="1991473" y="0"/>
                </a:moveTo>
                <a:lnTo>
                  <a:pt x="0" y="0"/>
                </a:lnTo>
                <a:lnTo>
                  <a:pt x="0" y="751589"/>
                </a:lnTo>
                <a:lnTo>
                  <a:pt x="2623543" y="756000"/>
                </a:lnTo>
                <a:lnTo>
                  <a:pt x="1991473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1534" y="1217499"/>
            <a:ext cx="2657475" cy="4324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0975" marR="1019175">
              <a:lnSpc>
                <a:spcPts val="1520"/>
              </a:lnSpc>
              <a:spcBef>
                <a:spcPts val="280"/>
              </a:spcBef>
            </a:pP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Financial</a:t>
            </a:r>
            <a:r>
              <a:rPr sz="1400" b="1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Stability  Council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7831" y="1151060"/>
            <a:ext cx="6122035" cy="5594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ensures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coordinated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policy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approach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increasing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macroeconomic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stability</a:t>
            </a:r>
            <a:r>
              <a:rPr sz="120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resilience  to external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shocks;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ensures preservation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competitive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based</a:t>
            </a:r>
            <a:r>
              <a:rPr sz="12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economy.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1534" y="2019822"/>
            <a:ext cx="2657475" cy="756285"/>
          </a:xfrm>
          <a:custGeom>
            <a:avLst/>
            <a:gdLst/>
            <a:ahLst/>
            <a:cxnLst/>
            <a:rect l="l" t="t" r="r" b="b"/>
            <a:pathLst>
              <a:path w="2657475" h="756285">
                <a:moveTo>
                  <a:pt x="0" y="0"/>
                </a:moveTo>
                <a:lnTo>
                  <a:pt x="2657115" y="0"/>
                </a:lnTo>
                <a:lnTo>
                  <a:pt x="2657115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534" y="2019822"/>
            <a:ext cx="2203450" cy="756285"/>
          </a:xfrm>
          <a:custGeom>
            <a:avLst/>
            <a:gdLst/>
            <a:ahLst/>
            <a:cxnLst/>
            <a:rect l="l" t="t" r="r" b="b"/>
            <a:pathLst>
              <a:path w="2203450" h="756285">
                <a:moveTo>
                  <a:pt x="1570849" y="0"/>
                </a:moveTo>
                <a:lnTo>
                  <a:pt x="0" y="0"/>
                </a:lnTo>
                <a:lnTo>
                  <a:pt x="0" y="751589"/>
                </a:lnTo>
                <a:lnTo>
                  <a:pt x="2202921" y="756000"/>
                </a:lnTo>
                <a:lnTo>
                  <a:pt x="1570849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1534" y="2068611"/>
            <a:ext cx="2657475" cy="6254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0500" marR="971550">
              <a:lnSpc>
                <a:spcPts val="1520"/>
              </a:lnSpc>
              <a:spcBef>
                <a:spcPts val="280"/>
              </a:spcBef>
            </a:pP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Energy</a:t>
            </a:r>
            <a:r>
              <a:rPr sz="140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Regulation  </a:t>
            </a:r>
            <a:r>
              <a:rPr sz="1400" b="1" spc="-190" dirty="0">
                <a:solidFill>
                  <a:srgbClr val="FFFFFF"/>
                </a:solidFill>
                <a:latin typeface="Verdana"/>
                <a:cs typeface="Verdana"/>
              </a:rPr>
              <a:t>Agency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 under</a:t>
            </a:r>
            <a:endParaRPr sz="1400">
              <a:latin typeface="Verdana"/>
              <a:cs typeface="Verdana"/>
            </a:endParaRPr>
          </a:p>
          <a:p>
            <a:pPr marL="190500">
              <a:lnSpc>
                <a:spcPts val="1500"/>
              </a:lnSpc>
            </a:pP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Ministry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Energy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4834" y="2164053"/>
            <a:ext cx="642366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single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regulator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electrical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heat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energy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gas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supply;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provides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tariff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proposals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electrical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heat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energy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well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supply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 the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Tariff</a:t>
            </a:r>
            <a:r>
              <a:rPr sz="12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(price)  Council.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1534" y="2980262"/>
            <a:ext cx="2657475" cy="756285"/>
          </a:xfrm>
          <a:custGeom>
            <a:avLst/>
            <a:gdLst/>
            <a:ahLst/>
            <a:cxnLst/>
            <a:rect l="l" t="t" r="r" b="b"/>
            <a:pathLst>
              <a:path w="2657475" h="756285">
                <a:moveTo>
                  <a:pt x="0" y="0"/>
                </a:moveTo>
                <a:lnTo>
                  <a:pt x="2657115" y="0"/>
                </a:lnTo>
                <a:lnTo>
                  <a:pt x="2657115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534" y="2980262"/>
            <a:ext cx="1160780" cy="756285"/>
          </a:xfrm>
          <a:custGeom>
            <a:avLst/>
            <a:gdLst/>
            <a:ahLst/>
            <a:cxnLst/>
            <a:rect l="l" t="t" r="r" b="b"/>
            <a:pathLst>
              <a:path w="1160780" h="756285">
                <a:moveTo>
                  <a:pt x="528433" y="0"/>
                </a:moveTo>
                <a:lnTo>
                  <a:pt x="0" y="0"/>
                </a:lnTo>
                <a:lnTo>
                  <a:pt x="0" y="751589"/>
                </a:lnTo>
                <a:lnTo>
                  <a:pt x="1160505" y="756000"/>
                </a:lnTo>
                <a:lnTo>
                  <a:pt x="528433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1534" y="3107463"/>
            <a:ext cx="2657475" cy="4324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0975" marR="713105">
              <a:lnSpc>
                <a:spcPts val="1520"/>
              </a:lnSpc>
              <a:spcBef>
                <a:spcPts val="280"/>
              </a:spcBef>
            </a:pP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Financial </a:t>
            </a: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Markets 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Supervision</a:t>
            </a:r>
            <a:r>
              <a:rPr sz="14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Authority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4237" y="3123211"/>
            <a:ext cx="63881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improves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ﬁnance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response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global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challenges;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provides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efﬁcient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supervision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securities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market,</a:t>
            </a:r>
            <a:r>
              <a:rPr sz="120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investment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funds, insurance 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credit institutions, including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banks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non-banks.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1534" y="4030091"/>
            <a:ext cx="2657475" cy="756285"/>
          </a:xfrm>
          <a:custGeom>
            <a:avLst/>
            <a:gdLst/>
            <a:ahLst/>
            <a:cxnLst/>
            <a:rect l="l" t="t" r="r" b="b"/>
            <a:pathLst>
              <a:path w="2657475" h="756285">
                <a:moveTo>
                  <a:pt x="0" y="0"/>
                </a:moveTo>
                <a:lnTo>
                  <a:pt x="2657115" y="0"/>
                </a:lnTo>
                <a:lnTo>
                  <a:pt x="2657115" y="755999"/>
                </a:lnTo>
                <a:lnTo>
                  <a:pt x="0" y="755999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534" y="4030091"/>
            <a:ext cx="2569210" cy="756285"/>
          </a:xfrm>
          <a:custGeom>
            <a:avLst/>
            <a:gdLst/>
            <a:ahLst/>
            <a:cxnLst/>
            <a:rect l="l" t="t" r="r" b="b"/>
            <a:pathLst>
              <a:path w="2569210" h="756285">
                <a:moveTo>
                  <a:pt x="1936605" y="0"/>
                </a:moveTo>
                <a:lnTo>
                  <a:pt x="0" y="0"/>
                </a:lnTo>
                <a:lnTo>
                  <a:pt x="0" y="751589"/>
                </a:lnTo>
                <a:lnTo>
                  <a:pt x="2568679" y="755999"/>
                </a:lnTo>
                <a:lnTo>
                  <a:pt x="1936605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1534" y="4264085"/>
            <a:ext cx="2657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Food Safety</a:t>
            </a: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90" dirty="0">
                <a:solidFill>
                  <a:srgbClr val="FFFFFF"/>
                </a:solidFill>
                <a:latin typeface="Verdana"/>
                <a:cs typeface="Verdana"/>
              </a:rPr>
              <a:t>Agency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2578" y="4118964"/>
            <a:ext cx="4700905" cy="5594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improve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existing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legislation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framework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in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ﬁeld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food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safety</a:t>
            </a:r>
            <a:r>
              <a:rPr sz="1200" spc="-75" dirty="0">
                <a:solidFill>
                  <a:srgbClr val="231F20"/>
                </a:solidFill>
                <a:latin typeface="Arial"/>
                <a:cs typeface="Arial"/>
              </a:rPr>
              <a:t>;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revise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food safety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standards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to meet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international requirements</a:t>
            </a:r>
            <a:r>
              <a:rPr sz="1200" spc="-65" dirty="0">
                <a:solidFill>
                  <a:srgbClr val="231F20"/>
                </a:solidFill>
                <a:latin typeface="Arial"/>
                <a:cs typeface="Arial"/>
              </a:rPr>
              <a:t>; 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improve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the network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laboratories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1534" y="5038981"/>
            <a:ext cx="2657475" cy="756285"/>
          </a:xfrm>
          <a:custGeom>
            <a:avLst/>
            <a:gdLst/>
            <a:ahLst/>
            <a:cxnLst/>
            <a:rect l="l" t="t" r="r" b="b"/>
            <a:pathLst>
              <a:path w="2657475" h="756285">
                <a:moveTo>
                  <a:pt x="0" y="0"/>
                </a:moveTo>
                <a:lnTo>
                  <a:pt x="2657115" y="0"/>
                </a:lnTo>
                <a:lnTo>
                  <a:pt x="2657115" y="755999"/>
                </a:lnTo>
                <a:lnTo>
                  <a:pt x="0" y="755999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534" y="5038981"/>
            <a:ext cx="1398270" cy="756285"/>
          </a:xfrm>
          <a:custGeom>
            <a:avLst/>
            <a:gdLst/>
            <a:ahLst/>
            <a:cxnLst/>
            <a:rect l="l" t="t" r="r" b="b"/>
            <a:pathLst>
              <a:path w="1398270" h="756285">
                <a:moveTo>
                  <a:pt x="766173" y="0"/>
                </a:moveTo>
                <a:lnTo>
                  <a:pt x="0" y="0"/>
                </a:lnTo>
                <a:lnTo>
                  <a:pt x="0" y="751589"/>
                </a:lnTo>
                <a:lnTo>
                  <a:pt x="1398247" y="755999"/>
                </a:lnTo>
                <a:lnTo>
                  <a:pt x="766173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1534" y="5104715"/>
            <a:ext cx="2657475" cy="62547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61925" marR="742950">
              <a:lnSpc>
                <a:spcPts val="1520"/>
              </a:lnSpc>
              <a:spcBef>
                <a:spcPts val="284"/>
              </a:spcBef>
            </a:pP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Center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400" b="1" spc="-155" dirty="0">
                <a:solidFill>
                  <a:srgbClr val="FFFFFF"/>
                </a:solidFill>
                <a:latin typeface="Verdana"/>
                <a:cs typeface="Verdana"/>
              </a:rPr>
              <a:t>Analysis</a:t>
            </a:r>
            <a:r>
              <a:rPr sz="1400" b="1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1400" b="1" spc="-175" dirty="0">
                <a:solidFill>
                  <a:srgbClr val="FFFFFF"/>
                </a:solidFill>
                <a:latin typeface="Verdana"/>
                <a:cs typeface="Verdana"/>
              </a:rPr>
              <a:t>Economic 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Reforms  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4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80" dirty="0">
                <a:solidFill>
                  <a:srgbClr val="FFFFFF"/>
                </a:solidFill>
                <a:latin typeface="Verdana"/>
                <a:cs typeface="Verdana"/>
              </a:rPr>
              <a:t>Communication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60163" y="5017128"/>
            <a:ext cx="6533515" cy="734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ensures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expansion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scope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economic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reforms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provides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efﬁcient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coordination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works  in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area;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prepares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medium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long-term</a:t>
            </a:r>
            <a:r>
              <a:rPr sz="12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forecasts;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improves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communication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economic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reforms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initiated.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534" y="6086479"/>
            <a:ext cx="2657475" cy="756285"/>
          </a:xfrm>
          <a:custGeom>
            <a:avLst/>
            <a:gdLst/>
            <a:ahLst/>
            <a:cxnLst/>
            <a:rect l="l" t="t" r="r" b="b"/>
            <a:pathLst>
              <a:path w="2657475" h="756284">
                <a:moveTo>
                  <a:pt x="0" y="0"/>
                </a:moveTo>
                <a:lnTo>
                  <a:pt x="2657115" y="0"/>
                </a:lnTo>
                <a:lnTo>
                  <a:pt x="2657115" y="756000"/>
                </a:lnTo>
                <a:lnTo>
                  <a:pt x="0" y="756000"/>
                </a:lnTo>
                <a:lnTo>
                  <a:pt x="0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534" y="6086479"/>
            <a:ext cx="685165" cy="756285"/>
          </a:xfrm>
          <a:custGeom>
            <a:avLst/>
            <a:gdLst/>
            <a:ahLst/>
            <a:cxnLst/>
            <a:rect l="l" t="t" r="r" b="b"/>
            <a:pathLst>
              <a:path w="685165" h="756284">
                <a:moveTo>
                  <a:pt x="52941" y="0"/>
                </a:moveTo>
                <a:lnTo>
                  <a:pt x="0" y="0"/>
                </a:lnTo>
                <a:lnTo>
                  <a:pt x="0" y="751589"/>
                </a:lnTo>
                <a:lnTo>
                  <a:pt x="685015" y="756000"/>
                </a:lnTo>
                <a:lnTo>
                  <a:pt x="52941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1534" y="6143991"/>
            <a:ext cx="2657475" cy="62547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68910" marR="762635" algn="just">
              <a:lnSpc>
                <a:spcPts val="1520"/>
              </a:lnSpc>
              <a:spcBef>
                <a:spcPts val="284"/>
              </a:spcBef>
            </a:pP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Azerbaijan </a:t>
            </a: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Mortgage  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Credit </a:t>
            </a:r>
            <a:r>
              <a:rPr sz="1400" b="1" spc="-175" dirty="0">
                <a:solidFill>
                  <a:srgbClr val="FFFFFF"/>
                </a:solidFill>
                <a:latin typeface="Verdana"/>
                <a:cs typeface="Verdana"/>
              </a:rPr>
              <a:t>Guarantee  </a:t>
            </a:r>
            <a:r>
              <a:rPr sz="1400" b="1" spc="-180" dirty="0">
                <a:solidFill>
                  <a:srgbClr val="FFFFFF"/>
                </a:solidFill>
                <a:latin typeface="Verdana"/>
                <a:cs typeface="Verdana"/>
              </a:rPr>
              <a:t>Fund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9335" y="6082857"/>
            <a:ext cx="5719445" cy="734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7780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provides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guarantees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subsidies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loans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denominated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national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currency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  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entrepreneurs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operating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non-oil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sector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economy;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provides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consulting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entrepreneurs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debt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management,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assessment 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management.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10591" y="124355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0591" y="158925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10591" y="226184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0591" y="243380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10591" y="321917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0591" y="340485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10591" y="421435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10591" y="438946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10591" y="5097002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0591" y="5458953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0591" y="562557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0591" y="652956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10591" y="618006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10591" y="457107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742" y="1456956"/>
            <a:ext cx="4428490" cy="516890"/>
          </a:xfrm>
          <a:custGeom>
            <a:avLst/>
            <a:gdLst/>
            <a:ahLst/>
            <a:cxnLst/>
            <a:rect l="l" t="t" r="r" b="b"/>
            <a:pathLst>
              <a:path w="4428490" h="516889">
                <a:moveTo>
                  <a:pt x="4428003" y="0"/>
                </a:moveTo>
                <a:lnTo>
                  <a:pt x="277721" y="0"/>
                </a:lnTo>
                <a:lnTo>
                  <a:pt x="0" y="497671"/>
                </a:lnTo>
                <a:lnTo>
                  <a:pt x="4219732" y="516761"/>
                </a:lnTo>
                <a:lnTo>
                  <a:pt x="4428003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299" y="1950569"/>
            <a:ext cx="152761" cy="25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9510" y="229941"/>
            <a:ext cx="5302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FUTURE </a:t>
            </a:r>
            <a:r>
              <a:rPr spc="-310" dirty="0"/>
              <a:t>OUTLOOK </a:t>
            </a:r>
            <a:r>
              <a:rPr spc="-270" dirty="0"/>
              <a:t>OF </a:t>
            </a:r>
            <a:r>
              <a:rPr spc="-260" dirty="0"/>
              <a:t>AZERBAIJAN</a:t>
            </a:r>
            <a:r>
              <a:rPr spc="-110" dirty="0"/>
              <a:t> </a:t>
            </a:r>
            <a:r>
              <a:rPr spc="-305" dirty="0"/>
              <a:t>ECONOMY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3153" y="901107"/>
            <a:ext cx="3783965" cy="60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200" b="1" spc="-260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lang="az-Latn-AZ" sz="1200" b="1" spc="-26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95" dirty="0" smtClean="0">
                <a:solidFill>
                  <a:srgbClr val="231F20"/>
                </a:solidFill>
                <a:latin typeface="Verdana"/>
                <a:cs typeface="Verdana"/>
              </a:rPr>
              <a:t>December </a:t>
            </a:r>
            <a:r>
              <a:rPr lang="az-Latn-AZ" sz="1200" b="1" spc="-19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80" dirty="0" smtClean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1200" b="1" spc="-180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sz="1200" b="1" spc="-240" dirty="0">
                <a:solidFill>
                  <a:srgbClr val="231F20"/>
                </a:solidFill>
                <a:latin typeface="Verdana"/>
                <a:cs typeface="Verdana"/>
              </a:rPr>
              <a:t>2016 </a:t>
            </a:r>
            <a:r>
              <a:rPr lang="az-Latn-AZ" sz="1200" b="1" spc="-24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80" dirty="0" smtClean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200" b="1" spc="-160" dirty="0">
                <a:solidFill>
                  <a:srgbClr val="231F20"/>
                </a:solidFill>
                <a:latin typeface="Verdana"/>
                <a:cs typeface="Verdana"/>
              </a:rPr>
              <a:t>Strategic </a:t>
            </a:r>
            <a:r>
              <a:rPr lang="az-Latn-AZ" sz="1200" b="1" spc="-16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04" dirty="0" smtClean="0">
                <a:solidFill>
                  <a:srgbClr val="231F20"/>
                </a:solidFill>
                <a:latin typeface="Verdana"/>
                <a:cs typeface="Verdana"/>
              </a:rPr>
              <a:t>Road </a:t>
            </a:r>
            <a:r>
              <a:rPr lang="az-Latn-AZ" sz="1200" b="1" spc="-204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95" dirty="0" smtClean="0">
                <a:solidFill>
                  <a:srgbClr val="231F20"/>
                </a:solidFill>
                <a:latin typeface="Verdana"/>
                <a:cs typeface="Verdana"/>
              </a:rPr>
              <a:t>Maps </a:t>
            </a:r>
            <a:r>
              <a:rPr lang="az-Latn-AZ" sz="1200" b="1" spc="-19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45" dirty="0" smtClean="0">
                <a:solidFill>
                  <a:srgbClr val="231F20"/>
                </a:solidFill>
                <a:latin typeface="Verdana"/>
                <a:cs typeface="Verdana"/>
              </a:rPr>
              <a:t>for 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National  </a:t>
            </a:r>
            <a:r>
              <a:rPr sz="1200" b="1" spc="-210" dirty="0">
                <a:solidFill>
                  <a:srgbClr val="231F20"/>
                </a:solidFill>
                <a:latin typeface="Verdana"/>
                <a:cs typeface="Verdana"/>
              </a:rPr>
              <a:t>Economy </a:t>
            </a:r>
            <a:r>
              <a:rPr lang="az-Latn-AZ" sz="1200" b="1" spc="-21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04" dirty="0" smtClean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lang="az-Latn-AZ" sz="1200" b="1" spc="-204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240" dirty="0" smtClean="0">
                <a:solidFill>
                  <a:srgbClr val="231F20"/>
                </a:solidFill>
                <a:latin typeface="Verdana"/>
                <a:cs typeface="Verdana"/>
              </a:rPr>
              <a:t>11 </a:t>
            </a:r>
            <a:r>
              <a:rPr lang="az-Latn-AZ" sz="1200" b="1" spc="-24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75" dirty="0" smtClean="0">
                <a:solidFill>
                  <a:srgbClr val="231F20"/>
                </a:solidFill>
                <a:latin typeface="Verdana"/>
                <a:cs typeface="Verdana"/>
              </a:rPr>
              <a:t>core </a:t>
            </a:r>
            <a:r>
              <a:rPr lang="az-Latn-AZ" sz="1200" b="1" spc="-17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55" dirty="0" smtClean="0">
                <a:solidFill>
                  <a:srgbClr val="231F20"/>
                </a:solidFill>
                <a:latin typeface="Verdana"/>
                <a:cs typeface="Verdana"/>
              </a:rPr>
              <a:t>sectors </a:t>
            </a:r>
            <a:r>
              <a:rPr sz="1200" b="1" spc="-204" dirty="0">
                <a:solidFill>
                  <a:srgbClr val="231F20"/>
                </a:solidFill>
                <a:latin typeface="Verdana"/>
                <a:cs typeface="Verdana"/>
              </a:rPr>
              <a:t>have </a:t>
            </a:r>
            <a:r>
              <a:rPr lang="az-Latn-AZ" sz="1200" b="1" spc="-204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90" dirty="0" smtClean="0">
                <a:solidFill>
                  <a:srgbClr val="231F20"/>
                </a:solidFill>
                <a:latin typeface="Verdana"/>
                <a:cs typeface="Verdana"/>
              </a:rPr>
              <a:t>been</a:t>
            </a:r>
            <a:r>
              <a:rPr sz="1200" b="1" spc="-170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90" dirty="0">
                <a:solidFill>
                  <a:srgbClr val="231F20"/>
                </a:solidFill>
                <a:latin typeface="Verdana"/>
                <a:cs typeface="Verdana"/>
              </a:rPr>
              <a:t>approved.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637" y="2117465"/>
            <a:ext cx="4043045" cy="91566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36525">
              <a:lnSpc>
                <a:spcPts val="1390"/>
              </a:lnSpc>
              <a:spcBef>
                <a:spcPts val="185"/>
              </a:spcBef>
            </a:pPr>
            <a:r>
              <a:rPr sz="1200" i="1" spc="-50" dirty="0">
                <a:solidFill>
                  <a:srgbClr val="231F20"/>
                </a:solidFill>
                <a:latin typeface="Calibri"/>
                <a:cs typeface="Calibri"/>
              </a:rPr>
              <a:t>“Achieve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the stabilization of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Azerbaijan’s </a:t>
            </a:r>
            <a:r>
              <a:rPr sz="1200" i="1" spc="-45" dirty="0">
                <a:solidFill>
                  <a:srgbClr val="231F20"/>
                </a:solidFill>
                <a:latin typeface="Calibri"/>
                <a:cs typeface="Calibri"/>
              </a:rPr>
              <a:t>economy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the short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term 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order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resolve the situation resulting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adverse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eﬀect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of  the foreign shocks, then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restore the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line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development</a:t>
            </a:r>
            <a:r>
              <a:rPr sz="1200" i="1" spc="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owing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5"/>
              </a:spcBef>
            </a:pP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diversiﬁcation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200" i="1" spc="-50" dirty="0">
                <a:solidFill>
                  <a:srgbClr val="231F20"/>
                </a:solidFill>
                <a:latin typeface="Calibri"/>
                <a:cs typeface="Calibri"/>
              </a:rPr>
              <a:t>new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drivers in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200" i="1" spc="-45" dirty="0">
                <a:solidFill>
                  <a:srgbClr val="231F20"/>
                </a:solidFill>
                <a:latin typeface="Calibri"/>
                <a:cs typeface="Calibri"/>
              </a:rPr>
              <a:t>medium term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and to enhance 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competitiveness </a:t>
            </a:r>
            <a:r>
              <a:rPr sz="1200" i="1" spc="-45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1200" i="1" spc="-30" dirty="0">
                <a:solidFill>
                  <a:srgbClr val="231F20"/>
                </a:solidFill>
                <a:latin typeface="Calibri"/>
                <a:cs typeface="Calibri"/>
              </a:rPr>
              <a:t>further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integrating </a:t>
            </a:r>
            <a:r>
              <a:rPr sz="1200" i="1" spc="-40" dirty="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sz="1200" i="1" spc="-35" dirty="0">
                <a:solidFill>
                  <a:srgbClr val="231F20"/>
                </a:solidFill>
                <a:latin typeface="Calibri"/>
                <a:cs typeface="Calibri"/>
              </a:rPr>
              <a:t>the world</a:t>
            </a:r>
            <a:r>
              <a:rPr sz="1200" i="1" spc="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60" dirty="0">
                <a:solidFill>
                  <a:srgbClr val="231F20"/>
                </a:solidFill>
                <a:latin typeface="Calibri"/>
                <a:cs typeface="Calibri"/>
              </a:rPr>
              <a:t>economy.”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601" y="4239759"/>
            <a:ext cx="3899535" cy="91566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“Long-term vision of the national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economy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2025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achieve  strengthened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competitiveness by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creating further value under  the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circumstances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of collaboration of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all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economic stakeholders 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in Azerbaijan, which </a:t>
            </a:r>
            <a:r>
              <a:rPr sz="1200" i="1" spc="-10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already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the path of </a:t>
            </a:r>
            <a:r>
              <a:rPr sz="1200" i="1" spc="-20" dirty="0">
                <a:solidFill>
                  <a:srgbClr val="231F20"/>
                </a:solidFill>
                <a:latin typeface="Calibri"/>
                <a:cs typeface="Calibri"/>
              </a:rPr>
              <a:t>sustainable  </a:t>
            </a:r>
            <a:r>
              <a:rPr sz="1200" i="1" spc="-25" dirty="0">
                <a:solidFill>
                  <a:srgbClr val="231F20"/>
                </a:solidFill>
                <a:latin typeface="Calibri"/>
                <a:cs typeface="Calibri"/>
              </a:rPr>
              <a:t>development.”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932" y="6121687"/>
            <a:ext cx="3870960" cy="91566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“Aspirational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vision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post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2025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envisages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building a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strong  competitive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and inclusive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economy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ensuring the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improvement 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of social prosperity and maximizing the human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development  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index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and based on high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technological development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1200" i="1" dirty="0">
                <a:solidFill>
                  <a:srgbClr val="231F20"/>
                </a:solidFill>
                <a:latin typeface="Calibri"/>
                <a:cs typeface="Calibri"/>
              </a:rPr>
              <a:t>optimum structure </a:t>
            </a:r>
            <a:r>
              <a:rPr sz="1200" i="1" spc="5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12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Calibri"/>
                <a:cs typeface="Calibri"/>
              </a:rPr>
              <a:t>economy.”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521" y="3618590"/>
            <a:ext cx="4464050" cy="516890"/>
          </a:xfrm>
          <a:custGeom>
            <a:avLst/>
            <a:gdLst/>
            <a:ahLst/>
            <a:cxnLst/>
            <a:rect l="l" t="t" r="r" b="b"/>
            <a:pathLst>
              <a:path w="4464050" h="516889">
                <a:moveTo>
                  <a:pt x="4463995" y="0"/>
                </a:moveTo>
                <a:lnTo>
                  <a:pt x="279979" y="0"/>
                </a:lnTo>
                <a:lnTo>
                  <a:pt x="0" y="497671"/>
                </a:lnTo>
                <a:lnTo>
                  <a:pt x="4254032" y="516761"/>
                </a:lnTo>
                <a:lnTo>
                  <a:pt x="4463995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901" y="4116175"/>
            <a:ext cx="152761" cy="253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122" y="5432342"/>
            <a:ext cx="4464050" cy="516890"/>
          </a:xfrm>
          <a:custGeom>
            <a:avLst/>
            <a:gdLst/>
            <a:ahLst/>
            <a:cxnLst/>
            <a:rect l="l" t="t" r="r" b="b"/>
            <a:pathLst>
              <a:path w="4464050" h="516889">
                <a:moveTo>
                  <a:pt x="4463995" y="0"/>
                </a:moveTo>
                <a:lnTo>
                  <a:pt x="279979" y="0"/>
                </a:lnTo>
                <a:lnTo>
                  <a:pt x="0" y="497671"/>
                </a:lnTo>
                <a:lnTo>
                  <a:pt x="4254032" y="516761"/>
                </a:lnTo>
                <a:lnTo>
                  <a:pt x="4463995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901" y="5929131"/>
            <a:ext cx="152761" cy="253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0585" y="1462974"/>
            <a:ext cx="4458335" cy="516890"/>
          </a:xfrm>
          <a:custGeom>
            <a:avLst/>
            <a:gdLst/>
            <a:ahLst/>
            <a:cxnLst/>
            <a:rect l="l" t="t" r="r" b="b"/>
            <a:pathLst>
              <a:path w="4458334" h="516889">
                <a:moveTo>
                  <a:pt x="4458059" y="0"/>
                </a:moveTo>
                <a:lnTo>
                  <a:pt x="279604" y="0"/>
                </a:lnTo>
                <a:lnTo>
                  <a:pt x="0" y="497671"/>
                </a:lnTo>
                <a:lnTo>
                  <a:pt x="4248377" y="516761"/>
                </a:lnTo>
                <a:lnTo>
                  <a:pt x="4458059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9912" y="1992373"/>
            <a:ext cx="152761" cy="253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2297" y="3615483"/>
            <a:ext cx="4458335" cy="516890"/>
          </a:xfrm>
          <a:custGeom>
            <a:avLst/>
            <a:gdLst/>
            <a:ahLst/>
            <a:cxnLst/>
            <a:rect l="l" t="t" r="r" b="b"/>
            <a:pathLst>
              <a:path w="4458334" h="516889">
                <a:moveTo>
                  <a:pt x="4458059" y="0"/>
                </a:moveTo>
                <a:lnTo>
                  <a:pt x="279604" y="0"/>
                </a:lnTo>
                <a:lnTo>
                  <a:pt x="0" y="497671"/>
                </a:lnTo>
                <a:lnTo>
                  <a:pt x="4248377" y="516761"/>
                </a:lnTo>
                <a:lnTo>
                  <a:pt x="4458059" y="0"/>
                </a:lnTo>
                <a:close/>
              </a:path>
            </a:pathLst>
          </a:custGeom>
          <a:solidFill>
            <a:srgbClr val="687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1706" y="4075643"/>
            <a:ext cx="152761" cy="253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7981" y="225647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095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57981" y="220186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30">
                <a:moveTo>
                  <a:pt x="0" y="24130"/>
                </a:moveTo>
                <a:lnTo>
                  <a:pt x="58201" y="24130"/>
                </a:lnTo>
                <a:lnTo>
                  <a:pt x="5820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57981" y="217202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968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0349" y="2201878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7981" y="266795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096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57981" y="261334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30">
                <a:moveTo>
                  <a:pt x="0" y="24129"/>
                </a:moveTo>
                <a:lnTo>
                  <a:pt x="58201" y="24129"/>
                </a:lnTo>
                <a:lnTo>
                  <a:pt x="5820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57981" y="258350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969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40349" y="2613232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57981" y="302165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7981" y="296640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30">
                <a:moveTo>
                  <a:pt x="0" y="24130"/>
                </a:moveTo>
                <a:lnTo>
                  <a:pt x="58201" y="24130"/>
                </a:lnTo>
                <a:lnTo>
                  <a:pt x="5820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57981" y="293719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0349" y="2966547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7981" y="338550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096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7981" y="333089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29"/>
                </a:moveTo>
                <a:lnTo>
                  <a:pt x="58201" y="24129"/>
                </a:lnTo>
                <a:lnTo>
                  <a:pt x="5820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57981" y="330105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969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0349" y="3330911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5"/>
                </a:lnTo>
                <a:lnTo>
                  <a:pt x="58176" y="24165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57981" y="431705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7981" y="426180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29"/>
                </a:moveTo>
                <a:lnTo>
                  <a:pt x="58201" y="24129"/>
                </a:lnTo>
                <a:lnTo>
                  <a:pt x="5820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57981" y="423259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842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0349" y="4262216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57981" y="467836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096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57981" y="462375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30"/>
                </a:moveTo>
                <a:lnTo>
                  <a:pt x="58201" y="24130"/>
                </a:lnTo>
                <a:lnTo>
                  <a:pt x="5820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57981" y="459391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968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40349" y="4623392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57981" y="507651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222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57981" y="502126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29"/>
                </a:moveTo>
                <a:lnTo>
                  <a:pt x="58201" y="24129"/>
                </a:lnTo>
                <a:lnTo>
                  <a:pt x="58201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7981" y="499205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40349" y="5021358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57981" y="552990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57981" y="547465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30"/>
                </a:moveTo>
                <a:lnTo>
                  <a:pt x="58201" y="24130"/>
                </a:lnTo>
                <a:lnTo>
                  <a:pt x="5820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57981" y="544544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40349" y="5475203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57981" y="5987104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6223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7981" y="5931859"/>
            <a:ext cx="58419" cy="24130"/>
          </a:xfrm>
          <a:custGeom>
            <a:avLst/>
            <a:gdLst/>
            <a:ahLst/>
            <a:cxnLst/>
            <a:rect l="l" t="t" r="r" b="b"/>
            <a:pathLst>
              <a:path w="58420" h="24129">
                <a:moveTo>
                  <a:pt x="0" y="24130"/>
                </a:moveTo>
                <a:lnTo>
                  <a:pt x="58201" y="24130"/>
                </a:lnTo>
                <a:lnTo>
                  <a:pt x="5820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57981" y="590264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544" y="0"/>
                </a:lnTo>
              </a:path>
            </a:pathLst>
          </a:custGeom>
          <a:ln w="5841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0349" y="5932205"/>
            <a:ext cx="58419" cy="24765"/>
          </a:xfrm>
          <a:custGeom>
            <a:avLst/>
            <a:gdLst/>
            <a:ahLst/>
            <a:cxnLst/>
            <a:rect l="l" t="t" r="r" b="b"/>
            <a:pathLst>
              <a:path w="58420" h="24764">
                <a:moveTo>
                  <a:pt x="58176" y="0"/>
                </a:moveTo>
                <a:lnTo>
                  <a:pt x="0" y="0"/>
                </a:lnTo>
                <a:lnTo>
                  <a:pt x="0" y="24166"/>
                </a:lnTo>
                <a:lnTo>
                  <a:pt x="58176" y="24166"/>
                </a:lnTo>
                <a:lnTo>
                  <a:pt x="58176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7742" y="1456956"/>
            <a:ext cx="3623945" cy="516890"/>
          </a:xfrm>
          <a:custGeom>
            <a:avLst/>
            <a:gdLst/>
            <a:ahLst/>
            <a:cxnLst/>
            <a:rect l="l" t="t" r="r" b="b"/>
            <a:pathLst>
              <a:path w="3623945" h="516889">
                <a:moveTo>
                  <a:pt x="3623353" y="0"/>
                </a:moveTo>
                <a:lnTo>
                  <a:pt x="277721" y="0"/>
                </a:lnTo>
                <a:lnTo>
                  <a:pt x="0" y="497671"/>
                </a:lnTo>
                <a:lnTo>
                  <a:pt x="3415082" y="516761"/>
                </a:lnTo>
                <a:lnTo>
                  <a:pt x="3623353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74194" y="1588731"/>
            <a:ext cx="1993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Strategic 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Vision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4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40" dirty="0">
                <a:solidFill>
                  <a:srgbClr val="FFFFFF"/>
                </a:solidFill>
                <a:latin typeface="Verdana"/>
                <a:cs typeface="Verdana"/>
              </a:rPr>
              <a:t>2020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7521" y="3618590"/>
            <a:ext cx="4025265" cy="516890"/>
          </a:xfrm>
          <a:custGeom>
            <a:avLst/>
            <a:gdLst/>
            <a:ahLst/>
            <a:cxnLst/>
            <a:rect l="l" t="t" r="r" b="b"/>
            <a:pathLst>
              <a:path w="4025265" h="516889">
                <a:moveTo>
                  <a:pt x="4025083" y="0"/>
                </a:moveTo>
                <a:lnTo>
                  <a:pt x="279979" y="0"/>
                </a:lnTo>
                <a:lnTo>
                  <a:pt x="0" y="497671"/>
                </a:lnTo>
                <a:lnTo>
                  <a:pt x="3815120" y="516761"/>
                </a:lnTo>
                <a:lnTo>
                  <a:pt x="4025083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560558" y="3742813"/>
            <a:ext cx="2131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5" dirty="0">
                <a:solidFill>
                  <a:srgbClr val="FFFFFF"/>
                </a:solidFill>
                <a:latin typeface="Verdana"/>
                <a:cs typeface="Verdana"/>
              </a:rPr>
              <a:t>Long-term 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Vision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4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4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14122" y="5432342"/>
            <a:ext cx="4189729" cy="516890"/>
          </a:xfrm>
          <a:custGeom>
            <a:avLst/>
            <a:gdLst/>
            <a:ahLst/>
            <a:cxnLst/>
            <a:rect l="l" t="t" r="r" b="b"/>
            <a:pathLst>
              <a:path w="4189729" h="516889">
                <a:moveTo>
                  <a:pt x="4189686" y="0"/>
                </a:moveTo>
                <a:lnTo>
                  <a:pt x="279979" y="0"/>
                </a:lnTo>
                <a:lnTo>
                  <a:pt x="0" y="497671"/>
                </a:lnTo>
                <a:lnTo>
                  <a:pt x="3979724" y="516761"/>
                </a:lnTo>
                <a:lnTo>
                  <a:pt x="4189686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269836" y="5560889"/>
            <a:ext cx="2634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Aspirational 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Vision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400" b="1" spc="-175" dirty="0">
                <a:solidFill>
                  <a:srgbClr val="FFFFFF"/>
                </a:solidFill>
                <a:latin typeface="Verdana"/>
                <a:cs typeface="Verdana"/>
              </a:rPr>
              <a:t>post</a:t>
            </a:r>
            <a:r>
              <a:rPr sz="140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4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740585" y="1462974"/>
            <a:ext cx="4385310" cy="516890"/>
          </a:xfrm>
          <a:custGeom>
            <a:avLst/>
            <a:gdLst/>
            <a:ahLst/>
            <a:cxnLst/>
            <a:rect l="l" t="t" r="r" b="b"/>
            <a:pathLst>
              <a:path w="4385309" h="516889">
                <a:moveTo>
                  <a:pt x="4384918" y="0"/>
                </a:moveTo>
                <a:lnTo>
                  <a:pt x="279604" y="0"/>
                </a:lnTo>
                <a:lnTo>
                  <a:pt x="0" y="497671"/>
                </a:lnTo>
                <a:lnTo>
                  <a:pt x="4175236" y="516761"/>
                </a:lnTo>
                <a:lnTo>
                  <a:pt x="4384918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146904" y="1491098"/>
            <a:ext cx="3822065" cy="19558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02565" marR="353060" indent="-635" algn="ctr">
              <a:lnSpc>
                <a:spcPts val="1520"/>
              </a:lnSpc>
              <a:spcBef>
                <a:spcPts val="280"/>
              </a:spcBef>
            </a:pP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Strategic </a:t>
            </a: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objectives </a:t>
            </a: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under </a:t>
            </a:r>
            <a:r>
              <a:rPr sz="1400" b="1" spc="-155" dirty="0">
                <a:solidFill>
                  <a:srgbClr val="FFFFFF"/>
                </a:solidFill>
                <a:latin typeface="Verdana"/>
                <a:cs typeface="Verdana"/>
              </a:rPr>
              <a:t>National  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Economy </a:t>
            </a:r>
            <a:r>
              <a:rPr sz="1400" b="1" spc="-150" dirty="0">
                <a:solidFill>
                  <a:srgbClr val="FFFFFF"/>
                </a:solidFill>
                <a:latin typeface="Verdana"/>
                <a:cs typeface="Verdana"/>
              </a:rPr>
              <a:t>Strategic </a:t>
            </a:r>
            <a:r>
              <a:rPr sz="1400" b="1" spc="-200" dirty="0">
                <a:solidFill>
                  <a:srgbClr val="FFFFFF"/>
                </a:solidFill>
                <a:latin typeface="Verdana"/>
                <a:cs typeface="Verdana"/>
              </a:rPr>
              <a:t>Roadmap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Verdana"/>
                <a:cs typeface="Verdana"/>
              </a:rPr>
              <a:t>envisions...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765" marR="5080">
              <a:lnSpc>
                <a:spcPts val="1300"/>
              </a:lnSpc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strengthening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ﬁscal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sustainability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ensuring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200" spc="-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robust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monetary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policy;</a:t>
            </a:r>
            <a:endParaRPr sz="12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54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privatization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state-owned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enterprise</a:t>
            </a:r>
            <a:r>
              <a:rPr sz="12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reforms;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development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human</a:t>
            </a:r>
            <a:r>
              <a:rPr sz="12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capital;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development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favorable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2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environment.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722297" y="3615483"/>
            <a:ext cx="3855085" cy="516890"/>
          </a:xfrm>
          <a:custGeom>
            <a:avLst/>
            <a:gdLst/>
            <a:ahLst/>
            <a:cxnLst/>
            <a:rect l="l" t="t" r="r" b="b"/>
            <a:pathLst>
              <a:path w="3855084" h="516889">
                <a:moveTo>
                  <a:pt x="3854551" y="0"/>
                </a:moveTo>
                <a:lnTo>
                  <a:pt x="279604" y="0"/>
                </a:lnTo>
                <a:lnTo>
                  <a:pt x="0" y="497671"/>
                </a:lnTo>
                <a:lnTo>
                  <a:pt x="3644870" y="516761"/>
                </a:lnTo>
                <a:lnTo>
                  <a:pt x="3854551" y="0"/>
                </a:lnTo>
                <a:close/>
              </a:path>
            </a:pathLst>
          </a:custGeom>
          <a:solidFill>
            <a:srgbClr val="455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163541" y="3745512"/>
            <a:ext cx="401129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100"/>
              </a:spcBef>
            </a:pPr>
            <a:r>
              <a:rPr sz="1400" b="1" spc="-165" dirty="0">
                <a:solidFill>
                  <a:srgbClr val="FFFFFF"/>
                </a:solidFill>
                <a:latin typeface="Verdana"/>
                <a:cs typeface="Verdana"/>
              </a:rPr>
              <a:t>Expected </a:t>
            </a: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Results </a:t>
            </a:r>
            <a:r>
              <a:rPr sz="1400" b="1" spc="-21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4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4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3%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real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annual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GDP</a:t>
            </a:r>
            <a:r>
              <a:rPr sz="12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growth;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Creation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450,000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jobs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(1/3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tradable</a:t>
            </a:r>
            <a:r>
              <a:rPr sz="1200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sectors);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40005" marR="53975">
              <a:lnSpc>
                <a:spcPts val="1300"/>
              </a:lnSpc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Increase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share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non-oil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foreign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direct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investment 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(FDI)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non-oil </a:t>
            </a:r>
            <a:r>
              <a:rPr sz="1200" spc="-90" dirty="0">
                <a:solidFill>
                  <a:srgbClr val="231F20"/>
                </a:solidFill>
                <a:latin typeface="Arial"/>
                <a:cs typeface="Arial"/>
              </a:rPr>
              <a:t>GDP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current 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2,6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percent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4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percent;</a:t>
            </a:r>
            <a:endParaRPr sz="1200">
              <a:latin typeface="Arial"/>
              <a:cs typeface="Arial"/>
            </a:endParaRPr>
          </a:p>
          <a:p>
            <a:pPr marL="12700" marR="295910">
              <a:lnSpc>
                <a:spcPts val="1300"/>
              </a:lnSpc>
              <a:spcBef>
                <a:spcPts val="96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Increase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non-oil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exports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less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20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170 </a:t>
            </a: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USD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per 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capita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today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to at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least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450</a:t>
            </a:r>
            <a:r>
              <a:rPr sz="12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USD;</a:t>
            </a:r>
            <a:endParaRPr sz="1200">
              <a:latin typeface="Arial"/>
              <a:cs typeface="Arial"/>
            </a:endParaRPr>
          </a:p>
          <a:p>
            <a:pPr marL="24130" marR="5080">
              <a:lnSpc>
                <a:spcPts val="1300"/>
              </a:lnSpc>
              <a:spcBef>
                <a:spcPts val="1005"/>
              </a:spcBef>
            </a:pP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Decrease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dependence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state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budget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on State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Oil</a:t>
            </a:r>
            <a:r>
              <a:rPr sz="120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Fund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transfers.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7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960422" y="6461924"/>
            <a:ext cx="4215765" cy="536575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63195" marR="186055">
              <a:lnSpc>
                <a:spcPts val="969"/>
              </a:lnSpc>
            </a:pP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Priorities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selected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future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Azerbaijan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economy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are 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Sustainable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"/>
                <a:cs typeface="Arial"/>
              </a:rPr>
              <a:t>Development</a:t>
            </a:r>
            <a:r>
              <a:rPr sz="10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Goals.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918" y="1224284"/>
            <a:ext cx="9662160" cy="5598160"/>
          </a:xfrm>
          <a:custGeom>
            <a:avLst/>
            <a:gdLst/>
            <a:ahLst/>
            <a:cxnLst/>
            <a:rect l="l" t="t" r="r" b="b"/>
            <a:pathLst>
              <a:path w="9662160" h="5598159">
                <a:moveTo>
                  <a:pt x="0" y="0"/>
                </a:moveTo>
                <a:lnTo>
                  <a:pt x="9662162" y="0"/>
                </a:lnTo>
                <a:lnTo>
                  <a:pt x="9662162" y="5597585"/>
                </a:lnTo>
                <a:lnTo>
                  <a:pt x="0" y="559758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6586" y="1796601"/>
            <a:ext cx="2700020" cy="720090"/>
          </a:xfrm>
          <a:custGeom>
            <a:avLst/>
            <a:gdLst/>
            <a:ahLst/>
            <a:cxnLst/>
            <a:rect l="l" t="t" r="r" b="b"/>
            <a:pathLst>
              <a:path w="2700020" h="720089">
                <a:moveTo>
                  <a:pt x="0" y="0"/>
                </a:moveTo>
                <a:lnTo>
                  <a:pt x="2699995" y="0"/>
                </a:lnTo>
                <a:lnTo>
                  <a:pt x="2699995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C4D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6586" y="2009838"/>
            <a:ext cx="2701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010202"/>
                </a:solidFill>
                <a:latin typeface="Arial"/>
                <a:cs typeface="Arial"/>
              </a:rPr>
              <a:t>Institutional</a:t>
            </a:r>
            <a:r>
              <a:rPr sz="1400" spc="-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010202"/>
                </a:solidFill>
                <a:latin typeface="Arial"/>
                <a:cs typeface="Arial"/>
              </a:rPr>
              <a:t>set-up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95825" y="1827514"/>
            <a:ext cx="2700020" cy="720090"/>
          </a:xfrm>
          <a:custGeom>
            <a:avLst/>
            <a:gdLst/>
            <a:ahLst/>
            <a:cxnLst/>
            <a:rect l="l" t="t" r="r" b="b"/>
            <a:pathLst>
              <a:path w="2700020" h="720089">
                <a:moveTo>
                  <a:pt x="0" y="0"/>
                </a:moveTo>
                <a:lnTo>
                  <a:pt x="2700000" y="0"/>
                </a:lnTo>
                <a:lnTo>
                  <a:pt x="2700000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A3A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94926" y="2059953"/>
            <a:ext cx="2701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010202"/>
                </a:solidFill>
                <a:latin typeface="Arial"/>
                <a:cs typeface="Arial"/>
              </a:rPr>
              <a:t>Infrastructure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1923" y="3198437"/>
            <a:ext cx="2701290" cy="720090"/>
          </a:xfrm>
          <a:prstGeom prst="rect">
            <a:avLst/>
          </a:prstGeom>
          <a:solidFill>
            <a:srgbClr val="B7C3DC"/>
          </a:solidFill>
        </p:spPr>
        <p:txBody>
          <a:bodyPr vert="horz" wrap="square" lIns="0" tIns="117475" rIns="0" bIns="0" rtlCol="0">
            <a:spAutoFit/>
          </a:bodyPr>
          <a:lstStyle/>
          <a:p>
            <a:pPr marL="810895" marR="599440" indent="-194310">
              <a:lnSpc>
                <a:spcPct val="106500"/>
              </a:lnSpc>
              <a:spcBef>
                <a:spcPts val="925"/>
              </a:spcBef>
            </a:pPr>
            <a:r>
              <a:rPr sz="1400" dirty="0">
                <a:solidFill>
                  <a:srgbClr val="010202"/>
                </a:solidFill>
                <a:latin typeface="Arial"/>
                <a:cs typeface="Arial"/>
              </a:rPr>
              <a:t>Human </a:t>
            </a:r>
            <a:r>
              <a:rPr sz="1400" spc="10" dirty="0">
                <a:solidFill>
                  <a:srgbClr val="010202"/>
                </a:solidFill>
                <a:latin typeface="Arial"/>
                <a:cs typeface="Arial"/>
              </a:rPr>
              <a:t>capital</a:t>
            </a:r>
            <a:r>
              <a:rPr sz="1400" spc="-17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10202"/>
                </a:solidFill>
                <a:latin typeface="Arial"/>
                <a:cs typeface="Arial"/>
              </a:rPr>
              <a:t>and  </a:t>
            </a:r>
            <a:r>
              <a:rPr sz="1400" spc="5" dirty="0">
                <a:solidFill>
                  <a:srgbClr val="010202"/>
                </a:solidFill>
                <a:latin typeface="Arial"/>
                <a:cs typeface="Arial"/>
              </a:rPr>
              <a:t>social</a:t>
            </a:r>
            <a:r>
              <a:rPr sz="140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010202"/>
                </a:solidFill>
                <a:latin typeface="Arial"/>
                <a:cs typeface="Arial"/>
              </a:rPr>
              <a:t>welfare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14605" y="5263484"/>
            <a:ext cx="2700020" cy="720090"/>
          </a:xfrm>
          <a:custGeom>
            <a:avLst/>
            <a:gdLst/>
            <a:ahLst/>
            <a:cxnLst/>
            <a:rect l="l" t="t" r="r" b="b"/>
            <a:pathLst>
              <a:path w="2700020" h="720089">
                <a:moveTo>
                  <a:pt x="0" y="0"/>
                </a:moveTo>
                <a:lnTo>
                  <a:pt x="2700000" y="0"/>
                </a:lnTo>
                <a:lnTo>
                  <a:pt x="2700000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4605" y="5477257"/>
            <a:ext cx="2700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Sufﬁcient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40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Arial"/>
                <a:cs typeface="Arial"/>
              </a:rPr>
              <a:t>capital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528" y="3196188"/>
            <a:ext cx="2701290" cy="721360"/>
          </a:xfrm>
          <a:prstGeom prst="rect">
            <a:avLst/>
          </a:prstGeom>
          <a:solidFill>
            <a:srgbClr val="B0CDEB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16575" y="5262707"/>
            <a:ext cx="2700020" cy="720090"/>
          </a:xfrm>
          <a:custGeom>
            <a:avLst/>
            <a:gdLst/>
            <a:ahLst/>
            <a:cxnLst/>
            <a:rect l="l" t="t" r="r" b="b"/>
            <a:pathLst>
              <a:path w="2700020" h="720089">
                <a:moveTo>
                  <a:pt x="0" y="0"/>
                </a:moveTo>
                <a:lnTo>
                  <a:pt x="2699999" y="0"/>
                </a:lnTo>
                <a:lnTo>
                  <a:pt x="2699999" y="719999"/>
                </a:lnTo>
                <a:lnTo>
                  <a:pt x="0" y="719999"/>
                </a:lnTo>
                <a:lnTo>
                  <a:pt x="0" y="0"/>
                </a:lnTo>
                <a:close/>
              </a:path>
            </a:pathLst>
          </a:custGeom>
          <a:solidFill>
            <a:srgbClr val="8B9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16575" y="5475410"/>
            <a:ext cx="2700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integrity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18963" y="221538"/>
            <a:ext cx="69126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STRATEGIC </a:t>
            </a:r>
            <a:r>
              <a:rPr spc="-254" dirty="0"/>
              <a:t>REFORM </a:t>
            </a:r>
            <a:r>
              <a:rPr spc="-315" dirty="0"/>
              <a:t>DIRECTIONS </a:t>
            </a:r>
            <a:r>
              <a:rPr spc="-295" dirty="0"/>
              <a:t>HAVE </a:t>
            </a:r>
            <a:r>
              <a:rPr spc="-200" dirty="0"/>
              <a:t>BEEN</a:t>
            </a:r>
            <a:r>
              <a:rPr spc="95" dirty="0"/>
              <a:t> </a:t>
            </a:r>
            <a:r>
              <a:rPr spc="-270" dirty="0"/>
              <a:t>DETERMINED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90390" y="3382957"/>
            <a:ext cx="234251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0255">
              <a:lnSpc>
                <a:spcPct val="106500"/>
              </a:lnSpc>
              <a:spcBef>
                <a:spcPts val="100"/>
              </a:spcBef>
            </a:pPr>
            <a:r>
              <a:rPr sz="1600" b="1" spc="-229" dirty="0">
                <a:solidFill>
                  <a:srgbClr val="010202"/>
                </a:solidFill>
                <a:latin typeface="Verdana"/>
                <a:cs typeface="Verdana"/>
              </a:rPr>
              <a:t>Towards  </a:t>
            </a:r>
            <a:r>
              <a:rPr sz="1600" b="1" spc="-180" dirty="0">
                <a:solidFill>
                  <a:srgbClr val="010202"/>
                </a:solidFill>
                <a:latin typeface="Verdana"/>
                <a:cs typeface="Verdana"/>
              </a:rPr>
              <a:t>sustainable </a:t>
            </a:r>
            <a:r>
              <a:rPr sz="1600" b="1" spc="-220" dirty="0">
                <a:solidFill>
                  <a:srgbClr val="010202"/>
                </a:solidFill>
                <a:latin typeface="Verdana"/>
                <a:cs typeface="Verdana"/>
              </a:rPr>
              <a:t>and </a:t>
            </a:r>
            <a:r>
              <a:rPr sz="1600" b="1" spc="-165" dirty="0">
                <a:solidFill>
                  <a:srgbClr val="010202"/>
                </a:solidFill>
                <a:latin typeface="Verdana"/>
                <a:cs typeface="Verdana"/>
              </a:rPr>
              <a:t>inclusive  </a:t>
            </a:r>
            <a:r>
              <a:rPr sz="1600" b="1" spc="-210" dirty="0">
                <a:solidFill>
                  <a:srgbClr val="010202"/>
                </a:solidFill>
                <a:latin typeface="Verdana"/>
                <a:cs typeface="Verdana"/>
              </a:rPr>
              <a:t>economic</a:t>
            </a:r>
            <a:r>
              <a:rPr sz="1600" b="1" spc="-18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1600" b="1" spc="-210" dirty="0">
                <a:solidFill>
                  <a:srgbClr val="010202"/>
                </a:solidFill>
                <a:latin typeface="Verdana"/>
                <a:cs typeface="Verdana"/>
              </a:rPr>
              <a:t>development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36673" y="2288768"/>
            <a:ext cx="3223895" cy="3223895"/>
          </a:xfrm>
          <a:custGeom>
            <a:avLst/>
            <a:gdLst/>
            <a:ahLst/>
            <a:cxnLst/>
            <a:rect l="l" t="t" r="r" b="b"/>
            <a:pathLst>
              <a:path w="3223895" h="3223895">
                <a:moveTo>
                  <a:pt x="1611788" y="0"/>
                </a:moveTo>
                <a:lnTo>
                  <a:pt x="1660172" y="712"/>
                </a:lnTo>
                <a:lnTo>
                  <a:pt x="1708202" y="2836"/>
                </a:lnTo>
                <a:lnTo>
                  <a:pt x="1755858" y="6351"/>
                </a:lnTo>
                <a:lnTo>
                  <a:pt x="1803120" y="11237"/>
                </a:lnTo>
                <a:lnTo>
                  <a:pt x="1849967" y="17475"/>
                </a:lnTo>
                <a:lnTo>
                  <a:pt x="1896381" y="25045"/>
                </a:lnTo>
                <a:lnTo>
                  <a:pt x="1942340" y="33927"/>
                </a:lnTo>
                <a:lnTo>
                  <a:pt x="1987826" y="44100"/>
                </a:lnTo>
                <a:lnTo>
                  <a:pt x="2032817" y="55544"/>
                </a:lnTo>
                <a:lnTo>
                  <a:pt x="2077295" y="68241"/>
                </a:lnTo>
                <a:lnTo>
                  <a:pt x="2121239" y="82170"/>
                </a:lnTo>
                <a:lnTo>
                  <a:pt x="2164630" y="97310"/>
                </a:lnTo>
                <a:lnTo>
                  <a:pt x="2207446" y="113642"/>
                </a:lnTo>
                <a:lnTo>
                  <a:pt x="2249669" y="131147"/>
                </a:lnTo>
                <a:lnTo>
                  <a:pt x="2291279" y="149803"/>
                </a:lnTo>
                <a:lnTo>
                  <a:pt x="2332255" y="169592"/>
                </a:lnTo>
                <a:lnTo>
                  <a:pt x="2372578" y="190493"/>
                </a:lnTo>
                <a:lnTo>
                  <a:pt x="2412227" y="212486"/>
                </a:lnTo>
                <a:lnTo>
                  <a:pt x="2451183" y="235551"/>
                </a:lnTo>
                <a:lnTo>
                  <a:pt x="2489426" y="259669"/>
                </a:lnTo>
                <a:lnTo>
                  <a:pt x="2526935" y="284819"/>
                </a:lnTo>
                <a:lnTo>
                  <a:pt x="2563692" y="310982"/>
                </a:lnTo>
                <a:lnTo>
                  <a:pt x="2599675" y="338137"/>
                </a:lnTo>
                <a:lnTo>
                  <a:pt x="2634865" y="366264"/>
                </a:lnTo>
                <a:lnTo>
                  <a:pt x="2669242" y="395345"/>
                </a:lnTo>
                <a:lnTo>
                  <a:pt x="2702786" y="425357"/>
                </a:lnTo>
                <a:lnTo>
                  <a:pt x="2735477" y="456283"/>
                </a:lnTo>
                <a:lnTo>
                  <a:pt x="2767296" y="488102"/>
                </a:lnTo>
                <a:lnTo>
                  <a:pt x="2798222" y="520793"/>
                </a:lnTo>
                <a:lnTo>
                  <a:pt x="2828235" y="554337"/>
                </a:lnTo>
                <a:lnTo>
                  <a:pt x="2857315" y="588714"/>
                </a:lnTo>
                <a:lnTo>
                  <a:pt x="2885442" y="623904"/>
                </a:lnTo>
                <a:lnTo>
                  <a:pt x="2912598" y="659888"/>
                </a:lnTo>
                <a:lnTo>
                  <a:pt x="2938760" y="696644"/>
                </a:lnTo>
                <a:lnTo>
                  <a:pt x="2963910" y="734153"/>
                </a:lnTo>
                <a:lnTo>
                  <a:pt x="2988028" y="772396"/>
                </a:lnTo>
                <a:lnTo>
                  <a:pt x="3011093" y="811352"/>
                </a:lnTo>
                <a:lnTo>
                  <a:pt x="3033086" y="851001"/>
                </a:lnTo>
                <a:lnTo>
                  <a:pt x="3053987" y="891324"/>
                </a:lnTo>
                <a:lnTo>
                  <a:pt x="3073776" y="932300"/>
                </a:lnTo>
                <a:lnTo>
                  <a:pt x="3092432" y="973910"/>
                </a:lnTo>
                <a:lnTo>
                  <a:pt x="3109937" y="1016133"/>
                </a:lnTo>
                <a:lnTo>
                  <a:pt x="3126269" y="1058949"/>
                </a:lnTo>
                <a:lnTo>
                  <a:pt x="3141409" y="1102340"/>
                </a:lnTo>
                <a:lnTo>
                  <a:pt x="3155338" y="1146284"/>
                </a:lnTo>
                <a:lnTo>
                  <a:pt x="3168035" y="1190762"/>
                </a:lnTo>
                <a:lnTo>
                  <a:pt x="3179479" y="1235753"/>
                </a:lnTo>
                <a:lnTo>
                  <a:pt x="3189652" y="1281239"/>
                </a:lnTo>
                <a:lnTo>
                  <a:pt x="3198534" y="1327198"/>
                </a:lnTo>
                <a:lnTo>
                  <a:pt x="3206104" y="1373612"/>
                </a:lnTo>
                <a:lnTo>
                  <a:pt x="3212342" y="1420459"/>
                </a:lnTo>
                <a:lnTo>
                  <a:pt x="3217228" y="1467721"/>
                </a:lnTo>
                <a:lnTo>
                  <a:pt x="3220743" y="1515377"/>
                </a:lnTo>
                <a:lnTo>
                  <a:pt x="3222867" y="1563407"/>
                </a:lnTo>
                <a:lnTo>
                  <a:pt x="3223580" y="1611791"/>
                </a:lnTo>
                <a:lnTo>
                  <a:pt x="3222867" y="1660175"/>
                </a:lnTo>
                <a:lnTo>
                  <a:pt x="3220743" y="1708205"/>
                </a:lnTo>
                <a:lnTo>
                  <a:pt x="3217228" y="1755860"/>
                </a:lnTo>
                <a:lnTo>
                  <a:pt x="3212342" y="1803122"/>
                </a:lnTo>
                <a:lnTo>
                  <a:pt x="3206104" y="1849969"/>
                </a:lnTo>
                <a:lnTo>
                  <a:pt x="3198534" y="1896382"/>
                </a:lnTo>
                <a:lnTo>
                  <a:pt x="3189652" y="1942342"/>
                </a:lnTo>
                <a:lnTo>
                  <a:pt x="3179479" y="1987827"/>
                </a:lnTo>
                <a:lnTo>
                  <a:pt x="3168035" y="2032819"/>
                </a:lnTo>
                <a:lnTo>
                  <a:pt x="3155338" y="2077297"/>
                </a:lnTo>
                <a:lnTo>
                  <a:pt x="3141409" y="2121241"/>
                </a:lnTo>
                <a:lnTo>
                  <a:pt x="3126269" y="2164631"/>
                </a:lnTo>
                <a:lnTo>
                  <a:pt x="3109937" y="2207447"/>
                </a:lnTo>
                <a:lnTo>
                  <a:pt x="3092432" y="2249671"/>
                </a:lnTo>
                <a:lnTo>
                  <a:pt x="3073776" y="2291280"/>
                </a:lnTo>
                <a:lnTo>
                  <a:pt x="3053987" y="2332256"/>
                </a:lnTo>
                <a:lnTo>
                  <a:pt x="3033086" y="2372579"/>
                </a:lnTo>
                <a:lnTo>
                  <a:pt x="3011093" y="2412228"/>
                </a:lnTo>
                <a:lnTo>
                  <a:pt x="2988028" y="2451184"/>
                </a:lnTo>
                <a:lnTo>
                  <a:pt x="2963910" y="2489426"/>
                </a:lnTo>
                <a:lnTo>
                  <a:pt x="2938760" y="2526936"/>
                </a:lnTo>
                <a:lnTo>
                  <a:pt x="2912598" y="2563692"/>
                </a:lnTo>
                <a:lnTo>
                  <a:pt x="2885442" y="2599675"/>
                </a:lnTo>
                <a:lnTo>
                  <a:pt x="2857315" y="2634865"/>
                </a:lnTo>
                <a:lnTo>
                  <a:pt x="2828235" y="2669242"/>
                </a:lnTo>
                <a:lnTo>
                  <a:pt x="2798222" y="2702787"/>
                </a:lnTo>
                <a:lnTo>
                  <a:pt x="2767296" y="2735478"/>
                </a:lnTo>
                <a:lnTo>
                  <a:pt x="2735477" y="2767296"/>
                </a:lnTo>
                <a:lnTo>
                  <a:pt x="2702786" y="2798222"/>
                </a:lnTo>
                <a:lnTo>
                  <a:pt x="2669242" y="2828235"/>
                </a:lnTo>
                <a:lnTo>
                  <a:pt x="2634865" y="2857315"/>
                </a:lnTo>
                <a:lnTo>
                  <a:pt x="2599675" y="2885443"/>
                </a:lnTo>
                <a:lnTo>
                  <a:pt x="2563692" y="2912598"/>
                </a:lnTo>
                <a:lnTo>
                  <a:pt x="2526935" y="2938760"/>
                </a:lnTo>
                <a:lnTo>
                  <a:pt x="2489426" y="2963910"/>
                </a:lnTo>
                <a:lnTo>
                  <a:pt x="2451183" y="2988028"/>
                </a:lnTo>
                <a:lnTo>
                  <a:pt x="2412227" y="3011093"/>
                </a:lnTo>
                <a:lnTo>
                  <a:pt x="2372578" y="3033086"/>
                </a:lnTo>
                <a:lnTo>
                  <a:pt x="2332255" y="3053987"/>
                </a:lnTo>
                <a:lnTo>
                  <a:pt x="2291279" y="3073776"/>
                </a:lnTo>
                <a:lnTo>
                  <a:pt x="2249669" y="3092432"/>
                </a:lnTo>
                <a:lnTo>
                  <a:pt x="2207446" y="3109937"/>
                </a:lnTo>
                <a:lnTo>
                  <a:pt x="2164630" y="3126269"/>
                </a:lnTo>
                <a:lnTo>
                  <a:pt x="2121239" y="3141409"/>
                </a:lnTo>
                <a:lnTo>
                  <a:pt x="2077295" y="3155338"/>
                </a:lnTo>
                <a:lnTo>
                  <a:pt x="2032817" y="3168035"/>
                </a:lnTo>
                <a:lnTo>
                  <a:pt x="1987826" y="3179479"/>
                </a:lnTo>
                <a:lnTo>
                  <a:pt x="1942340" y="3189652"/>
                </a:lnTo>
                <a:lnTo>
                  <a:pt x="1896381" y="3198534"/>
                </a:lnTo>
                <a:lnTo>
                  <a:pt x="1849967" y="3206104"/>
                </a:lnTo>
                <a:lnTo>
                  <a:pt x="1803120" y="3212342"/>
                </a:lnTo>
                <a:lnTo>
                  <a:pt x="1755858" y="3217228"/>
                </a:lnTo>
                <a:lnTo>
                  <a:pt x="1708202" y="3220743"/>
                </a:lnTo>
                <a:lnTo>
                  <a:pt x="1660172" y="3222867"/>
                </a:lnTo>
                <a:lnTo>
                  <a:pt x="1611788" y="3223580"/>
                </a:lnTo>
                <a:lnTo>
                  <a:pt x="1563404" y="3222867"/>
                </a:lnTo>
                <a:lnTo>
                  <a:pt x="1515375" y="3220743"/>
                </a:lnTo>
                <a:lnTo>
                  <a:pt x="1467719" y="3217228"/>
                </a:lnTo>
                <a:lnTo>
                  <a:pt x="1420458" y="3212342"/>
                </a:lnTo>
                <a:lnTo>
                  <a:pt x="1373610" y="3206104"/>
                </a:lnTo>
                <a:lnTo>
                  <a:pt x="1327197" y="3198534"/>
                </a:lnTo>
                <a:lnTo>
                  <a:pt x="1281238" y="3189652"/>
                </a:lnTo>
                <a:lnTo>
                  <a:pt x="1235752" y="3179479"/>
                </a:lnTo>
                <a:lnTo>
                  <a:pt x="1190761" y="3168035"/>
                </a:lnTo>
                <a:lnTo>
                  <a:pt x="1146283" y="3155338"/>
                </a:lnTo>
                <a:lnTo>
                  <a:pt x="1102339" y="3141409"/>
                </a:lnTo>
                <a:lnTo>
                  <a:pt x="1058949" y="3126269"/>
                </a:lnTo>
                <a:lnTo>
                  <a:pt x="1016132" y="3109937"/>
                </a:lnTo>
                <a:lnTo>
                  <a:pt x="973909" y="3092432"/>
                </a:lnTo>
                <a:lnTo>
                  <a:pt x="932300" y="3073776"/>
                </a:lnTo>
                <a:lnTo>
                  <a:pt x="891324" y="3053987"/>
                </a:lnTo>
                <a:lnTo>
                  <a:pt x="851001" y="3033086"/>
                </a:lnTo>
                <a:lnTo>
                  <a:pt x="811352" y="3011093"/>
                </a:lnTo>
                <a:lnTo>
                  <a:pt x="772396" y="2988028"/>
                </a:lnTo>
                <a:lnTo>
                  <a:pt x="734153" y="2963910"/>
                </a:lnTo>
                <a:lnTo>
                  <a:pt x="696644" y="2938760"/>
                </a:lnTo>
                <a:lnTo>
                  <a:pt x="659888" y="2912598"/>
                </a:lnTo>
                <a:lnTo>
                  <a:pt x="623904" y="2885443"/>
                </a:lnTo>
                <a:lnTo>
                  <a:pt x="588714" y="2857315"/>
                </a:lnTo>
                <a:lnTo>
                  <a:pt x="554337" y="2828235"/>
                </a:lnTo>
                <a:lnTo>
                  <a:pt x="520793" y="2798222"/>
                </a:lnTo>
                <a:lnTo>
                  <a:pt x="488102" y="2767296"/>
                </a:lnTo>
                <a:lnTo>
                  <a:pt x="456283" y="2735478"/>
                </a:lnTo>
                <a:lnTo>
                  <a:pt x="425358" y="2702787"/>
                </a:lnTo>
                <a:lnTo>
                  <a:pt x="395345" y="2669242"/>
                </a:lnTo>
                <a:lnTo>
                  <a:pt x="366264" y="2634865"/>
                </a:lnTo>
                <a:lnTo>
                  <a:pt x="338137" y="2599675"/>
                </a:lnTo>
                <a:lnTo>
                  <a:pt x="310982" y="2563692"/>
                </a:lnTo>
                <a:lnTo>
                  <a:pt x="284819" y="2526936"/>
                </a:lnTo>
                <a:lnTo>
                  <a:pt x="259669" y="2489426"/>
                </a:lnTo>
                <a:lnTo>
                  <a:pt x="235551" y="2451184"/>
                </a:lnTo>
                <a:lnTo>
                  <a:pt x="212486" y="2412228"/>
                </a:lnTo>
                <a:lnTo>
                  <a:pt x="190493" y="2372579"/>
                </a:lnTo>
                <a:lnTo>
                  <a:pt x="169592" y="2332256"/>
                </a:lnTo>
                <a:lnTo>
                  <a:pt x="149803" y="2291280"/>
                </a:lnTo>
                <a:lnTo>
                  <a:pt x="131147" y="2249671"/>
                </a:lnTo>
                <a:lnTo>
                  <a:pt x="113643" y="2207447"/>
                </a:lnTo>
                <a:lnTo>
                  <a:pt x="97310" y="2164631"/>
                </a:lnTo>
                <a:lnTo>
                  <a:pt x="82170" y="2121241"/>
                </a:lnTo>
                <a:lnTo>
                  <a:pt x="68241" y="2077297"/>
                </a:lnTo>
                <a:lnTo>
                  <a:pt x="55545" y="2032819"/>
                </a:lnTo>
                <a:lnTo>
                  <a:pt x="44100" y="1987827"/>
                </a:lnTo>
                <a:lnTo>
                  <a:pt x="33927" y="1942342"/>
                </a:lnTo>
                <a:lnTo>
                  <a:pt x="25045" y="1896382"/>
                </a:lnTo>
                <a:lnTo>
                  <a:pt x="17475" y="1849969"/>
                </a:lnTo>
                <a:lnTo>
                  <a:pt x="11237" y="1803122"/>
                </a:lnTo>
                <a:lnTo>
                  <a:pt x="6351" y="1755860"/>
                </a:lnTo>
                <a:lnTo>
                  <a:pt x="2836" y="1708205"/>
                </a:lnTo>
                <a:lnTo>
                  <a:pt x="712" y="1660175"/>
                </a:lnTo>
                <a:lnTo>
                  <a:pt x="0" y="1611791"/>
                </a:lnTo>
                <a:lnTo>
                  <a:pt x="712" y="1563407"/>
                </a:lnTo>
                <a:lnTo>
                  <a:pt x="2836" y="1515377"/>
                </a:lnTo>
                <a:lnTo>
                  <a:pt x="6351" y="1467721"/>
                </a:lnTo>
                <a:lnTo>
                  <a:pt x="11237" y="1420459"/>
                </a:lnTo>
                <a:lnTo>
                  <a:pt x="17475" y="1373612"/>
                </a:lnTo>
                <a:lnTo>
                  <a:pt x="25045" y="1327198"/>
                </a:lnTo>
                <a:lnTo>
                  <a:pt x="33927" y="1281239"/>
                </a:lnTo>
                <a:lnTo>
                  <a:pt x="44100" y="1235753"/>
                </a:lnTo>
                <a:lnTo>
                  <a:pt x="55545" y="1190762"/>
                </a:lnTo>
                <a:lnTo>
                  <a:pt x="68241" y="1146284"/>
                </a:lnTo>
                <a:lnTo>
                  <a:pt x="82170" y="1102340"/>
                </a:lnTo>
                <a:lnTo>
                  <a:pt x="97310" y="1058949"/>
                </a:lnTo>
                <a:lnTo>
                  <a:pt x="113643" y="1016133"/>
                </a:lnTo>
                <a:lnTo>
                  <a:pt x="131147" y="973910"/>
                </a:lnTo>
                <a:lnTo>
                  <a:pt x="149803" y="932300"/>
                </a:lnTo>
                <a:lnTo>
                  <a:pt x="169592" y="891324"/>
                </a:lnTo>
                <a:lnTo>
                  <a:pt x="190493" y="851001"/>
                </a:lnTo>
                <a:lnTo>
                  <a:pt x="212486" y="811352"/>
                </a:lnTo>
                <a:lnTo>
                  <a:pt x="235551" y="772396"/>
                </a:lnTo>
                <a:lnTo>
                  <a:pt x="259669" y="734153"/>
                </a:lnTo>
                <a:lnTo>
                  <a:pt x="284819" y="696644"/>
                </a:lnTo>
                <a:lnTo>
                  <a:pt x="310982" y="659888"/>
                </a:lnTo>
                <a:lnTo>
                  <a:pt x="338137" y="623904"/>
                </a:lnTo>
                <a:lnTo>
                  <a:pt x="366264" y="588714"/>
                </a:lnTo>
                <a:lnTo>
                  <a:pt x="395345" y="554337"/>
                </a:lnTo>
                <a:lnTo>
                  <a:pt x="425358" y="520793"/>
                </a:lnTo>
                <a:lnTo>
                  <a:pt x="456283" y="488102"/>
                </a:lnTo>
                <a:lnTo>
                  <a:pt x="488102" y="456283"/>
                </a:lnTo>
                <a:lnTo>
                  <a:pt x="520793" y="425357"/>
                </a:lnTo>
                <a:lnTo>
                  <a:pt x="554337" y="395345"/>
                </a:lnTo>
                <a:lnTo>
                  <a:pt x="588714" y="366264"/>
                </a:lnTo>
                <a:lnTo>
                  <a:pt x="623904" y="338137"/>
                </a:lnTo>
                <a:lnTo>
                  <a:pt x="659888" y="310982"/>
                </a:lnTo>
                <a:lnTo>
                  <a:pt x="696644" y="284819"/>
                </a:lnTo>
                <a:lnTo>
                  <a:pt x="734153" y="259669"/>
                </a:lnTo>
                <a:lnTo>
                  <a:pt x="772396" y="235551"/>
                </a:lnTo>
                <a:lnTo>
                  <a:pt x="811352" y="212486"/>
                </a:lnTo>
                <a:lnTo>
                  <a:pt x="851001" y="190493"/>
                </a:lnTo>
                <a:lnTo>
                  <a:pt x="891324" y="169592"/>
                </a:lnTo>
                <a:lnTo>
                  <a:pt x="932300" y="149803"/>
                </a:lnTo>
                <a:lnTo>
                  <a:pt x="973909" y="131147"/>
                </a:lnTo>
                <a:lnTo>
                  <a:pt x="1016132" y="113642"/>
                </a:lnTo>
                <a:lnTo>
                  <a:pt x="1058949" y="97310"/>
                </a:lnTo>
                <a:lnTo>
                  <a:pt x="1102339" y="82170"/>
                </a:lnTo>
                <a:lnTo>
                  <a:pt x="1146283" y="68241"/>
                </a:lnTo>
                <a:lnTo>
                  <a:pt x="1190761" y="55544"/>
                </a:lnTo>
                <a:lnTo>
                  <a:pt x="1235752" y="44100"/>
                </a:lnTo>
                <a:lnTo>
                  <a:pt x="1281238" y="33927"/>
                </a:lnTo>
                <a:lnTo>
                  <a:pt x="1327197" y="25045"/>
                </a:lnTo>
                <a:lnTo>
                  <a:pt x="1373610" y="17475"/>
                </a:lnTo>
                <a:lnTo>
                  <a:pt x="1420458" y="11237"/>
                </a:lnTo>
                <a:lnTo>
                  <a:pt x="1467719" y="6351"/>
                </a:lnTo>
                <a:lnTo>
                  <a:pt x="1515375" y="2836"/>
                </a:lnTo>
                <a:lnTo>
                  <a:pt x="1563404" y="712"/>
                </a:lnTo>
                <a:lnTo>
                  <a:pt x="1611788" y="0"/>
                </a:lnTo>
                <a:close/>
              </a:path>
            </a:pathLst>
          </a:custGeom>
          <a:ln w="50800">
            <a:solidFill>
              <a:srgbClr val="9EBA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5646" y="2547820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9" y="0"/>
                </a:lnTo>
                <a:lnTo>
                  <a:pt x="249279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8877" y="265259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5646" y="2547820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9" y="0"/>
                </a:lnTo>
                <a:lnTo>
                  <a:pt x="249279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solidFill>
            <a:srgbClr val="A3A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8877" y="265259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17950" y="2518243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1181" y="262302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17950" y="2518243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solidFill>
            <a:srgbClr val="C4D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1181" y="262302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14350" y="3917462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7579" y="40222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4350" y="3917462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solidFill>
            <a:srgbClr val="B0C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7579" y="40222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645" y="3917462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5875" y="40222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645" y="3917462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solidFill>
            <a:srgbClr val="B7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35875" y="40222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1" y="0"/>
                </a:lnTo>
                <a:lnTo>
                  <a:pt x="42861" y="42861"/>
                </a:lnTo>
                <a:lnTo>
                  <a:pt x="0" y="428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5405" y="5003384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18634" y="510816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2" y="0"/>
                </a:lnTo>
                <a:lnTo>
                  <a:pt x="42862" y="42862"/>
                </a:lnTo>
                <a:lnTo>
                  <a:pt x="0" y="428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5405" y="5003384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solidFill>
            <a:srgbClr val="B9D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18634" y="510816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2" y="0"/>
                </a:lnTo>
                <a:lnTo>
                  <a:pt x="42862" y="42862"/>
                </a:lnTo>
                <a:lnTo>
                  <a:pt x="0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65480" y="5004471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68709" y="51092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1" y="0"/>
                </a:lnTo>
                <a:lnTo>
                  <a:pt x="42861" y="42862"/>
                </a:lnTo>
                <a:lnTo>
                  <a:pt x="0" y="428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E7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65480" y="5004471"/>
            <a:ext cx="249554" cy="257175"/>
          </a:xfrm>
          <a:custGeom>
            <a:avLst/>
            <a:gdLst/>
            <a:ahLst/>
            <a:cxnLst/>
            <a:rect l="l" t="t" r="r" b="b"/>
            <a:pathLst>
              <a:path w="249554" h="257175">
                <a:moveTo>
                  <a:pt x="0" y="0"/>
                </a:moveTo>
                <a:lnTo>
                  <a:pt x="249278" y="0"/>
                </a:lnTo>
                <a:lnTo>
                  <a:pt x="249278" y="256726"/>
                </a:lnTo>
                <a:lnTo>
                  <a:pt x="0" y="256726"/>
                </a:lnTo>
                <a:lnTo>
                  <a:pt x="0" y="0"/>
                </a:lnTo>
                <a:close/>
              </a:path>
            </a:pathLst>
          </a:custGeom>
          <a:solidFill>
            <a:srgbClr val="8B9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68709" y="51092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861" y="0"/>
                </a:lnTo>
                <a:lnTo>
                  <a:pt x="42861" y="42862"/>
                </a:lnTo>
                <a:lnTo>
                  <a:pt x="0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13870"/>
            <a:ext cx="10692130" cy="346710"/>
          </a:xfrm>
          <a:custGeom>
            <a:avLst/>
            <a:gdLst/>
            <a:ahLst/>
            <a:cxnLst/>
            <a:rect l="l" t="t" r="r" b="b"/>
            <a:pathLst>
              <a:path w="10692130" h="346709">
                <a:moveTo>
                  <a:pt x="0" y="0"/>
                </a:moveTo>
                <a:lnTo>
                  <a:pt x="10692022" y="0"/>
                </a:lnTo>
                <a:lnTo>
                  <a:pt x="10692022" y="346663"/>
                </a:lnTo>
                <a:lnTo>
                  <a:pt x="0" y="346663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805815"/>
          </a:xfrm>
          <a:custGeom>
            <a:avLst/>
            <a:gdLst/>
            <a:ahLst/>
            <a:cxnLst/>
            <a:rect l="l" t="t" r="r" b="b"/>
            <a:pathLst>
              <a:path w="10692130" h="805815">
                <a:moveTo>
                  <a:pt x="0" y="0"/>
                </a:moveTo>
                <a:lnTo>
                  <a:pt x="10692000" y="0"/>
                </a:lnTo>
                <a:lnTo>
                  <a:pt x="10692000" y="805521"/>
                </a:lnTo>
                <a:lnTo>
                  <a:pt x="0" y="805521"/>
                </a:lnTo>
                <a:lnTo>
                  <a:pt x="0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201785" cy="805815"/>
          </a:xfrm>
          <a:custGeom>
            <a:avLst/>
            <a:gdLst/>
            <a:ahLst/>
            <a:cxnLst/>
            <a:rect l="l" t="t" r="r" b="b"/>
            <a:pathLst>
              <a:path w="9201785" h="805815">
                <a:moveTo>
                  <a:pt x="8516543" y="0"/>
                </a:moveTo>
                <a:lnTo>
                  <a:pt x="0" y="0"/>
                </a:lnTo>
                <a:lnTo>
                  <a:pt x="0" y="800762"/>
                </a:lnTo>
                <a:lnTo>
                  <a:pt x="9201373" y="805521"/>
                </a:lnTo>
                <a:lnTo>
                  <a:pt x="8516543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3164" y="39417"/>
            <a:ext cx="565086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8095" marR="5080" indent="-1256030">
              <a:lnSpc>
                <a:spcPct val="106500"/>
              </a:lnSpc>
              <a:spcBef>
                <a:spcPts val="100"/>
              </a:spcBef>
            </a:pPr>
            <a:r>
              <a:rPr spc="-295" dirty="0"/>
              <a:t>STRONG </a:t>
            </a:r>
            <a:r>
              <a:rPr spc="-320" dirty="0"/>
              <a:t>INSTITUTIONS </a:t>
            </a:r>
            <a:r>
              <a:rPr spc="-215" dirty="0"/>
              <a:t>SHALL </a:t>
            </a:r>
            <a:r>
              <a:rPr spc="-270" dirty="0"/>
              <a:t>LAY </a:t>
            </a:r>
            <a:r>
              <a:rPr spc="-330" dirty="0"/>
              <a:t>FOUNDATION  </a:t>
            </a:r>
            <a:r>
              <a:rPr spc="-280" dirty="0"/>
              <a:t>FOR </a:t>
            </a:r>
            <a:r>
              <a:rPr spc="-315" dirty="0"/>
              <a:t>ECONOMIC</a:t>
            </a:r>
            <a:r>
              <a:rPr spc="-165" dirty="0"/>
              <a:t> </a:t>
            </a:r>
            <a:r>
              <a:rPr spc="-270" dirty="0"/>
              <a:t>PROGRESS</a:t>
            </a:r>
          </a:p>
        </p:txBody>
      </p:sp>
      <p:sp>
        <p:nvSpPr>
          <p:cNvPr id="6" name="object 6"/>
          <p:cNvSpPr/>
          <p:nvPr/>
        </p:nvSpPr>
        <p:spPr>
          <a:xfrm>
            <a:off x="1021435" y="18702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723" y="225209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6723" y="2448309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0278" y="952916"/>
            <a:ext cx="4785360" cy="6167120"/>
          </a:xfrm>
          <a:prstGeom prst="rect">
            <a:avLst/>
          </a:prstGeom>
          <a:ln w="6350">
            <a:solidFill>
              <a:srgbClr val="3252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65785">
              <a:lnSpc>
                <a:spcPct val="100000"/>
              </a:lnSpc>
              <a:spcBef>
                <a:spcPts val="5"/>
              </a:spcBef>
            </a:pP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Promoting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Rule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Law:</a:t>
            </a:r>
            <a:endParaRPr sz="1400" dirty="0">
              <a:latin typeface="Verdana"/>
              <a:cs typeface="Verdana"/>
            </a:endParaRPr>
          </a:p>
          <a:p>
            <a:pPr marL="702945" marR="220345">
              <a:lnSpc>
                <a:spcPct val="106500"/>
              </a:lnSpc>
              <a:spcBef>
                <a:spcPts val="850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strengthening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increasing transparency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efﬁciency 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law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enforcement</a:t>
            </a:r>
            <a:r>
              <a:rPr sz="12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mechanism;</a:t>
            </a:r>
            <a:endParaRPr sz="1200" dirty="0">
              <a:latin typeface="Arial"/>
              <a:cs typeface="Arial"/>
            </a:endParaRPr>
          </a:p>
          <a:p>
            <a:pPr marL="702945" marR="1142365">
              <a:lnSpc>
                <a:spcPct val="10650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increasing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protection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property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rights;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strengthening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insolvency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framework;</a:t>
            </a:r>
            <a:endParaRPr sz="1200" dirty="0">
              <a:latin typeface="Arial"/>
              <a:cs typeface="Arial"/>
            </a:endParaRPr>
          </a:p>
          <a:p>
            <a:pPr marL="702945">
              <a:lnSpc>
                <a:spcPct val="100000"/>
              </a:lnSpc>
              <a:spcBef>
                <a:spcPts val="90"/>
              </a:spcBef>
            </a:pP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improving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capabilities of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making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legislative</a:t>
            </a:r>
            <a:r>
              <a:rPr sz="12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forecasts.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565785" marR="947419">
              <a:lnSpc>
                <a:spcPct val="106500"/>
              </a:lnSpc>
            </a:pP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Further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strengthening the 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independency 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judicial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institutions;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565785" marR="895985">
              <a:lnSpc>
                <a:spcPct val="106500"/>
              </a:lnSpc>
            </a:pP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Establishment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strong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independent 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institute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400" b="1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competition;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565785">
              <a:lnSpc>
                <a:spcPct val="100000"/>
              </a:lnSpc>
            </a:pP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Further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improving </a:t>
            </a:r>
            <a:r>
              <a:rPr sz="1400" b="1" spc="-150" dirty="0">
                <a:solidFill>
                  <a:srgbClr val="231F20"/>
                </a:solidFill>
                <a:latin typeface="Verdana"/>
                <a:cs typeface="Verdana"/>
              </a:rPr>
              <a:t>regulatory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75" dirty="0">
                <a:solidFill>
                  <a:srgbClr val="231F20"/>
                </a:solidFill>
                <a:latin typeface="Verdana"/>
                <a:cs typeface="Verdana"/>
              </a:rPr>
              <a:t>mechanisms:</a:t>
            </a:r>
            <a:endParaRPr sz="1400" dirty="0">
              <a:latin typeface="Verdana"/>
              <a:cs typeface="Verdana"/>
            </a:endParaRPr>
          </a:p>
          <a:p>
            <a:pPr marL="702945" marR="534035">
              <a:lnSpc>
                <a:spcPct val="106500"/>
              </a:lnSpc>
              <a:spcBef>
                <a:spcPts val="570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separation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policy,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regulation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operational  functions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institutions.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1524" y="524548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20" y="0"/>
                </a:lnTo>
                <a:lnTo>
                  <a:pt x="45720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8909" y="185841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8909" y="224919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8909" y="265540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8909" y="245049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38909" y="372260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8909" y="393118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8909" y="413121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49186" y="952912"/>
            <a:ext cx="4785360" cy="6156325"/>
          </a:xfrm>
          <a:prstGeom prst="rect">
            <a:avLst/>
          </a:prstGeom>
          <a:ln w="6350">
            <a:solidFill>
              <a:srgbClr val="3252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579120">
              <a:lnSpc>
                <a:spcPct val="100000"/>
              </a:lnSpc>
              <a:spcBef>
                <a:spcPts val="5"/>
              </a:spcBef>
            </a:pPr>
            <a:r>
              <a:rPr sz="1400" b="1" spc="-135" dirty="0">
                <a:solidFill>
                  <a:srgbClr val="231F20"/>
                </a:solidFill>
                <a:latin typeface="Verdana"/>
                <a:cs typeface="Verdana"/>
              </a:rPr>
              <a:t>Public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service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provision:</a:t>
            </a:r>
            <a:endParaRPr sz="1400">
              <a:latin typeface="Verdana"/>
              <a:cs typeface="Verdana"/>
            </a:endParaRPr>
          </a:p>
          <a:p>
            <a:pPr marL="720725" marR="586105">
              <a:lnSpc>
                <a:spcPct val="106500"/>
              </a:lnSpc>
              <a:spcBef>
                <a:spcPts val="900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public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services are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provided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r>
              <a:rPr sz="12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one-stop-shop  “ASAN-services”*;</a:t>
            </a:r>
            <a:endParaRPr sz="1200">
              <a:latin typeface="Arial"/>
              <a:cs typeface="Arial"/>
            </a:endParaRPr>
          </a:p>
          <a:p>
            <a:pPr marL="720725" marR="1344930">
              <a:lnSpc>
                <a:spcPct val="106500"/>
              </a:lnSpc>
            </a:pP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expanding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coverage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“ASAN-services”;  </a:t>
            </a:r>
            <a:r>
              <a:rPr sz="1200" spc="40" dirty="0">
                <a:solidFill>
                  <a:srgbClr val="231F20"/>
                </a:solidFill>
                <a:latin typeface="Arial"/>
                <a:cs typeface="Arial"/>
              </a:rPr>
              <a:t>further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digitalization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public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services;</a:t>
            </a:r>
            <a:endParaRPr sz="1200">
              <a:latin typeface="Arial"/>
              <a:cs typeface="Arial"/>
            </a:endParaRPr>
          </a:p>
          <a:p>
            <a:pPr marL="720725">
              <a:lnSpc>
                <a:spcPct val="100000"/>
              </a:lnSpc>
              <a:spcBef>
                <a:spcPts val="95"/>
              </a:spcBef>
            </a:pP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online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platforms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license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31F20"/>
                </a:solidFill>
                <a:latin typeface="Arial"/>
                <a:cs typeface="Arial"/>
              </a:rPr>
              <a:t>permit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granting.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624840" marR="709295">
              <a:lnSpc>
                <a:spcPct val="106500"/>
              </a:lnSpc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Increasing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efﬁciency </a:t>
            </a:r>
            <a:r>
              <a:rPr sz="1400" b="1" spc="-19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400" b="1" spc="-155" dirty="0">
                <a:solidFill>
                  <a:srgbClr val="231F20"/>
                </a:solidFill>
                <a:latin typeface="Verdana"/>
                <a:cs typeface="Verdana"/>
              </a:rPr>
              <a:t>effectiveness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40" dirty="0">
                <a:solidFill>
                  <a:srgbClr val="231F20"/>
                </a:solidFill>
                <a:latin typeface="Verdana"/>
                <a:cs typeface="Verdana"/>
              </a:rPr>
              <a:t>ﬁscal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sector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operations </a:t>
            </a:r>
            <a:r>
              <a:rPr sz="1400" b="1" spc="-210" dirty="0">
                <a:solidFill>
                  <a:srgbClr val="231F20"/>
                </a:solidFill>
                <a:latin typeface="Verdana"/>
                <a:cs typeface="Verdana"/>
              </a:rPr>
              <a:t>by</a:t>
            </a: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introducing:</a:t>
            </a:r>
            <a:endParaRPr sz="1400">
              <a:latin typeface="Verdana"/>
              <a:cs typeface="Verdana"/>
            </a:endParaRPr>
          </a:p>
          <a:p>
            <a:pPr marL="720725">
              <a:lnSpc>
                <a:spcPct val="100000"/>
              </a:lnSpc>
              <a:spcBef>
                <a:spcPts val="1340"/>
              </a:spcBef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ﬁscal</a:t>
            </a:r>
            <a:r>
              <a:rPr sz="1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31F20"/>
                </a:solidFill>
                <a:latin typeface="Arial"/>
                <a:cs typeface="Arial"/>
              </a:rPr>
              <a:t>rules;</a:t>
            </a:r>
            <a:endParaRPr sz="1200">
              <a:latin typeface="Arial"/>
              <a:cs typeface="Arial"/>
            </a:endParaRPr>
          </a:p>
          <a:p>
            <a:pPr marL="720725" marR="1473835">
              <a:lnSpc>
                <a:spcPct val="106500"/>
              </a:lnSpc>
            </a:pP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medium 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term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expenditure</a:t>
            </a:r>
            <a:r>
              <a:rPr sz="12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31F20"/>
                </a:solidFill>
                <a:latin typeface="Arial"/>
                <a:cs typeface="Arial"/>
              </a:rPr>
              <a:t>framework;  </a:t>
            </a:r>
            <a:r>
              <a:rPr sz="1200" spc="10" dirty="0">
                <a:solidFill>
                  <a:srgbClr val="231F20"/>
                </a:solidFill>
                <a:latin typeface="Arial"/>
                <a:cs typeface="Arial"/>
              </a:rPr>
              <a:t>performance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based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budgeting;  </a:t>
            </a:r>
            <a:r>
              <a:rPr sz="1200" spc="15" dirty="0">
                <a:solidFill>
                  <a:srgbClr val="231F20"/>
                </a:solidFill>
                <a:latin typeface="Arial"/>
                <a:cs typeface="Arial"/>
              </a:rPr>
              <a:t>medium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200" spc="5" dirty="0">
                <a:solidFill>
                  <a:srgbClr val="231F20"/>
                </a:solidFill>
                <a:latin typeface="Arial"/>
                <a:cs typeface="Arial"/>
              </a:rPr>
              <a:t>long </a:t>
            </a:r>
            <a:r>
              <a:rPr sz="1200" spc="45" dirty="0">
                <a:solidFill>
                  <a:srgbClr val="231F20"/>
                </a:solidFill>
                <a:latin typeface="Arial"/>
                <a:cs typeface="Arial"/>
              </a:rPr>
              <a:t>term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debt</a:t>
            </a:r>
            <a:r>
              <a:rPr sz="120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strategy.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624840" marR="982980">
              <a:lnSpc>
                <a:spcPct val="106500"/>
              </a:lnSpc>
              <a:spcBef>
                <a:spcPts val="5"/>
              </a:spcBef>
            </a:pPr>
            <a:r>
              <a:rPr sz="1400" b="1" spc="-180" dirty="0">
                <a:solidFill>
                  <a:srgbClr val="231F20"/>
                </a:solidFill>
                <a:latin typeface="Verdana"/>
                <a:cs typeface="Verdana"/>
              </a:rPr>
              <a:t>Deepening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400" b="1" spc="-17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400" b="1" spc="-160" dirty="0">
                <a:solidFill>
                  <a:srgbClr val="231F20"/>
                </a:solidFill>
                <a:latin typeface="Verdana"/>
                <a:cs typeface="Verdana"/>
              </a:rPr>
              <a:t>corporate </a:t>
            </a:r>
            <a:r>
              <a:rPr sz="1400" b="1" spc="-185" dirty="0">
                <a:solidFill>
                  <a:srgbClr val="231F20"/>
                </a:solidFill>
                <a:latin typeface="Verdana"/>
                <a:cs typeface="Verdana"/>
              </a:rPr>
              <a:t>governance  </a:t>
            </a:r>
            <a:r>
              <a:rPr sz="1400" b="1" spc="-145" dirty="0">
                <a:solidFill>
                  <a:srgbClr val="231F20"/>
                </a:solidFill>
                <a:latin typeface="Verdana"/>
                <a:cs typeface="Verdana"/>
              </a:rPr>
              <a:t>practices.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L="1115060">
              <a:lnSpc>
                <a:spcPct val="100000"/>
              </a:lnSpc>
            </a:pPr>
            <a:r>
              <a:rPr sz="1000" spc="80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sz="1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18 430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daily </a:t>
            </a:r>
            <a:r>
              <a:rPr sz="1000" spc="5" dirty="0">
                <a:solidFill>
                  <a:srgbClr val="231F20"/>
                </a:solidFill>
                <a:latin typeface="Arial"/>
                <a:cs typeface="Arial"/>
              </a:rPr>
              <a:t>applications; </a:t>
            </a:r>
            <a:r>
              <a:rPr sz="1000" spc="-20" dirty="0">
                <a:solidFill>
                  <a:srgbClr val="231F20"/>
                </a:solidFill>
                <a:latin typeface="Arial"/>
                <a:cs typeface="Arial"/>
              </a:rPr>
              <a:t>average </a:t>
            </a: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service </a:t>
            </a:r>
            <a:r>
              <a:rPr sz="1000" spc="25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1000" spc="10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6723" y="2623568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19">
                <a:moveTo>
                  <a:pt x="0" y="0"/>
                </a:moveTo>
                <a:lnTo>
                  <a:pt x="45720" y="0"/>
                </a:lnTo>
                <a:lnTo>
                  <a:pt x="45720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31445" y="15884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1445" y="152749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69">
                <a:moveTo>
                  <a:pt x="0" y="26669"/>
                </a:moveTo>
                <a:lnTo>
                  <a:pt x="65101" y="26669"/>
                </a:lnTo>
                <a:lnTo>
                  <a:pt x="65101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1445" y="14944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4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23575" y="1527414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1445" y="318230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1445" y="312007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39"/>
                </a:moveTo>
                <a:lnTo>
                  <a:pt x="65101" y="27939"/>
                </a:lnTo>
                <a:lnTo>
                  <a:pt x="65101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1445" y="30870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3575" y="3120505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1445" y="485108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31445" y="478885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40"/>
                </a:moveTo>
                <a:lnTo>
                  <a:pt x="65101" y="27940"/>
                </a:lnTo>
                <a:lnTo>
                  <a:pt x="65101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1445" y="47558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23575" y="4789483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4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012" y="157575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6012" y="151352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40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6012" y="148050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8142" y="1513900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6012" y="318484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8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012" y="312261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6012" y="308959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8142" y="3122995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5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012" y="409797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857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012" y="4035749"/>
            <a:ext cx="65405" cy="27940"/>
          </a:xfrm>
          <a:custGeom>
            <a:avLst/>
            <a:gdLst/>
            <a:ahLst/>
            <a:cxnLst/>
            <a:rect l="l" t="t" r="r" b="b"/>
            <a:pathLst>
              <a:path w="65404" h="27939">
                <a:moveTo>
                  <a:pt x="0" y="27939"/>
                </a:moveTo>
                <a:lnTo>
                  <a:pt x="65102" y="27939"/>
                </a:lnTo>
                <a:lnTo>
                  <a:pt x="65102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012" y="400272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8142" y="4036381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9"/>
                </a:lnTo>
                <a:lnTo>
                  <a:pt x="65073" y="27029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6012" y="5002854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9850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012" y="4941259"/>
            <a:ext cx="65405" cy="26670"/>
          </a:xfrm>
          <a:custGeom>
            <a:avLst/>
            <a:gdLst/>
            <a:ahLst/>
            <a:cxnLst/>
            <a:rect l="l" t="t" r="r" b="b"/>
            <a:pathLst>
              <a:path w="65404" h="26670">
                <a:moveTo>
                  <a:pt x="0" y="26670"/>
                </a:moveTo>
                <a:lnTo>
                  <a:pt x="65102" y="26670"/>
                </a:lnTo>
                <a:lnTo>
                  <a:pt x="65102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6012" y="4908239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04" y="0"/>
                </a:lnTo>
              </a:path>
            </a:pathLst>
          </a:custGeom>
          <a:ln w="66039">
            <a:solidFill>
              <a:srgbClr val="325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8142" y="4941385"/>
            <a:ext cx="65405" cy="27305"/>
          </a:xfrm>
          <a:custGeom>
            <a:avLst/>
            <a:gdLst/>
            <a:ahLst/>
            <a:cxnLst/>
            <a:rect l="l" t="t" r="r" b="b"/>
            <a:pathLst>
              <a:path w="65405" h="27304">
                <a:moveTo>
                  <a:pt x="65073" y="0"/>
                </a:moveTo>
                <a:lnTo>
                  <a:pt x="0" y="0"/>
                </a:lnTo>
                <a:lnTo>
                  <a:pt x="0" y="27028"/>
                </a:lnTo>
                <a:lnTo>
                  <a:pt x="65073" y="27028"/>
                </a:lnTo>
                <a:lnTo>
                  <a:pt x="65073" y="0"/>
                </a:lnTo>
                <a:close/>
              </a:path>
            </a:pathLst>
          </a:custGeom>
          <a:solidFill>
            <a:srgbClr val="325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38909" y="4330093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9" y="0"/>
                </a:lnTo>
                <a:lnTo>
                  <a:pt x="45719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solidFill>
            <a:srgbClr val="4E7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pc="-204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2424</Words>
  <Application>Microsoft Office PowerPoint</Application>
  <PresentationFormat>Произвольный</PresentationFormat>
  <Paragraphs>438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AZERBAIJAN ECONOMY AT A GLANCE (GDP growth)</vt:lpstr>
      <vt:lpstr>MACROECONOMIC AND FINANCIAL STABILITY RESTORED</vt:lpstr>
      <vt:lpstr>TRANSLATING ECONOMIC GROWTH INTO SOCIAL DEVELOPMENT  OVER THE PAST YEARS</vt:lpstr>
      <vt:lpstr>SIGNIFICANT STEPS HAVE BEEN TAKEN TO MODERNIZE  INFRASTRUCTURE IN THE COUNTRY</vt:lpstr>
      <vt:lpstr>INSTITUTIONAL REFORMS ARE FUNDAMENTAL  FOR FUTURE ECONOMIC PROGRESS</vt:lpstr>
      <vt:lpstr>FUTURE OUTLOOK OF AZERBAIJAN ECONOMY</vt:lpstr>
      <vt:lpstr>STRATEGIC REFORM DIRECTIONS HAVE BEEN DETERMINED</vt:lpstr>
      <vt:lpstr>STRONG INSTITUTIONS SHALL LAY FOUNDATION  FOR ECONOMIC PROGRESS</vt:lpstr>
      <vt:lpstr>AZERBAIJAN IS ON THE PATH TO FURTHER STRENGTHEN  BUSINESS ENVIRONMENT...</vt:lpstr>
      <vt:lpstr>…AND ENSURE SUFFICIENT LEVEL OF CAPITAL TO EXPAND BOTH  DOMESTIC AND FOREIGN BUSINESS INITIATIVES</vt:lpstr>
      <vt:lpstr>STIMULATIVE INCENTIVE PROGRAMS REPRESENT INVESTMENT FACILITATION STRATEGY… </vt:lpstr>
      <vt:lpstr>10 "NO" TO SUPPORT INVESTMENT CLIMATE… </vt:lpstr>
      <vt:lpstr>AZERBAIJAN - RIGHT PLACE, RIGHT TIME  AND CAPABILITY</vt:lpstr>
      <vt:lpstr>AZERBAIJAN HAS SET A TARGETS OF INCREASING  PRODUCTION AND EXPORT POTENTIAL  IN THE NEXT FUTURE IN  PRIORITY SECTORS OF  THE  ECONOMY</vt:lpstr>
      <vt:lpstr>FURTHER IMPROVEMENT OF INFRASTRUCTURE VIA INCREASED  PRIVATE SECTOR PARTICIPATION</vt:lpstr>
      <vt:lpstr>ENSURING SOCIAL CONTRACT BETWEEN GOOD GOVERNANCE AND SMART CITIZENS  SHALL LEAD TO AN INCLUSIVE ECONOMIC GROWTH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Islahat_ENG.cdr</dc:title>
  <dc:creator>HP</dc:creator>
  <cp:lastModifiedBy>Pavilion 17</cp:lastModifiedBy>
  <cp:revision>22</cp:revision>
  <dcterms:created xsi:type="dcterms:W3CDTF">2019-05-02T08:47:46Z</dcterms:created>
  <dcterms:modified xsi:type="dcterms:W3CDTF">2019-05-21T06:39:25Z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2018-12-25T00:00:00Z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2019-05-02T00:00:00Z</vt:filetime>
  </property>
</Properties>
</file>