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8" r:id="rId6"/>
    <p:sldId id="260" r:id="rId7"/>
    <p:sldId id="261" r:id="rId8"/>
    <p:sldId id="262" r:id="rId9"/>
    <p:sldId id="264" r:id="rId10"/>
    <p:sldId id="265" r:id="rId11"/>
    <p:sldId id="267"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IS(S)-2018\IS(S)-2018%20-%20&#1082;&#1086;&#1087;&#1080;&#11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IS(S)-2018\Book2.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G:\IS(S)-2018\IS(S)-2018%20-%20&#1082;&#1086;&#1087;&#1080;&#11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az-Latn-AZ" sz="1400" b="1" i="0" u="none" strike="noStrike" kern="1200" baseline="0">
                <a:solidFill>
                  <a:prstClr val="black"/>
                </a:solidFill>
                <a:latin typeface="+mn-lt"/>
                <a:ea typeface="+mn-ea"/>
                <a:cs typeface="+mn-cs"/>
              </a:defRPr>
            </a:pPr>
            <a:r>
              <a:rPr lang="en-US" sz="1400" b="1" i="0" u="none" strike="noStrike" kern="1200" baseline="0">
                <a:solidFill>
                  <a:prstClr val="black"/>
                </a:solidFill>
                <a:latin typeface="+mn-lt"/>
                <a:ea typeface="+mn-ea"/>
                <a:cs typeface="+mn-cs"/>
              </a:rPr>
              <a:t>Rightness of economy</a:t>
            </a:r>
            <a:endParaRPr lang="az-Latn-AZ" sz="1400" b="1" i="0" u="none" strike="noStrike" kern="1200" baseline="0">
              <a:solidFill>
                <a:prstClr val="black"/>
              </a:solidFill>
              <a:latin typeface="+mn-lt"/>
              <a:ea typeface="+mn-ea"/>
              <a:cs typeface="+mn-cs"/>
            </a:endParaRPr>
          </a:p>
        </c:rich>
      </c:tx>
      <c:layout>
        <c:manualLayout>
          <c:xMode val="edge"/>
          <c:yMode val="edge"/>
          <c:x val="0.81637468522016066"/>
          <c:y val="0.83329456449283412"/>
        </c:manualLayout>
      </c:layout>
      <c:overlay val="0"/>
    </c:title>
    <c:autoTitleDeleted val="0"/>
    <c:plotArea>
      <c:layout/>
      <c:scatterChart>
        <c:scatterStyle val="lineMarker"/>
        <c:varyColors val="0"/>
        <c:ser>
          <c:idx val="0"/>
          <c:order val="0"/>
          <c:spPr>
            <a:ln w="28575">
              <a:noFill/>
            </a:ln>
          </c:spPr>
          <c:dPt>
            <c:idx val="5"/>
            <c:marker>
              <c:spPr>
                <a:solidFill>
                  <a:srgbClr val="FF0000"/>
                </a:solidFill>
              </c:spPr>
            </c:marker>
            <c:bubble3D val="0"/>
            <c:extLst xmlns:c16r2="http://schemas.microsoft.com/office/drawing/2015/06/chart">
              <c:ext xmlns:c16="http://schemas.microsoft.com/office/drawing/2014/chart" uri="{C3380CC4-5D6E-409C-BE32-E72D297353CC}">
                <c16:uniqueId val="{00000000-F9BA-472D-8D2A-41ABEAAA1D07}"/>
              </c:ext>
            </c:extLst>
          </c:dPt>
          <c:dPt>
            <c:idx val="15"/>
            <c:marker>
              <c:spPr>
                <a:solidFill>
                  <a:srgbClr val="00B050"/>
                </a:solidFill>
              </c:spPr>
            </c:marker>
            <c:bubble3D val="0"/>
            <c:extLst xmlns:c16r2="http://schemas.microsoft.com/office/drawing/2015/06/chart">
              <c:ext xmlns:c16="http://schemas.microsoft.com/office/drawing/2014/chart" uri="{C3380CC4-5D6E-409C-BE32-E72D297353CC}">
                <c16:uniqueId val="{00000001-8485-472A-B290-F1CC48FCB9C7}"/>
              </c:ext>
            </c:extLst>
          </c:dPt>
          <c:dLbls>
            <c:dLbl>
              <c:idx val="5"/>
              <c:layout>
                <c:manualLayout>
                  <c:x val="-4.2001360960060657E-2"/>
                  <c:y val="-0.35271045061106432"/>
                </c:manualLayout>
              </c:layout>
              <c:tx>
                <c:rich>
                  <a:bodyPr/>
                  <a:lstStyle/>
                  <a:p>
                    <a:pPr algn="ctr" rtl="0">
                      <a:defRPr lang="en-US" sz="1400" b="0" i="0" u="none" strike="noStrike" kern="1200" baseline="0">
                        <a:solidFill>
                          <a:prstClr val="black"/>
                        </a:solidFill>
                        <a:latin typeface="+mn-lt"/>
                        <a:ea typeface="+mn-ea"/>
                        <a:cs typeface="+mn-cs"/>
                      </a:defRPr>
                    </a:pPr>
                    <a:r>
                      <a:rPr lang="en-US" sz="1400" b="0" i="0" u="none" strike="noStrike" kern="1200" baseline="0">
                        <a:solidFill>
                          <a:prstClr val="black"/>
                        </a:solidFill>
                        <a:latin typeface="+mn-lt"/>
                        <a:ea typeface="+mn-ea"/>
                        <a:cs typeface="+mn-cs"/>
                      </a:rPr>
                      <a:t>Azerbaijan</a:t>
                    </a:r>
                    <a:endParaRPr lang="en-US" sz="1000" b="0" i="0" u="none" strike="noStrike" kern="1200" baseline="0">
                      <a:solidFill>
                        <a:prstClr val="black"/>
                      </a:solidFill>
                      <a:latin typeface="+mn-lt"/>
                      <a:ea typeface="+mn-ea"/>
                      <a:cs typeface="+mn-cs"/>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F9BA-472D-8D2A-41ABEAAA1D07}"/>
                </c:ext>
              </c:extLst>
            </c:dLbl>
            <c:dLbl>
              <c:idx val="15"/>
              <c:layout>
                <c:manualLayout>
                  <c:x val="-4.5262921285899559E-2"/>
                  <c:y val="-0.3499349503768559"/>
                </c:manualLayout>
              </c:layout>
              <c:tx>
                <c:rich>
                  <a:bodyPr/>
                  <a:lstStyle/>
                  <a:p>
                    <a:r>
                      <a:rPr lang="en-US" sz="1400" dirty="0" smtClean="0"/>
                      <a:t>China</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485-472A-B290-F1CC48FCB9C7}"/>
                </c:ext>
              </c:extLst>
            </c:dLbl>
            <c:dLbl>
              <c:idx val="16"/>
              <c:layout>
                <c:manualLayout>
                  <c:x val="-4.0522911481186391E-2"/>
                  <c:y val="-0.34790861924262428"/>
                </c:manualLayout>
              </c:layout>
              <c:tx>
                <c:rich>
                  <a:bodyPr/>
                  <a:lstStyle/>
                  <a:p>
                    <a:pPr>
                      <a:defRPr sz="1400" b="1"/>
                    </a:pPr>
                    <a:r>
                      <a:rPr lang="en-US" sz="1400" b="1"/>
                      <a:t>Relative center (0,244)</a:t>
                    </a:r>
                    <a:endParaRPr lang="en-US" b="1"/>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9BA-472D-8D2A-41ABEAAA1D07}"/>
                </c:ext>
              </c:extLst>
            </c:dLbl>
            <c:dLbl>
              <c:idx val="36"/>
              <c:layout>
                <c:manualLayout>
                  <c:x val="-2.8994815349279696E-2"/>
                  <c:y val="-0.29710735831506957"/>
                </c:manualLayout>
              </c:layout>
              <c:tx>
                <c:rich>
                  <a:bodyPr/>
                  <a:lstStyle/>
                  <a:p>
                    <a:r>
                      <a:rPr lang="en-US" sz="1400"/>
                      <a:t>İran</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9BA-472D-8D2A-41ABEAAA1D07}"/>
                </c:ext>
              </c:extLst>
            </c:dLbl>
            <c:dLbl>
              <c:idx val="74"/>
              <c:layout>
                <c:manualLayout>
                  <c:x val="-2.4327683395021536E-2"/>
                  <c:y val="-0.29338385384202365"/>
                </c:manualLayout>
              </c:layout>
              <c:tx>
                <c:rich>
                  <a:bodyPr/>
                  <a:lstStyle/>
                  <a:p>
                    <a:r>
                      <a:rPr lang="en-US" sz="1400"/>
                      <a:t>Singapore</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9BA-472D-8D2A-41ABEAAA1D07}"/>
                </c:ext>
              </c:extLst>
            </c:dLbl>
            <c:spPr>
              <a:noFill/>
              <a:ln>
                <a:noFill/>
              </a:ln>
              <a:effectLst/>
            </c:spPr>
            <c:txPr>
              <a:bodyPr/>
              <a:lstStyle/>
              <a:p>
                <a:pPr>
                  <a:defRPr sz="1400"/>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[1_A_ISSI_Report_2016_Main_DataBase.xlsx]XT!$I$4:$I$98</c:f>
              <c:numCache>
                <c:formatCode>0.000</c:formatCode>
                <c:ptCount val="95"/>
                <c:pt idx="0">
                  <c:v>0.15187065616414069</c:v>
                </c:pt>
                <c:pt idx="1">
                  <c:v>0.45097375064672829</c:v>
                </c:pt>
                <c:pt idx="2">
                  <c:v>0.23038887423892168</c:v>
                </c:pt>
                <c:pt idx="3">
                  <c:v>0.18245144248887948</c:v>
                </c:pt>
                <c:pt idx="4">
                  <c:v>0.17879223987266793</c:v>
                </c:pt>
                <c:pt idx="5">
                  <c:v>0.30580144778714147</c:v>
                </c:pt>
                <c:pt idx="6">
                  <c:v>0.22953639398673453</c:v>
                </c:pt>
                <c:pt idx="7">
                  <c:v>0.42639982889779432</c:v>
                </c:pt>
                <c:pt idx="8">
                  <c:v>0.17894938295198987</c:v>
                </c:pt>
                <c:pt idx="9">
                  <c:v>0.19836675550201691</c:v>
                </c:pt>
                <c:pt idx="10">
                  <c:v>0.34870845233872894</c:v>
                </c:pt>
                <c:pt idx="11">
                  <c:v>0.17840426592336794</c:v>
                </c:pt>
                <c:pt idx="12">
                  <c:v>0.31564637488766056</c:v>
                </c:pt>
                <c:pt idx="13">
                  <c:v>0.18087461324357579</c:v>
                </c:pt>
                <c:pt idx="14">
                  <c:v>0.13345736968042562</c:v>
                </c:pt>
                <c:pt idx="15">
                  <c:v>0.33148420528008526</c:v>
                </c:pt>
                <c:pt idx="16">
                  <c:v>0.25188183963981142</c:v>
                </c:pt>
                <c:pt idx="17">
                  <c:v>0.17892338150859524</c:v>
                </c:pt>
                <c:pt idx="18">
                  <c:v>0.18029058816495044</c:v>
                </c:pt>
                <c:pt idx="19">
                  <c:v>0.17587612035760333</c:v>
                </c:pt>
                <c:pt idx="20">
                  <c:v>0.17376239261769258</c:v>
                </c:pt>
                <c:pt idx="21">
                  <c:v>0.22229947821676391</c:v>
                </c:pt>
                <c:pt idx="22">
                  <c:v>0.34426540385611076</c:v>
                </c:pt>
                <c:pt idx="23">
                  <c:v>0.39717805128803252</c:v>
                </c:pt>
                <c:pt idx="24">
                  <c:v>0.16490653228516133</c:v>
                </c:pt>
                <c:pt idx="25">
                  <c:v>0.1748518541820514</c:v>
                </c:pt>
                <c:pt idx="26">
                  <c:v>0.19601706416909168</c:v>
                </c:pt>
                <c:pt idx="27">
                  <c:v>0.13490865880482936</c:v>
                </c:pt>
                <c:pt idx="28">
                  <c:v>0.19026622462936693</c:v>
                </c:pt>
                <c:pt idx="29">
                  <c:v>0.38047273112171653</c:v>
                </c:pt>
                <c:pt idx="30">
                  <c:v>0.21641824615111196</c:v>
                </c:pt>
                <c:pt idx="31">
                  <c:v>0.18589410619432781</c:v>
                </c:pt>
                <c:pt idx="32">
                  <c:v>0.1976268982434316</c:v>
                </c:pt>
                <c:pt idx="33">
                  <c:v>0.4447068590159044</c:v>
                </c:pt>
                <c:pt idx="34">
                  <c:v>0.24187609437911442</c:v>
                </c:pt>
                <c:pt idx="35">
                  <c:v>0.16218497312108687</c:v>
                </c:pt>
                <c:pt idx="36">
                  <c:v>0.55258960023871762</c:v>
                </c:pt>
                <c:pt idx="37">
                  <c:v>0.16416000572953013</c:v>
                </c:pt>
                <c:pt idx="38">
                  <c:v>0.17905990956134463</c:v>
                </c:pt>
                <c:pt idx="39">
                  <c:v>0.22464020295063025</c:v>
                </c:pt>
                <c:pt idx="40">
                  <c:v>0.26766885640107024</c:v>
                </c:pt>
                <c:pt idx="41">
                  <c:v>0.34354169198937523</c:v>
                </c:pt>
                <c:pt idx="42">
                  <c:v>0.35067143987056931</c:v>
                </c:pt>
                <c:pt idx="43">
                  <c:v>0.27593402428423386</c:v>
                </c:pt>
                <c:pt idx="44">
                  <c:v>0.26968579494347228</c:v>
                </c:pt>
                <c:pt idx="45">
                  <c:v>0.333203293652646</c:v>
                </c:pt>
                <c:pt idx="46">
                  <c:v>0.17130921947148034</c:v>
                </c:pt>
                <c:pt idx="47">
                  <c:v>0.30328364745253866</c:v>
                </c:pt>
                <c:pt idx="48">
                  <c:v>0.17626280998888114</c:v>
                </c:pt>
                <c:pt idx="49">
                  <c:v>0.1726976499862623</c:v>
                </c:pt>
                <c:pt idx="50">
                  <c:v>0.18508497114228653</c:v>
                </c:pt>
                <c:pt idx="51">
                  <c:v>0.33007922825440444</c:v>
                </c:pt>
                <c:pt idx="52">
                  <c:v>0.2260645135077913</c:v>
                </c:pt>
                <c:pt idx="53">
                  <c:v>0.1796139172292508</c:v>
                </c:pt>
                <c:pt idx="54">
                  <c:v>0.2042955566399319</c:v>
                </c:pt>
                <c:pt idx="55">
                  <c:v>0.25910445935628734</c:v>
                </c:pt>
                <c:pt idx="56">
                  <c:v>0.31301821295152832</c:v>
                </c:pt>
                <c:pt idx="57">
                  <c:v>0.1794224878825976</c:v>
                </c:pt>
                <c:pt idx="58">
                  <c:v>0.28013999331052442</c:v>
                </c:pt>
                <c:pt idx="59">
                  <c:v>0.17194204878621014</c:v>
                </c:pt>
                <c:pt idx="60">
                  <c:v>0.13308777893166837</c:v>
                </c:pt>
                <c:pt idx="61">
                  <c:v>0.41022131071201934</c:v>
                </c:pt>
                <c:pt idx="62">
                  <c:v>0.20456387702588638</c:v>
                </c:pt>
                <c:pt idx="63">
                  <c:v>0.19976947119271993</c:v>
                </c:pt>
                <c:pt idx="64">
                  <c:v>0.2122360331771993</c:v>
                </c:pt>
                <c:pt idx="65">
                  <c:v>0.15963673527458755</c:v>
                </c:pt>
                <c:pt idx="66">
                  <c:v>0.23506449134084698</c:v>
                </c:pt>
                <c:pt idx="67">
                  <c:v>0.18926118621025254</c:v>
                </c:pt>
                <c:pt idx="68">
                  <c:v>0.16883956358783786</c:v>
                </c:pt>
                <c:pt idx="69">
                  <c:v>0.23714497563782094</c:v>
                </c:pt>
                <c:pt idx="70">
                  <c:v>0.16694409444421307</c:v>
                </c:pt>
                <c:pt idx="71">
                  <c:v>0.35272050368287095</c:v>
                </c:pt>
                <c:pt idx="72">
                  <c:v>0.30831750860304125</c:v>
                </c:pt>
                <c:pt idx="73">
                  <c:v>0.22173197918031984</c:v>
                </c:pt>
                <c:pt idx="74">
                  <c:v>5.8345905364436887E-2</c:v>
                </c:pt>
                <c:pt idx="75">
                  <c:v>0.17273276386351155</c:v>
                </c:pt>
                <c:pt idx="76">
                  <c:v>0.18709780545237986</c:v>
                </c:pt>
                <c:pt idx="77">
                  <c:v>0.27619720919708735</c:v>
                </c:pt>
                <c:pt idx="78">
                  <c:v>0.18721475225911174</c:v>
                </c:pt>
                <c:pt idx="79">
                  <c:v>0.38175253615980204</c:v>
                </c:pt>
                <c:pt idx="80">
                  <c:v>0.17843326629034828</c:v>
                </c:pt>
                <c:pt idx="81">
                  <c:v>0.22946191962962492</c:v>
                </c:pt>
                <c:pt idx="82">
                  <c:v>0.22326567116752849</c:v>
                </c:pt>
                <c:pt idx="83">
                  <c:v>0.32106393428027585</c:v>
                </c:pt>
                <c:pt idx="84">
                  <c:v>0.29137087090038744</c:v>
                </c:pt>
                <c:pt idx="85">
                  <c:v>0.32753954995947654</c:v>
                </c:pt>
                <c:pt idx="86">
                  <c:v>0.25366086373492464</c:v>
                </c:pt>
                <c:pt idx="87">
                  <c:v>0.28537055611720297</c:v>
                </c:pt>
                <c:pt idx="88">
                  <c:v>0.23512022510161737</c:v>
                </c:pt>
                <c:pt idx="89">
                  <c:v>0.20713804509950598</c:v>
                </c:pt>
                <c:pt idx="90">
                  <c:v>0.17842380470958097</c:v>
                </c:pt>
                <c:pt idx="91">
                  <c:v>0.2064207468037739</c:v>
                </c:pt>
                <c:pt idx="92">
                  <c:v>0.23197826146984021</c:v>
                </c:pt>
                <c:pt idx="93">
                  <c:v>0.49758972742555002</c:v>
                </c:pt>
                <c:pt idx="94">
                  <c:v>0.28937996078515943</c:v>
                </c:pt>
              </c:numCache>
            </c:numRef>
          </c:xVal>
          <c:yVal>
            <c:numRef>
              <c:f>[1_A_ISSI_Report_2016_Main_DataBase.xlsx]XT!$J$4:$J$98</c:f>
              <c:numCache>
                <c:formatCode>0</c:formatCode>
                <c:ptCount val="9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numCache>
            </c:numRef>
          </c:yVal>
          <c:smooth val="0"/>
          <c:extLst xmlns:c16r2="http://schemas.microsoft.com/office/drawing/2015/06/chart">
            <c:ext xmlns:c16="http://schemas.microsoft.com/office/drawing/2014/chart" uri="{C3380CC4-5D6E-409C-BE32-E72D297353CC}">
              <c16:uniqueId val="{00000004-F9BA-472D-8D2A-41ABEAAA1D07}"/>
            </c:ext>
          </c:extLst>
        </c:ser>
        <c:dLbls>
          <c:showLegendKey val="0"/>
          <c:showVal val="0"/>
          <c:showCatName val="0"/>
          <c:showSerName val="0"/>
          <c:showPercent val="0"/>
          <c:showBubbleSize val="0"/>
        </c:dLbls>
        <c:axId val="70957824"/>
        <c:axId val="70958400"/>
      </c:scatterChart>
      <c:valAx>
        <c:axId val="70957824"/>
        <c:scaling>
          <c:orientation val="maxMin"/>
          <c:max val="0.56000000000000005"/>
          <c:min val="5.0000000000000024E-2"/>
        </c:scaling>
        <c:delete val="0"/>
        <c:axPos val="b"/>
        <c:title>
          <c:tx>
            <c:rich>
              <a:bodyPr/>
              <a:lstStyle/>
              <a:p>
                <a:pPr>
                  <a:defRPr b="1"/>
                </a:pPr>
                <a:r>
                  <a:rPr lang="en-US" b="1"/>
                  <a:t>Leftness of economy</a:t>
                </a:r>
                <a:endParaRPr lang="ru-RU" b="1"/>
              </a:p>
            </c:rich>
          </c:tx>
          <c:layout>
            <c:manualLayout>
              <c:xMode val="edge"/>
              <c:yMode val="edge"/>
              <c:x val="1.1398039106765916E-3"/>
              <c:y val="0.83226227178461643"/>
            </c:manualLayout>
          </c:layout>
          <c:overlay val="0"/>
        </c:title>
        <c:numFmt formatCode="0.000" sourceLinked="1"/>
        <c:majorTickMark val="out"/>
        <c:minorTickMark val="none"/>
        <c:tickLblPos val="nextTo"/>
        <c:crossAx val="70958400"/>
        <c:crosses val="autoZero"/>
        <c:crossBetween val="midCat"/>
      </c:valAx>
      <c:valAx>
        <c:axId val="70958400"/>
        <c:scaling>
          <c:orientation val="minMax"/>
        </c:scaling>
        <c:delete val="1"/>
        <c:axPos val="r"/>
        <c:numFmt formatCode="0" sourceLinked="1"/>
        <c:majorTickMark val="out"/>
        <c:minorTickMark val="none"/>
        <c:tickLblPos val="none"/>
        <c:crossAx val="70957824"/>
        <c:crosses val="autoZero"/>
        <c:crossBetween val="midCat"/>
      </c:valAx>
    </c:plotArea>
    <c:plotVisOnly val="1"/>
    <c:dispBlanksAs val="gap"/>
    <c:showDLblsOverMax val="0"/>
  </c:chart>
  <c:txPr>
    <a:bodyPr/>
    <a:lstStyle/>
    <a:p>
      <a:pPr>
        <a:defRPr sz="1400" b="0"/>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1557305336841E-2"/>
          <c:y val="7.9869062389755399E-2"/>
          <c:w val="0.80428878854598151"/>
          <c:h val="0.63221358919539039"/>
        </c:manualLayout>
      </c:layout>
      <c:scatterChart>
        <c:scatterStyle val="lineMarker"/>
        <c:varyColors val="0"/>
        <c:ser>
          <c:idx val="0"/>
          <c:order val="0"/>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trendline>
            <c:spPr>
              <a:ln w="9525" cap="rnd">
                <a:solidFill>
                  <a:schemeClr val="accent1"/>
                </a:solidFill>
              </a:ln>
              <a:effectLst/>
            </c:spPr>
            <c:trendlineType val="linear"/>
            <c:dispRSqr val="1"/>
            <c:dispEq val="1"/>
            <c:trendlineLbl>
              <c:layout>
                <c:manualLayout>
                  <c:x val="0.10599721059972105"/>
                  <c:y val="-0.25085188854704427"/>
                </c:manualLayout>
              </c:layout>
              <c:tx>
                <c:rich>
                  <a:bodyPr rot="0" vert="horz"/>
                  <a:lstStyle/>
                  <a:p>
                    <a:pPr>
                      <a:defRPr/>
                    </a:pPr>
                    <a:r>
                      <a:rPr lang="en-US"/>
                      <a:t/>
                    </a:r>
                    <a:br>
                      <a:rPr lang="en-US"/>
                    </a:br>
                    <a:r>
                      <a:rPr lang="en-US"/>
                      <a:t>R² = 0.3498</a:t>
                    </a:r>
                  </a:p>
                </c:rich>
              </c:tx>
              <c:numFmt formatCode="General" sourceLinked="0"/>
              <c:spPr>
                <a:noFill/>
                <a:ln>
                  <a:noFill/>
                </a:ln>
                <a:effectLst/>
              </c:spPr>
            </c:trendlineLbl>
          </c:trendline>
          <c:xVal>
            <c:numRef>
              <c:f>'XTI-NRI'!$B$2:$B$85</c:f>
              <c:numCache>
                <c:formatCode>0.000</c:formatCode>
                <c:ptCount val="84"/>
                <c:pt idx="0">
                  <c:v>5.7000000000000037E-2</c:v>
                </c:pt>
                <c:pt idx="1">
                  <c:v>0.13157142857142856</c:v>
                </c:pt>
                <c:pt idx="2">
                  <c:v>0.13838095238095235</c:v>
                </c:pt>
                <c:pt idx="3">
                  <c:v>0.14828571428571422</c:v>
                </c:pt>
                <c:pt idx="4">
                  <c:v>0.15914285714285722</c:v>
                </c:pt>
                <c:pt idx="5">
                  <c:v>0.16157142857142859</c:v>
                </c:pt>
                <c:pt idx="6">
                  <c:v>0.17095238095238102</c:v>
                </c:pt>
                <c:pt idx="7">
                  <c:v>0.17152380952380952</c:v>
                </c:pt>
                <c:pt idx="8">
                  <c:v>0.1718571428571429</c:v>
                </c:pt>
                <c:pt idx="9">
                  <c:v>0.1735238095238095</c:v>
                </c:pt>
                <c:pt idx="10">
                  <c:v>0.17371428571428574</c:v>
                </c:pt>
                <c:pt idx="11">
                  <c:v>0.17433333333333334</c:v>
                </c:pt>
                <c:pt idx="12">
                  <c:v>0.17452380952380953</c:v>
                </c:pt>
                <c:pt idx="13">
                  <c:v>0.17561904761904759</c:v>
                </c:pt>
                <c:pt idx="14">
                  <c:v>0.17685714285714291</c:v>
                </c:pt>
                <c:pt idx="15">
                  <c:v>0.1785238095238095</c:v>
                </c:pt>
                <c:pt idx="16">
                  <c:v>0.1785238095238095</c:v>
                </c:pt>
                <c:pt idx="17">
                  <c:v>0.17852380952380953</c:v>
                </c:pt>
                <c:pt idx="18">
                  <c:v>0.17899999999999999</c:v>
                </c:pt>
                <c:pt idx="19">
                  <c:v>0.17985714285714291</c:v>
                </c:pt>
                <c:pt idx="20">
                  <c:v>0.18104761904761904</c:v>
                </c:pt>
                <c:pt idx="21">
                  <c:v>0.18161904761904768</c:v>
                </c:pt>
                <c:pt idx="22">
                  <c:v>0.18171428571428577</c:v>
                </c:pt>
                <c:pt idx="23">
                  <c:v>0.18219047619047624</c:v>
                </c:pt>
                <c:pt idx="24">
                  <c:v>0.18261904761904763</c:v>
                </c:pt>
                <c:pt idx="25">
                  <c:v>0.1842857142857143</c:v>
                </c:pt>
                <c:pt idx="26">
                  <c:v>0.1842857142857143</c:v>
                </c:pt>
                <c:pt idx="27">
                  <c:v>0.18576190476190482</c:v>
                </c:pt>
                <c:pt idx="28">
                  <c:v>0.18785714285714289</c:v>
                </c:pt>
                <c:pt idx="29">
                  <c:v>0.18928571428571428</c:v>
                </c:pt>
                <c:pt idx="30">
                  <c:v>0.18928571428571428</c:v>
                </c:pt>
                <c:pt idx="31">
                  <c:v>0.19019047619047622</c:v>
                </c:pt>
                <c:pt idx="32">
                  <c:v>0.19395238095238101</c:v>
                </c:pt>
                <c:pt idx="33">
                  <c:v>0.19657142857142859</c:v>
                </c:pt>
                <c:pt idx="34">
                  <c:v>0.19709523809523816</c:v>
                </c:pt>
                <c:pt idx="35">
                  <c:v>0.19961904761904772</c:v>
                </c:pt>
                <c:pt idx="36">
                  <c:v>0.2016190476190477</c:v>
                </c:pt>
                <c:pt idx="37">
                  <c:v>0.20228571428571432</c:v>
                </c:pt>
                <c:pt idx="38">
                  <c:v>0.20447619047619053</c:v>
                </c:pt>
                <c:pt idx="39">
                  <c:v>0.20704761904761904</c:v>
                </c:pt>
                <c:pt idx="40">
                  <c:v>0.21038095238095236</c:v>
                </c:pt>
                <c:pt idx="41">
                  <c:v>0.21690476190476191</c:v>
                </c:pt>
                <c:pt idx="42">
                  <c:v>0.22561904761904764</c:v>
                </c:pt>
                <c:pt idx="43">
                  <c:v>0.22628571428571431</c:v>
                </c:pt>
                <c:pt idx="44">
                  <c:v>0.22971428571428579</c:v>
                </c:pt>
                <c:pt idx="45">
                  <c:v>0.22990476190476195</c:v>
                </c:pt>
                <c:pt idx="46">
                  <c:v>0.23071428571428573</c:v>
                </c:pt>
                <c:pt idx="47">
                  <c:v>0.23309523809523811</c:v>
                </c:pt>
                <c:pt idx="48">
                  <c:v>0.23357142857142862</c:v>
                </c:pt>
                <c:pt idx="49">
                  <c:v>0.23704761904761903</c:v>
                </c:pt>
                <c:pt idx="50">
                  <c:v>0.2406666666666667</c:v>
                </c:pt>
                <c:pt idx="51">
                  <c:v>0.24100000000000005</c:v>
                </c:pt>
                <c:pt idx="52">
                  <c:v>0.24119047619047623</c:v>
                </c:pt>
                <c:pt idx="53">
                  <c:v>0.25180952380952382</c:v>
                </c:pt>
                <c:pt idx="54">
                  <c:v>0.25338095238095254</c:v>
                </c:pt>
                <c:pt idx="55">
                  <c:v>0.25885714285714284</c:v>
                </c:pt>
                <c:pt idx="56">
                  <c:v>0.26204761904761908</c:v>
                </c:pt>
                <c:pt idx="57">
                  <c:v>0.2668571428571429</c:v>
                </c:pt>
                <c:pt idx="58">
                  <c:v>0.26995238095238105</c:v>
                </c:pt>
                <c:pt idx="59">
                  <c:v>0.27085714285714285</c:v>
                </c:pt>
                <c:pt idx="60">
                  <c:v>0.27704761904761904</c:v>
                </c:pt>
                <c:pt idx="61">
                  <c:v>0.27823809523809528</c:v>
                </c:pt>
                <c:pt idx="62">
                  <c:v>0.28033333333333327</c:v>
                </c:pt>
                <c:pt idx="63">
                  <c:v>0.28833333333333333</c:v>
                </c:pt>
                <c:pt idx="64">
                  <c:v>0.30657142857142855</c:v>
                </c:pt>
                <c:pt idx="65">
                  <c:v>0.30933333333333335</c:v>
                </c:pt>
                <c:pt idx="66">
                  <c:v>0.31004761904761902</c:v>
                </c:pt>
                <c:pt idx="67">
                  <c:v>0.31890476190476214</c:v>
                </c:pt>
                <c:pt idx="68">
                  <c:v>0.32623809523809533</c:v>
                </c:pt>
                <c:pt idx="69">
                  <c:v>0.33357142857142857</c:v>
                </c:pt>
                <c:pt idx="70">
                  <c:v>0.33376190476190482</c:v>
                </c:pt>
                <c:pt idx="71">
                  <c:v>0.33528571428571441</c:v>
                </c:pt>
                <c:pt idx="72">
                  <c:v>0.34347619047619049</c:v>
                </c:pt>
                <c:pt idx="73">
                  <c:v>0.34485714285714286</c:v>
                </c:pt>
                <c:pt idx="74">
                  <c:v>0.35100000000000003</c:v>
                </c:pt>
                <c:pt idx="75">
                  <c:v>0.37438095238095259</c:v>
                </c:pt>
                <c:pt idx="76">
                  <c:v>0.38095238095238104</c:v>
                </c:pt>
                <c:pt idx="77">
                  <c:v>0.39771428571428591</c:v>
                </c:pt>
                <c:pt idx="78">
                  <c:v>0.4194761904761905</c:v>
                </c:pt>
                <c:pt idx="79">
                  <c:v>0.42476190476190484</c:v>
                </c:pt>
                <c:pt idx="80">
                  <c:v>0.43900000000000006</c:v>
                </c:pt>
                <c:pt idx="81">
                  <c:v>0.44500000000000006</c:v>
                </c:pt>
                <c:pt idx="82">
                  <c:v>0.50738095238095238</c:v>
                </c:pt>
                <c:pt idx="83">
                  <c:v>0.55104761904761912</c:v>
                </c:pt>
              </c:numCache>
            </c:numRef>
          </c:xVal>
          <c:yVal>
            <c:numRef>
              <c:f>'XTI-NRI'!$C$2:$C$85</c:f>
              <c:numCache>
                <c:formatCode>General</c:formatCode>
                <c:ptCount val="84"/>
                <c:pt idx="0">
                  <c:v>6</c:v>
                </c:pt>
                <c:pt idx="1">
                  <c:v>4.5999999999999996</c:v>
                </c:pt>
                <c:pt idx="2">
                  <c:v>4.3</c:v>
                </c:pt>
                <c:pt idx="3">
                  <c:v>3.9</c:v>
                </c:pt>
                <c:pt idx="4">
                  <c:v>3.8</c:v>
                </c:pt>
                <c:pt idx="5">
                  <c:v>5.4</c:v>
                </c:pt>
                <c:pt idx="6">
                  <c:v>5.3</c:v>
                </c:pt>
                <c:pt idx="7">
                  <c:v>4.0999999999999996</c:v>
                </c:pt>
                <c:pt idx="8">
                  <c:v>5.4</c:v>
                </c:pt>
                <c:pt idx="9">
                  <c:v>4.9000000000000004</c:v>
                </c:pt>
                <c:pt idx="10">
                  <c:v>5.8</c:v>
                </c:pt>
                <c:pt idx="11">
                  <c:v>5.6</c:v>
                </c:pt>
                <c:pt idx="12">
                  <c:v>4.8</c:v>
                </c:pt>
                <c:pt idx="13">
                  <c:v>5.6</c:v>
                </c:pt>
                <c:pt idx="14">
                  <c:v>4.4000000000000004</c:v>
                </c:pt>
                <c:pt idx="15">
                  <c:v>4.7</c:v>
                </c:pt>
                <c:pt idx="16">
                  <c:v>6</c:v>
                </c:pt>
                <c:pt idx="17">
                  <c:v>4.3</c:v>
                </c:pt>
                <c:pt idx="18">
                  <c:v>4.3</c:v>
                </c:pt>
                <c:pt idx="19">
                  <c:v>4.9000000000000004</c:v>
                </c:pt>
                <c:pt idx="20">
                  <c:v>5.7</c:v>
                </c:pt>
                <c:pt idx="21">
                  <c:v>4.5999999999999996</c:v>
                </c:pt>
                <c:pt idx="22">
                  <c:v>4.8</c:v>
                </c:pt>
                <c:pt idx="23">
                  <c:v>4.0999999999999996</c:v>
                </c:pt>
                <c:pt idx="24">
                  <c:v>4.4000000000000004</c:v>
                </c:pt>
                <c:pt idx="25">
                  <c:v>5.4</c:v>
                </c:pt>
                <c:pt idx="26">
                  <c:v>5.8</c:v>
                </c:pt>
                <c:pt idx="27">
                  <c:v>4.4000000000000004</c:v>
                </c:pt>
                <c:pt idx="28">
                  <c:v>4.4000000000000004</c:v>
                </c:pt>
                <c:pt idx="29">
                  <c:v>5.6</c:v>
                </c:pt>
                <c:pt idx="30">
                  <c:v>4.8</c:v>
                </c:pt>
                <c:pt idx="31">
                  <c:v>4.7</c:v>
                </c:pt>
                <c:pt idx="32">
                  <c:v>4.5</c:v>
                </c:pt>
                <c:pt idx="33">
                  <c:v>5.5</c:v>
                </c:pt>
                <c:pt idx="34">
                  <c:v>4.3</c:v>
                </c:pt>
                <c:pt idx="35">
                  <c:v>3.6</c:v>
                </c:pt>
                <c:pt idx="36">
                  <c:v>5.3</c:v>
                </c:pt>
                <c:pt idx="37">
                  <c:v>5.8</c:v>
                </c:pt>
                <c:pt idx="38">
                  <c:v>5.3</c:v>
                </c:pt>
                <c:pt idx="39">
                  <c:v>5.8</c:v>
                </c:pt>
                <c:pt idx="40">
                  <c:v>4</c:v>
                </c:pt>
                <c:pt idx="41">
                  <c:v>5.5</c:v>
                </c:pt>
                <c:pt idx="42">
                  <c:v>4.9000000000000004</c:v>
                </c:pt>
                <c:pt idx="43">
                  <c:v>5.8</c:v>
                </c:pt>
                <c:pt idx="44">
                  <c:v>5.0999999999999996</c:v>
                </c:pt>
                <c:pt idx="45">
                  <c:v>5.2</c:v>
                </c:pt>
                <c:pt idx="46">
                  <c:v>3.6</c:v>
                </c:pt>
                <c:pt idx="47">
                  <c:v>4.2</c:v>
                </c:pt>
                <c:pt idx="48">
                  <c:v>4.5</c:v>
                </c:pt>
                <c:pt idx="49">
                  <c:v>4</c:v>
                </c:pt>
                <c:pt idx="50">
                  <c:v>4.2</c:v>
                </c:pt>
                <c:pt idx="51">
                  <c:v>4</c:v>
                </c:pt>
                <c:pt idx="52">
                  <c:v>4</c:v>
                </c:pt>
                <c:pt idx="53">
                  <c:v>4.3</c:v>
                </c:pt>
                <c:pt idx="54">
                  <c:v>4.0999999999999996</c:v>
                </c:pt>
                <c:pt idx="55">
                  <c:v>5.6</c:v>
                </c:pt>
                <c:pt idx="56">
                  <c:v>4.2</c:v>
                </c:pt>
                <c:pt idx="57">
                  <c:v>3.1</c:v>
                </c:pt>
                <c:pt idx="58">
                  <c:v>3.9</c:v>
                </c:pt>
                <c:pt idx="59">
                  <c:v>4.4000000000000004</c:v>
                </c:pt>
                <c:pt idx="60">
                  <c:v>3.8</c:v>
                </c:pt>
                <c:pt idx="61">
                  <c:v>4.2</c:v>
                </c:pt>
                <c:pt idx="62">
                  <c:v>3.9</c:v>
                </c:pt>
                <c:pt idx="63">
                  <c:v>3.4</c:v>
                </c:pt>
                <c:pt idx="64">
                  <c:v>4.3</c:v>
                </c:pt>
                <c:pt idx="65">
                  <c:v>4.8</c:v>
                </c:pt>
                <c:pt idx="66">
                  <c:v>4.3</c:v>
                </c:pt>
                <c:pt idx="67">
                  <c:v>3.9</c:v>
                </c:pt>
                <c:pt idx="68">
                  <c:v>4.2</c:v>
                </c:pt>
                <c:pt idx="69">
                  <c:v>3.7</c:v>
                </c:pt>
                <c:pt idx="70">
                  <c:v>2.7</c:v>
                </c:pt>
                <c:pt idx="71">
                  <c:v>4.5999999999999996</c:v>
                </c:pt>
                <c:pt idx="72">
                  <c:v>3.8</c:v>
                </c:pt>
                <c:pt idx="73">
                  <c:v>4</c:v>
                </c:pt>
                <c:pt idx="74">
                  <c:v>3.9</c:v>
                </c:pt>
                <c:pt idx="75">
                  <c:v>4.2</c:v>
                </c:pt>
                <c:pt idx="76">
                  <c:v>3.5</c:v>
                </c:pt>
                <c:pt idx="77">
                  <c:v>3.7</c:v>
                </c:pt>
                <c:pt idx="78">
                  <c:v>3.2</c:v>
                </c:pt>
                <c:pt idx="79">
                  <c:v>3.3</c:v>
                </c:pt>
                <c:pt idx="80">
                  <c:v>3.8</c:v>
                </c:pt>
                <c:pt idx="81">
                  <c:v>3.8</c:v>
                </c:pt>
                <c:pt idx="82">
                  <c:v>3.4</c:v>
                </c:pt>
                <c:pt idx="83">
                  <c:v>3.7</c:v>
                </c:pt>
              </c:numCache>
            </c:numRef>
          </c:yVal>
          <c:smooth val="0"/>
          <c:extLst xmlns:c16r2="http://schemas.microsoft.com/office/drawing/2015/06/chart">
            <c:ext xmlns:c16="http://schemas.microsoft.com/office/drawing/2014/chart" uri="{C3380CC4-5D6E-409C-BE32-E72D297353CC}">
              <c16:uniqueId val="{00000000-414A-4D53-9DBC-67BA273037F2}"/>
            </c:ext>
          </c:extLst>
        </c:ser>
        <c:dLbls>
          <c:showLegendKey val="0"/>
          <c:showVal val="0"/>
          <c:showCatName val="0"/>
          <c:showSerName val="0"/>
          <c:showPercent val="0"/>
          <c:showBubbleSize val="0"/>
        </c:dLbls>
        <c:axId val="70949056"/>
        <c:axId val="70949632"/>
      </c:scatterChart>
      <c:valAx>
        <c:axId val="70949056"/>
        <c:scaling>
          <c:orientation val="maxMin"/>
        </c:scaling>
        <c:delete val="0"/>
        <c:axPos val="b"/>
        <c:majorGridlines>
          <c:spPr>
            <a:ln w="9525" cap="flat" cmpd="sng" algn="ctr">
              <a:solidFill>
                <a:schemeClr val="dk1">
                  <a:lumMod val="15000"/>
                  <a:lumOff val="85000"/>
                </a:schemeClr>
              </a:solidFill>
              <a:round/>
            </a:ln>
            <a:effectLst/>
          </c:spPr>
        </c:majorGridlines>
        <c:title>
          <c:tx>
            <c:rich>
              <a:bodyPr/>
              <a:lstStyle/>
              <a:p>
                <a:pPr>
                  <a:defRPr/>
                </a:pPr>
                <a:r>
                  <a:rPr lang="en-US"/>
                  <a:t>Foreign trade sub-indeks</a:t>
                </a:r>
                <a:endParaRPr lang="ru-RU"/>
              </a:p>
            </c:rich>
          </c:tx>
          <c:layout>
            <c:manualLayout>
              <c:xMode val="edge"/>
              <c:yMode val="edge"/>
              <c:x val="0.28804990608401437"/>
              <c:y val="0.86115151790997235"/>
            </c:manualLayout>
          </c:layout>
          <c:overlay val="0"/>
        </c:title>
        <c:numFmt formatCode="0.000" sourceLinked="1"/>
        <c:majorTickMark val="none"/>
        <c:minorTickMark val="none"/>
        <c:tickLblPos val="nextTo"/>
        <c:spPr>
          <a:noFill/>
          <a:ln w="9525" cap="rnd">
            <a:solidFill>
              <a:schemeClr val="dk1">
                <a:lumMod val="25000"/>
                <a:lumOff val="75000"/>
              </a:schemeClr>
            </a:solidFill>
            <a:round/>
          </a:ln>
          <a:effectLst/>
        </c:spPr>
        <c:txPr>
          <a:bodyPr rot="-60000000" vert="horz"/>
          <a:lstStyle/>
          <a:p>
            <a:pPr>
              <a:defRPr/>
            </a:pPr>
            <a:endParaRPr lang="ru-RU"/>
          </a:p>
        </c:txPr>
        <c:crossAx val="70949632"/>
        <c:crosses val="autoZero"/>
        <c:crossBetween val="midCat"/>
      </c:valAx>
      <c:valAx>
        <c:axId val="70949632"/>
        <c:scaling>
          <c:orientation val="minMax"/>
        </c:scaling>
        <c:delete val="0"/>
        <c:axPos val="r"/>
        <c:majorGridlines>
          <c:spPr>
            <a:ln w="9525" cap="flat" cmpd="sng" algn="ctr">
              <a:solidFill>
                <a:schemeClr val="dk1">
                  <a:lumMod val="15000"/>
                  <a:lumOff val="85000"/>
                </a:schemeClr>
              </a:solidFill>
              <a:round/>
            </a:ln>
            <a:effectLst/>
          </c:spPr>
        </c:majorGridlines>
        <c:title>
          <c:tx>
            <c:rich>
              <a:bodyPr rot="-5400000" vert="horz"/>
              <a:lstStyle/>
              <a:p>
                <a:pPr>
                  <a:defRPr/>
                </a:pPr>
                <a:r>
                  <a:rPr lang="en-US"/>
                  <a:t>Networked readiness index</a:t>
                </a:r>
                <a:endParaRPr lang="ru-RU"/>
              </a:p>
            </c:rich>
          </c:tx>
          <c:layout>
            <c:manualLayout>
              <c:xMode val="edge"/>
              <c:yMode val="edge"/>
              <c:x val="0.92198195483468059"/>
              <c:y val="0.1329013228787784"/>
            </c:manualLayout>
          </c:layout>
          <c:overlay val="0"/>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vert="horz"/>
          <a:lstStyle/>
          <a:p>
            <a:pPr>
              <a:defRPr/>
            </a:pPr>
            <a:endParaRPr lang="ru-RU"/>
          </a:p>
        </c:txPr>
        <c:crossAx val="7094905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b="0">
          <a:latin typeface="Times New Roman" pitchFamily="18" charset="0"/>
          <a:cs typeface="Times New Roman"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23622047244093"/>
          <c:y val="6.8940120013778014E-2"/>
          <c:w val="0.68901137357830278"/>
          <c:h val="0.69245726095442983"/>
        </c:manualLayout>
      </c:layout>
      <c:lineChart>
        <c:grouping val="standard"/>
        <c:varyColors val="0"/>
        <c:ser>
          <c:idx val="1"/>
          <c:order val="1"/>
          <c:tx>
            <c:strRef>
              <c:f>'China-Azerbaijan'!$C$16</c:f>
              <c:strCache>
                <c:ptCount val="1"/>
                <c:pt idx="0">
                  <c:v>NRI</c:v>
                </c:pt>
              </c:strCache>
            </c:strRef>
          </c:tx>
          <c:spPr>
            <a:ln w="22225" cap="rnd">
              <a:solidFill>
                <a:schemeClr val="accent2"/>
              </a:solidFill>
              <a:round/>
            </a:ln>
            <a:effectLst/>
          </c:spPr>
          <c:marker>
            <c:symbol val="none"/>
          </c:marker>
          <c:cat>
            <c:numRef>
              <c:f>'China-Azerbaijan'!$A$17:$A$25</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'China-Azerbaijan'!$C$17:$C$25</c:f>
              <c:numCache>
                <c:formatCode>0.00</c:formatCode>
                <c:ptCount val="9"/>
                <c:pt idx="0">
                  <c:v>3.93</c:v>
                </c:pt>
                <c:pt idx="1">
                  <c:v>3.75</c:v>
                </c:pt>
                <c:pt idx="2">
                  <c:v>3.79</c:v>
                </c:pt>
                <c:pt idx="3">
                  <c:v>3.79</c:v>
                </c:pt>
                <c:pt idx="4">
                  <c:v>3.9</c:v>
                </c:pt>
                <c:pt idx="5">
                  <c:v>4.0999999999999996</c:v>
                </c:pt>
                <c:pt idx="6">
                  <c:v>4.3</c:v>
                </c:pt>
                <c:pt idx="7">
                  <c:v>4.3</c:v>
                </c:pt>
                <c:pt idx="8">
                  <c:v>4.3</c:v>
                </c:pt>
              </c:numCache>
            </c:numRef>
          </c:val>
          <c:smooth val="0"/>
          <c:extLst xmlns:c16r2="http://schemas.microsoft.com/office/drawing/2015/06/chart">
            <c:ext xmlns:c16="http://schemas.microsoft.com/office/drawing/2014/chart" uri="{C3380CC4-5D6E-409C-BE32-E72D297353CC}">
              <c16:uniqueId val="{00000000-C38D-4F0C-B378-58CD571182E5}"/>
            </c:ext>
          </c:extLst>
        </c:ser>
        <c:dLbls>
          <c:showLegendKey val="0"/>
          <c:showVal val="0"/>
          <c:showCatName val="0"/>
          <c:showSerName val="0"/>
          <c:showPercent val="0"/>
          <c:showBubbleSize val="0"/>
        </c:dLbls>
        <c:marker val="1"/>
        <c:smooth val="0"/>
        <c:axId val="99691520"/>
        <c:axId val="91793088"/>
      </c:lineChart>
      <c:lineChart>
        <c:grouping val="standard"/>
        <c:varyColors val="0"/>
        <c:ser>
          <c:idx val="0"/>
          <c:order val="0"/>
          <c:tx>
            <c:strRef>
              <c:f>'China-Azerbaijan'!$B$16</c:f>
              <c:strCache>
                <c:ptCount val="1"/>
                <c:pt idx="0">
                  <c:v>FTI</c:v>
                </c:pt>
              </c:strCache>
            </c:strRef>
          </c:tx>
          <c:spPr>
            <a:ln w="22225" cap="rnd">
              <a:solidFill>
                <a:schemeClr val="accent1"/>
              </a:solidFill>
              <a:round/>
            </a:ln>
            <a:effectLst/>
          </c:spPr>
          <c:marker>
            <c:symbol val="none"/>
          </c:marker>
          <c:cat>
            <c:numRef>
              <c:f>'China-Azerbaijan'!$A$17:$A$25</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'China-Azerbaijan'!$B$17:$B$25</c:f>
              <c:numCache>
                <c:formatCode>General</c:formatCode>
                <c:ptCount val="9"/>
                <c:pt idx="0">
                  <c:v>0.32500000000000001</c:v>
                </c:pt>
                <c:pt idx="1">
                  <c:v>0.33200000000000002</c:v>
                </c:pt>
                <c:pt idx="2">
                  <c:v>0.29699999999999999</c:v>
                </c:pt>
                <c:pt idx="3">
                  <c:v>0.29899999999999999</c:v>
                </c:pt>
                <c:pt idx="4">
                  <c:v>0.313</c:v>
                </c:pt>
                <c:pt idx="5">
                  <c:v>0.30099999999999999</c:v>
                </c:pt>
                <c:pt idx="6">
                  <c:v>0.32100000000000001</c:v>
                </c:pt>
                <c:pt idx="7">
                  <c:v>0.315</c:v>
                </c:pt>
                <c:pt idx="8">
                  <c:v>0.30599999999999999</c:v>
                </c:pt>
              </c:numCache>
            </c:numRef>
          </c:val>
          <c:smooth val="0"/>
          <c:extLst xmlns:c16r2="http://schemas.microsoft.com/office/drawing/2015/06/chart">
            <c:ext xmlns:c16="http://schemas.microsoft.com/office/drawing/2014/chart" uri="{C3380CC4-5D6E-409C-BE32-E72D297353CC}">
              <c16:uniqueId val="{00000001-C38D-4F0C-B378-58CD571182E5}"/>
            </c:ext>
          </c:extLst>
        </c:ser>
        <c:dLbls>
          <c:showLegendKey val="0"/>
          <c:showVal val="0"/>
          <c:showCatName val="0"/>
          <c:showSerName val="0"/>
          <c:showPercent val="0"/>
          <c:showBubbleSize val="0"/>
        </c:dLbls>
        <c:marker val="1"/>
        <c:smooth val="0"/>
        <c:axId val="100405248"/>
        <c:axId val="91793664"/>
      </c:lineChart>
      <c:catAx>
        <c:axId val="996915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ru-RU"/>
          </a:p>
        </c:txPr>
        <c:crossAx val="91793088"/>
        <c:crosses val="autoZero"/>
        <c:auto val="1"/>
        <c:lblAlgn val="ctr"/>
        <c:lblOffset val="100"/>
        <c:noMultiLvlLbl val="0"/>
      </c:catAx>
      <c:valAx>
        <c:axId val="9179308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vert="horz"/>
              <a:lstStyle/>
              <a:p>
                <a:pPr>
                  <a:defRPr/>
                </a:pPr>
                <a:r>
                  <a:rPr lang="en-US"/>
                  <a:t>Networked readiness index</a:t>
                </a:r>
                <a:endParaRPr lang="ru-RU"/>
              </a:p>
            </c:rich>
          </c:tx>
          <c:layout>
            <c:manualLayout>
              <c:xMode val="edge"/>
              <c:yMode val="edge"/>
              <c:x val="5.1071619519782258E-2"/>
              <c:y val="0.15698775020466754"/>
            </c:manualLayout>
          </c:layout>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ru-RU"/>
          </a:p>
        </c:txPr>
        <c:crossAx val="99691520"/>
        <c:crosses val="autoZero"/>
        <c:crossBetween val="between"/>
      </c:valAx>
      <c:valAx>
        <c:axId val="91793664"/>
        <c:scaling>
          <c:orientation val="minMax"/>
        </c:scaling>
        <c:delete val="0"/>
        <c:axPos val="r"/>
        <c:title>
          <c:tx>
            <c:rich>
              <a:bodyPr rot="-5400000" vert="horz"/>
              <a:lstStyle/>
              <a:p>
                <a:pPr>
                  <a:defRPr/>
                </a:pPr>
                <a:r>
                  <a:rPr lang="en-US"/>
                  <a:t>Foreign trade sub-index</a:t>
                </a:r>
                <a:endParaRPr lang="ru-RU"/>
              </a:p>
            </c:rich>
          </c:tx>
          <c:layout>
            <c:manualLayout>
              <c:xMode val="edge"/>
              <c:yMode val="edge"/>
              <c:x val="0.93055555555555558"/>
              <c:y val="0.2045169957757017"/>
            </c:manualLayout>
          </c:layout>
          <c:overlay val="0"/>
          <c:spPr>
            <a:noFill/>
            <a:ln>
              <a:noFill/>
            </a:ln>
            <a:effectLst/>
          </c:spPr>
        </c:title>
        <c:numFmt formatCode="#,##0.000" sourceLinked="0"/>
        <c:majorTickMark val="none"/>
        <c:minorTickMark val="none"/>
        <c:tickLblPos val="nextTo"/>
        <c:spPr>
          <a:noFill/>
          <a:ln>
            <a:noFill/>
          </a:ln>
          <a:effectLst/>
        </c:spPr>
        <c:txPr>
          <a:bodyPr rot="-60000000" vert="horz"/>
          <a:lstStyle/>
          <a:p>
            <a:pPr>
              <a:defRPr/>
            </a:pPr>
            <a:endParaRPr lang="ru-RU"/>
          </a:p>
        </c:txPr>
        <c:crossAx val="100405248"/>
        <c:crosses val="max"/>
        <c:crossBetween val="between"/>
      </c:valAx>
      <c:catAx>
        <c:axId val="100405248"/>
        <c:scaling>
          <c:orientation val="minMax"/>
        </c:scaling>
        <c:delete val="1"/>
        <c:axPos val="b"/>
        <c:numFmt formatCode="General" sourceLinked="1"/>
        <c:majorTickMark val="out"/>
        <c:minorTickMark val="none"/>
        <c:tickLblPos val="nextTo"/>
        <c:crossAx val="91793664"/>
        <c:crosses val="autoZero"/>
        <c:auto val="1"/>
        <c:lblAlgn val="ctr"/>
        <c:lblOffset val="100"/>
        <c:noMultiLvlLbl val="0"/>
      </c:catAx>
      <c:dTable>
        <c:showHorzBorder val="1"/>
        <c:showVertBorder val="1"/>
        <c:showOutline val="1"/>
        <c:showKeys val="1"/>
        <c:spPr>
          <a:noFill/>
          <a:ln w="9525" cap="flat" cmpd="sng" algn="ctr">
            <a:solidFill>
              <a:schemeClr val="dk1">
                <a:lumMod val="15000"/>
                <a:lumOff val="85000"/>
              </a:schemeClr>
            </a:solidFill>
            <a:round/>
          </a:ln>
          <a:effectLst/>
        </c:sp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b="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70163106776191"/>
          <c:y val="4.0642815286318947E-2"/>
          <c:w val="0.81916158294125807"/>
          <c:h val="0.76423834170930893"/>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chemeClr val="accent1"/>
                </a:solidFill>
              </a:ln>
              <a:effectLst/>
            </c:spPr>
            <c:trendlineType val="linear"/>
            <c:dispRSqr val="0"/>
            <c:dispEq val="0"/>
          </c:trendline>
          <c:xVal>
            <c:numRef>
              <c:f>'NRI-GDP per capita'!$B$133:$B$214</c:f>
              <c:numCache>
                <c:formatCode>General</c:formatCode>
                <c:ptCount val="82"/>
                <c:pt idx="0">
                  <c:v>2.7</c:v>
                </c:pt>
                <c:pt idx="1">
                  <c:v>3.1</c:v>
                </c:pt>
                <c:pt idx="2">
                  <c:v>3.2</c:v>
                </c:pt>
                <c:pt idx="3">
                  <c:v>3.3</c:v>
                </c:pt>
                <c:pt idx="4">
                  <c:v>3.4</c:v>
                </c:pt>
                <c:pt idx="5">
                  <c:v>3.5</c:v>
                </c:pt>
                <c:pt idx="6">
                  <c:v>3.6</c:v>
                </c:pt>
                <c:pt idx="7">
                  <c:v>3.6</c:v>
                </c:pt>
                <c:pt idx="8">
                  <c:v>3.7</c:v>
                </c:pt>
                <c:pt idx="9">
                  <c:v>3.7</c:v>
                </c:pt>
                <c:pt idx="10">
                  <c:v>3.7</c:v>
                </c:pt>
                <c:pt idx="11">
                  <c:v>3.8</c:v>
                </c:pt>
                <c:pt idx="12">
                  <c:v>3.8</c:v>
                </c:pt>
                <c:pt idx="13">
                  <c:v>3.8</c:v>
                </c:pt>
                <c:pt idx="14">
                  <c:v>3.8</c:v>
                </c:pt>
                <c:pt idx="15">
                  <c:v>3.8</c:v>
                </c:pt>
                <c:pt idx="16">
                  <c:v>3.9</c:v>
                </c:pt>
                <c:pt idx="17">
                  <c:v>3.9</c:v>
                </c:pt>
                <c:pt idx="18">
                  <c:v>3.9</c:v>
                </c:pt>
                <c:pt idx="19">
                  <c:v>3.9</c:v>
                </c:pt>
                <c:pt idx="20">
                  <c:v>3.9</c:v>
                </c:pt>
                <c:pt idx="21">
                  <c:v>4</c:v>
                </c:pt>
                <c:pt idx="22">
                  <c:v>4</c:v>
                </c:pt>
                <c:pt idx="23">
                  <c:v>4</c:v>
                </c:pt>
                <c:pt idx="24">
                  <c:v>4</c:v>
                </c:pt>
                <c:pt idx="25">
                  <c:v>4</c:v>
                </c:pt>
                <c:pt idx="26">
                  <c:v>4.0999999999999996</c:v>
                </c:pt>
                <c:pt idx="27">
                  <c:v>4.0999999999999996</c:v>
                </c:pt>
                <c:pt idx="28">
                  <c:v>4.0999999999999996</c:v>
                </c:pt>
                <c:pt idx="29">
                  <c:v>4.2</c:v>
                </c:pt>
                <c:pt idx="30">
                  <c:v>4.2</c:v>
                </c:pt>
                <c:pt idx="31">
                  <c:v>4.2</c:v>
                </c:pt>
                <c:pt idx="32">
                  <c:v>4.2</c:v>
                </c:pt>
                <c:pt idx="33">
                  <c:v>4.2</c:v>
                </c:pt>
                <c:pt idx="34">
                  <c:v>4.2</c:v>
                </c:pt>
                <c:pt idx="35">
                  <c:v>4.3</c:v>
                </c:pt>
                <c:pt idx="36">
                  <c:v>4.3</c:v>
                </c:pt>
                <c:pt idx="37">
                  <c:v>4.3</c:v>
                </c:pt>
                <c:pt idx="38">
                  <c:v>4.3</c:v>
                </c:pt>
                <c:pt idx="39">
                  <c:v>4.3</c:v>
                </c:pt>
                <c:pt idx="40">
                  <c:v>4.3</c:v>
                </c:pt>
                <c:pt idx="41">
                  <c:v>4.3</c:v>
                </c:pt>
                <c:pt idx="42">
                  <c:v>4.4000000000000004</c:v>
                </c:pt>
                <c:pt idx="43">
                  <c:v>4.4000000000000004</c:v>
                </c:pt>
                <c:pt idx="44">
                  <c:v>4.4000000000000004</c:v>
                </c:pt>
                <c:pt idx="45">
                  <c:v>4.4000000000000004</c:v>
                </c:pt>
                <c:pt idx="46">
                  <c:v>4.4000000000000004</c:v>
                </c:pt>
                <c:pt idx="47">
                  <c:v>4.5</c:v>
                </c:pt>
                <c:pt idx="48">
                  <c:v>4.5</c:v>
                </c:pt>
                <c:pt idx="49">
                  <c:v>4.5999999999999996</c:v>
                </c:pt>
                <c:pt idx="50">
                  <c:v>4.5999999999999996</c:v>
                </c:pt>
                <c:pt idx="51">
                  <c:v>4.5999999999999996</c:v>
                </c:pt>
                <c:pt idx="52">
                  <c:v>4.7</c:v>
                </c:pt>
                <c:pt idx="53">
                  <c:v>4.7</c:v>
                </c:pt>
                <c:pt idx="54">
                  <c:v>4.8</c:v>
                </c:pt>
                <c:pt idx="55">
                  <c:v>4.8</c:v>
                </c:pt>
                <c:pt idx="56">
                  <c:v>4.8</c:v>
                </c:pt>
                <c:pt idx="57">
                  <c:v>4.8</c:v>
                </c:pt>
                <c:pt idx="58">
                  <c:v>4.9000000000000004</c:v>
                </c:pt>
                <c:pt idx="59">
                  <c:v>4.9000000000000004</c:v>
                </c:pt>
                <c:pt idx="60">
                  <c:v>4.9000000000000004</c:v>
                </c:pt>
                <c:pt idx="61">
                  <c:v>5.0999999999999996</c:v>
                </c:pt>
                <c:pt idx="62">
                  <c:v>5.2</c:v>
                </c:pt>
                <c:pt idx="63">
                  <c:v>5.3</c:v>
                </c:pt>
                <c:pt idx="64">
                  <c:v>5.3</c:v>
                </c:pt>
                <c:pt idx="65">
                  <c:v>5.3</c:v>
                </c:pt>
                <c:pt idx="66">
                  <c:v>5.4</c:v>
                </c:pt>
                <c:pt idx="67">
                  <c:v>5.4</c:v>
                </c:pt>
                <c:pt idx="68">
                  <c:v>5.4</c:v>
                </c:pt>
                <c:pt idx="69">
                  <c:v>5.5</c:v>
                </c:pt>
                <c:pt idx="70">
                  <c:v>5.6</c:v>
                </c:pt>
                <c:pt idx="71">
                  <c:v>5.6</c:v>
                </c:pt>
                <c:pt idx="72">
                  <c:v>5.6</c:v>
                </c:pt>
                <c:pt idx="73">
                  <c:v>5.6</c:v>
                </c:pt>
                <c:pt idx="74">
                  <c:v>5.7</c:v>
                </c:pt>
                <c:pt idx="75">
                  <c:v>5.8</c:v>
                </c:pt>
                <c:pt idx="76">
                  <c:v>5.8</c:v>
                </c:pt>
                <c:pt idx="77">
                  <c:v>5.8</c:v>
                </c:pt>
                <c:pt idx="78">
                  <c:v>5.8</c:v>
                </c:pt>
                <c:pt idx="79">
                  <c:v>5.8</c:v>
                </c:pt>
                <c:pt idx="80">
                  <c:v>6</c:v>
                </c:pt>
                <c:pt idx="81">
                  <c:v>6</c:v>
                </c:pt>
              </c:numCache>
            </c:numRef>
          </c:xVal>
          <c:yVal>
            <c:numRef>
              <c:f>'NRI-GDP per capita'!$C$133:$C$214</c:f>
              <c:numCache>
                <c:formatCode>General</c:formatCode>
                <c:ptCount val="82"/>
                <c:pt idx="0">
                  <c:v>1205</c:v>
                </c:pt>
                <c:pt idx="1">
                  <c:v>1868</c:v>
                </c:pt>
                <c:pt idx="2">
                  <c:v>5887</c:v>
                </c:pt>
                <c:pt idx="3">
                  <c:v>3877</c:v>
                </c:pt>
                <c:pt idx="4">
                  <c:v>4018</c:v>
                </c:pt>
                <c:pt idx="5">
                  <c:v>4502</c:v>
                </c:pt>
                <c:pt idx="6">
                  <c:v>13108</c:v>
                </c:pt>
                <c:pt idx="7">
                  <c:v>16064</c:v>
                </c:pt>
                <c:pt idx="8">
                  <c:v>3735</c:v>
                </c:pt>
                <c:pt idx="9">
                  <c:v>11608</c:v>
                </c:pt>
                <c:pt idx="10">
                  <c:v>20885</c:v>
                </c:pt>
                <c:pt idx="11">
                  <c:v>3292</c:v>
                </c:pt>
                <c:pt idx="12">
                  <c:v>7166</c:v>
                </c:pt>
                <c:pt idx="13">
                  <c:v>13463</c:v>
                </c:pt>
                <c:pt idx="14">
                  <c:v>14513</c:v>
                </c:pt>
                <c:pt idx="15">
                  <c:v>20829</c:v>
                </c:pt>
                <c:pt idx="16">
                  <c:v>6790</c:v>
                </c:pt>
                <c:pt idx="17">
                  <c:v>8225</c:v>
                </c:pt>
                <c:pt idx="18">
                  <c:v>11612</c:v>
                </c:pt>
                <c:pt idx="19">
                  <c:v>11936</c:v>
                </c:pt>
                <c:pt idx="20">
                  <c:v>12943</c:v>
                </c:pt>
                <c:pt idx="21">
                  <c:v>5711</c:v>
                </c:pt>
                <c:pt idx="22">
                  <c:v>8361</c:v>
                </c:pt>
                <c:pt idx="23">
                  <c:v>12310</c:v>
                </c:pt>
                <c:pt idx="24">
                  <c:v>15553</c:v>
                </c:pt>
                <c:pt idx="25">
                  <c:v>18656</c:v>
                </c:pt>
                <c:pt idx="26">
                  <c:v>14503</c:v>
                </c:pt>
                <c:pt idx="27">
                  <c:v>20948</c:v>
                </c:pt>
                <c:pt idx="28">
                  <c:v>26660</c:v>
                </c:pt>
                <c:pt idx="29">
                  <c:v>8699</c:v>
                </c:pt>
                <c:pt idx="30">
                  <c:v>9173</c:v>
                </c:pt>
                <c:pt idx="31">
                  <c:v>12863</c:v>
                </c:pt>
                <c:pt idx="32">
                  <c:v>13526</c:v>
                </c:pt>
                <c:pt idx="33">
                  <c:v>16842</c:v>
                </c:pt>
                <c:pt idx="34">
                  <c:v>72096</c:v>
                </c:pt>
                <c:pt idx="35">
                  <c:v>9668</c:v>
                </c:pt>
                <c:pt idx="36">
                  <c:v>10675</c:v>
                </c:pt>
                <c:pt idx="37">
                  <c:v>12946</c:v>
                </c:pt>
                <c:pt idx="38">
                  <c:v>17450</c:v>
                </c:pt>
                <c:pt idx="39">
                  <c:v>19355</c:v>
                </c:pt>
                <c:pt idx="40">
                  <c:v>26296</c:v>
                </c:pt>
                <c:pt idx="41">
                  <c:v>41331</c:v>
                </c:pt>
                <c:pt idx="42">
                  <c:v>15290</c:v>
                </c:pt>
                <c:pt idx="43">
                  <c:v>28002</c:v>
                </c:pt>
                <c:pt idx="44">
                  <c:v>28799</c:v>
                </c:pt>
                <c:pt idx="45">
                  <c:v>32371</c:v>
                </c:pt>
                <c:pt idx="46">
                  <c:v>40924</c:v>
                </c:pt>
                <c:pt idx="47">
                  <c:v>22610</c:v>
                </c:pt>
                <c:pt idx="48">
                  <c:v>29924</c:v>
                </c:pt>
                <c:pt idx="49">
                  <c:v>24747</c:v>
                </c:pt>
                <c:pt idx="50">
                  <c:v>26491</c:v>
                </c:pt>
                <c:pt idx="51">
                  <c:v>36012</c:v>
                </c:pt>
                <c:pt idx="52">
                  <c:v>36388</c:v>
                </c:pt>
                <c:pt idx="53">
                  <c:v>38020</c:v>
                </c:pt>
                <c:pt idx="54">
                  <c:v>28362</c:v>
                </c:pt>
                <c:pt idx="55">
                  <c:v>39037</c:v>
                </c:pt>
                <c:pt idx="56">
                  <c:v>40797</c:v>
                </c:pt>
                <c:pt idx="57">
                  <c:v>53893</c:v>
                </c:pt>
                <c:pt idx="58">
                  <c:v>29511</c:v>
                </c:pt>
                <c:pt idx="59">
                  <c:v>32554</c:v>
                </c:pt>
                <c:pt idx="60">
                  <c:v>33253</c:v>
                </c:pt>
                <c:pt idx="61">
                  <c:v>47708</c:v>
                </c:pt>
                <c:pt idx="62">
                  <c:v>128647</c:v>
                </c:pt>
                <c:pt idx="63">
                  <c:v>44033</c:v>
                </c:pt>
                <c:pt idx="64">
                  <c:v>74035</c:v>
                </c:pt>
                <c:pt idx="65">
                  <c:v>76745</c:v>
                </c:pt>
                <c:pt idx="66">
                  <c:v>33448</c:v>
                </c:pt>
                <c:pt idx="67">
                  <c:v>38868</c:v>
                </c:pt>
                <c:pt idx="68">
                  <c:v>49367</c:v>
                </c:pt>
                <c:pt idx="69">
                  <c:v>55322</c:v>
                </c:pt>
                <c:pt idx="70">
                  <c:v>38824</c:v>
                </c:pt>
                <c:pt idx="71">
                  <c:v>46510</c:v>
                </c:pt>
                <c:pt idx="72">
                  <c:v>52556</c:v>
                </c:pt>
                <c:pt idx="73">
                  <c:v>54356</c:v>
                </c:pt>
                <c:pt idx="74">
                  <c:v>44921</c:v>
                </c:pt>
                <c:pt idx="75">
                  <c:v>51405</c:v>
                </c:pt>
                <c:pt idx="76">
                  <c:v>54422</c:v>
                </c:pt>
                <c:pt idx="77">
                  <c:v>59928</c:v>
                </c:pt>
                <c:pt idx="78">
                  <c:v>62183</c:v>
                </c:pt>
                <c:pt idx="79">
                  <c:v>66307</c:v>
                </c:pt>
                <c:pt idx="80">
                  <c:v>46344</c:v>
                </c:pt>
                <c:pt idx="81">
                  <c:v>94105</c:v>
                </c:pt>
              </c:numCache>
            </c:numRef>
          </c:yVal>
          <c:smooth val="0"/>
          <c:extLst xmlns:c16r2="http://schemas.microsoft.com/office/drawing/2015/06/chart">
            <c:ext xmlns:c16="http://schemas.microsoft.com/office/drawing/2014/chart" uri="{C3380CC4-5D6E-409C-BE32-E72D297353CC}">
              <c16:uniqueId val="{00000000-70B0-4263-882B-5AEF45270B04}"/>
            </c:ext>
          </c:extLst>
        </c:ser>
        <c:dLbls>
          <c:showLegendKey val="0"/>
          <c:showVal val="0"/>
          <c:showCatName val="0"/>
          <c:showSerName val="0"/>
          <c:showPercent val="0"/>
          <c:showBubbleSize val="0"/>
        </c:dLbls>
        <c:axId val="91797696"/>
        <c:axId val="91798272"/>
      </c:scatterChart>
      <c:valAx>
        <c:axId val="9179769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vert="horz"/>
              <a:lstStyle/>
              <a:p>
                <a:pPr>
                  <a:defRPr/>
                </a:pPr>
                <a:r>
                  <a:rPr lang="en-US"/>
                  <a:t>The Networked Readiness Index</a:t>
                </a:r>
                <a:endParaRPr lang="ru-RU"/>
              </a:p>
            </c:rich>
          </c:tx>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vert="horz"/>
          <a:lstStyle/>
          <a:p>
            <a:pPr>
              <a:defRPr/>
            </a:pPr>
            <a:endParaRPr lang="ru-RU"/>
          </a:p>
        </c:txPr>
        <c:crossAx val="91798272"/>
        <c:crosses val="autoZero"/>
        <c:crossBetween val="midCat"/>
      </c:valAx>
      <c:valAx>
        <c:axId val="91798272"/>
        <c:scaling>
          <c:orientation val="minMax"/>
          <c:min val="0"/>
        </c:scaling>
        <c:delete val="0"/>
        <c:axPos val="l"/>
        <c:majorGridlines>
          <c:spPr>
            <a:ln w="9525" cap="flat" cmpd="sng" algn="ctr">
              <a:solidFill>
                <a:schemeClr val="dk1">
                  <a:lumMod val="15000"/>
                  <a:lumOff val="85000"/>
                </a:schemeClr>
              </a:solidFill>
              <a:round/>
            </a:ln>
            <a:effectLst/>
          </c:spPr>
        </c:majorGridlines>
        <c:title>
          <c:tx>
            <c:rich>
              <a:bodyPr rot="-5400000" vert="horz"/>
              <a:lstStyle/>
              <a:p>
                <a:pPr>
                  <a:defRPr/>
                </a:pPr>
                <a:r>
                  <a:rPr lang="en-US"/>
                  <a:t>GDP per capita, doll. USA, PPP </a:t>
                </a:r>
              </a:p>
            </c:rich>
          </c:tx>
          <c:layout>
            <c:manualLayout>
              <c:xMode val="edge"/>
              <c:yMode val="edge"/>
              <c:x val="9.774092753831393E-3"/>
              <c:y val="4.8889581404727642E-2"/>
            </c:manualLayout>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vert="horz"/>
          <a:lstStyle/>
          <a:p>
            <a:pPr>
              <a:defRPr/>
            </a:pPr>
            <a:endParaRPr lang="ru-RU"/>
          </a:p>
        </c:txPr>
        <c:crossAx val="9179769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sz="1400" b="0" i="0">
          <a:latin typeface="Times New Roman" pitchFamily="18" charset="0"/>
          <a:cs typeface="Times New Roman" pitchFamily="18" charset="0"/>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0.49558</cdr:x>
      <cdr:y>0.32175</cdr:y>
    </cdr:from>
    <cdr:to>
      <cdr:x>0.49558</cdr:x>
      <cdr:y>0.53624</cdr:y>
    </cdr:to>
    <cdr:cxnSp macro="">
      <cdr:nvCxnSpPr>
        <cdr:cNvPr id="7" name="Прямая соединительная линия 6"/>
        <cdr:cNvCxnSpPr/>
      </cdr:nvCxnSpPr>
      <cdr:spPr>
        <a:xfrm xmlns:a="http://schemas.openxmlformats.org/drawingml/2006/main" flipV="1">
          <a:off x="4032448" y="432048"/>
          <a:ext cx="0" cy="2880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0.61062</cdr:x>
      <cdr:y>0.32175</cdr:y>
    </cdr:from>
    <cdr:to>
      <cdr:x>0.61062</cdr:x>
      <cdr:y>0.53624</cdr:y>
    </cdr:to>
    <cdr:cxnSp macro="">
      <cdr:nvCxnSpPr>
        <cdr:cNvPr id="10" name="Прямая соединительная линия 9"/>
        <cdr:cNvCxnSpPr/>
      </cdr:nvCxnSpPr>
      <cdr:spPr>
        <a:xfrm xmlns:a="http://schemas.openxmlformats.org/drawingml/2006/main" flipV="1">
          <a:off x="4968552" y="432048"/>
          <a:ext cx="0" cy="2880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0.9469</cdr:x>
      <cdr:y>0.37537</cdr:y>
    </cdr:from>
    <cdr:to>
      <cdr:x>0.9469</cdr:x>
      <cdr:y>0.58987</cdr:y>
    </cdr:to>
    <cdr:cxnSp macro="">
      <cdr:nvCxnSpPr>
        <cdr:cNvPr id="22" name="Прямая соединительная линия 21"/>
        <cdr:cNvCxnSpPr/>
      </cdr:nvCxnSpPr>
      <cdr:spPr>
        <a:xfrm xmlns:a="http://schemas.openxmlformats.org/drawingml/2006/main" flipV="1">
          <a:off x="7704856" y="504056"/>
          <a:ext cx="0" cy="2880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0.04425</cdr:x>
      <cdr:y>0.37537</cdr:y>
    </cdr:from>
    <cdr:to>
      <cdr:x>0.04425</cdr:x>
      <cdr:y>0.53624</cdr:y>
    </cdr:to>
    <cdr:cxnSp macro="">
      <cdr:nvCxnSpPr>
        <cdr:cNvPr id="27" name="Прямая соединительная линия 26"/>
        <cdr:cNvCxnSpPr/>
      </cdr:nvCxnSpPr>
      <cdr:spPr>
        <a:xfrm xmlns:a="http://schemas.openxmlformats.org/drawingml/2006/main" flipH="1" flipV="1">
          <a:off x="360040" y="504056"/>
          <a:ext cx="1"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0.45133</cdr:x>
      <cdr:y>0.32175</cdr:y>
    </cdr:from>
    <cdr:to>
      <cdr:x>0.45133</cdr:x>
      <cdr:y>0.53624</cdr:y>
    </cdr:to>
    <cdr:cxnSp macro="">
      <cdr:nvCxnSpPr>
        <cdr:cNvPr id="36" name="Прямая соединительная линия 35"/>
        <cdr:cNvCxnSpPr/>
      </cdr:nvCxnSpPr>
      <cdr:spPr>
        <a:xfrm xmlns:a="http://schemas.openxmlformats.org/drawingml/2006/main" flipV="1">
          <a:off x="3672408" y="432048"/>
          <a:ext cx="0" cy="2880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B2B2FA5-F261-4426-ACBF-227DFDF2AD05}"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260485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2B2FA5-F261-4426-ACBF-227DFDF2AD05}"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204458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2B2FA5-F261-4426-ACBF-227DFDF2AD05}"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304608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2B2FA5-F261-4426-ACBF-227DFDF2AD05}"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284805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B2B2FA5-F261-4426-ACBF-227DFDF2AD05}"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276361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B2B2FA5-F261-4426-ACBF-227DFDF2AD05}"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315892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B2B2FA5-F261-4426-ACBF-227DFDF2AD05}" type="datetimeFigureOut">
              <a:rPr lang="ru-RU" smtClean="0"/>
              <a:t>10.05.2019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36497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B2B2FA5-F261-4426-ACBF-227DFDF2AD05}" type="datetimeFigureOut">
              <a:rPr lang="ru-RU" smtClean="0"/>
              <a:t>10.05.2019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421219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2B2FA5-F261-4426-ACBF-227DFDF2AD05}" type="datetimeFigureOut">
              <a:rPr lang="ru-RU" smtClean="0"/>
              <a:t>10.05.2019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272420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2B2FA5-F261-4426-ACBF-227DFDF2AD05}"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48315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2B2FA5-F261-4426-ACBF-227DFDF2AD05}"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59AD2F-9EC7-4E18-91CD-4AA53E7B153C}" type="slidenum">
              <a:rPr lang="ru-RU" smtClean="0"/>
              <a:t>‹#›</a:t>
            </a:fld>
            <a:endParaRPr lang="ru-RU"/>
          </a:p>
        </p:txBody>
      </p:sp>
    </p:spTree>
    <p:extLst>
      <p:ext uri="{BB962C8B-B14F-4D97-AF65-F5344CB8AC3E}">
        <p14:creationId xmlns:p14="http://schemas.microsoft.com/office/powerpoint/2010/main" val="421320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B2FA5-F261-4426-ACBF-227DFDF2AD05}" type="datetimeFigureOut">
              <a:rPr lang="ru-RU" smtClean="0"/>
              <a:t>10.05.2019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9AD2F-9EC7-4E18-91CD-4AA53E7B153C}" type="slidenum">
              <a:rPr lang="ru-RU" smtClean="0"/>
              <a:t>‹#›</a:t>
            </a:fld>
            <a:endParaRPr lang="ru-RU"/>
          </a:p>
        </p:txBody>
      </p:sp>
    </p:spTree>
    <p:extLst>
      <p:ext uri="{BB962C8B-B14F-4D97-AF65-F5344CB8AC3E}">
        <p14:creationId xmlns:p14="http://schemas.microsoft.com/office/powerpoint/2010/main" val="290169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1473" y="2204864"/>
            <a:ext cx="7772400" cy="2520280"/>
          </a:xfrm>
        </p:spPr>
        <p:txBody>
          <a:bodyPr>
            <a:normAutofit/>
          </a:bodyPr>
          <a:lstStyle/>
          <a:p>
            <a:r>
              <a:rPr lang="en-US" sz="3600" b="1" dirty="0">
                <a:solidFill>
                  <a:schemeClr val="tx2"/>
                </a:solidFill>
              </a:rPr>
              <a:t>The Networked Readiness Index: dependence from freedom of foreign trade and its economic importance</a:t>
            </a:r>
            <a:r>
              <a:rPr lang="ru-RU" sz="3600" dirty="0">
                <a:solidFill>
                  <a:schemeClr val="tx2"/>
                </a:solidFill>
              </a:rPr>
              <a:t/>
            </a:r>
            <a:br>
              <a:rPr lang="ru-RU" sz="3600" dirty="0">
                <a:solidFill>
                  <a:schemeClr val="tx2"/>
                </a:solidFill>
              </a:rPr>
            </a:br>
            <a:endParaRPr lang="ru-RU" sz="3600" dirty="0">
              <a:solidFill>
                <a:schemeClr val="tx2"/>
              </a:solidFill>
            </a:endParaRPr>
          </a:p>
        </p:txBody>
      </p:sp>
      <p:sp>
        <p:nvSpPr>
          <p:cNvPr id="6" name="Заголовок 1"/>
          <p:cNvSpPr txBox="1">
            <a:spLocks/>
          </p:cNvSpPr>
          <p:nvPr/>
        </p:nvSpPr>
        <p:spPr>
          <a:xfrm>
            <a:off x="6156176" y="5301208"/>
            <a:ext cx="2987824" cy="1296144"/>
          </a:xfrm>
          <a:prstGeom prst="rect">
            <a:avLst/>
          </a:prstGeom>
          <a:ln>
            <a:noFill/>
          </a:ln>
        </p:spPr>
        <p:txBody>
          <a:bodyPr rtlCol="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az-Latn-AZ" b="1" i="1" dirty="0">
                <a:solidFill>
                  <a:srgbClr val="FF0000"/>
                </a:solidFill>
                <a:latin typeface="Times New Roman" pitchFamily="18" charset="0"/>
                <a:cs typeface="Times New Roman" pitchFamily="18" charset="0"/>
              </a:rPr>
              <a:t>Leyli Allahverdiyeva, PhD</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az-Latn-AZ" b="1" i="1" dirty="0">
              <a:solidFill>
                <a:srgbClr val="FF0000"/>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2400" i="1" dirty="0">
              <a:solidFill>
                <a:schemeClr val="tx2"/>
              </a:solidFill>
              <a:latin typeface="Times New Roman" pitchFamily="18" charset="0"/>
              <a:cs typeface="Times New Roman" pitchFamily="18" charset="0"/>
            </a:endParaRPr>
          </a:p>
        </p:txBody>
      </p:sp>
      <p:grpSp>
        <p:nvGrpSpPr>
          <p:cNvPr id="8" name="Группа 5"/>
          <p:cNvGrpSpPr>
            <a:grpSpLocks/>
          </p:cNvGrpSpPr>
          <p:nvPr/>
        </p:nvGrpSpPr>
        <p:grpSpPr bwMode="auto">
          <a:xfrm>
            <a:off x="0" y="0"/>
            <a:ext cx="9144000" cy="908720"/>
            <a:chOff x="0" y="446"/>
            <a:chExt cx="9144000" cy="756793"/>
          </a:xfrm>
        </p:grpSpPr>
        <p:pic>
          <p:nvPicPr>
            <p:cNvPr id="9"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10"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11"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12"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3"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1563003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295" y="1196751"/>
            <a:ext cx="8229600" cy="792089"/>
          </a:xfrm>
        </p:spPr>
        <p:txBody>
          <a:bodyPr>
            <a:normAutofit fontScale="90000"/>
          </a:bodyPr>
          <a:lstStyle/>
          <a:p>
            <a:r>
              <a:rPr lang="en-US" sz="1800" b="1" dirty="0" smtClean="0">
                <a:solidFill>
                  <a:schemeClr val="tx2"/>
                </a:solidFill>
              </a:rPr>
              <a:t/>
            </a:r>
            <a:br>
              <a:rPr lang="en-US" sz="1800" b="1" dirty="0" smtClean="0">
                <a:solidFill>
                  <a:schemeClr val="tx2"/>
                </a:solidFill>
              </a:rPr>
            </a:br>
            <a:r>
              <a:rPr lang="en-US" sz="2700" b="1" dirty="0">
                <a:solidFill>
                  <a:srgbClr val="002060"/>
                </a:solidFill>
              </a:rPr>
              <a:t>Diagram </a:t>
            </a:r>
            <a:r>
              <a:rPr lang="en-US" sz="2700" b="1" dirty="0" smtClean="0">
                <a:solidFill>
                  <a:srgbClr val="002060"/>
                </a:solidFill>
              </a:rPr>
              <a:t>3. </a:t>
            </a:r>
            <a:r>
              <a:rPr lang="en-US" sz="2700" b="1" dirty="0">
                <a:solidFill>
                  <a:srgbClr val="002060"/>
                </a:solidFill>
              </a:rPr>
              <a:t>Networked readiness index and GDP per capita </a:t>
            </a:r>
            <a:r>
              <a:rPr lang="en-US" sz="2700" b="1" dirty="0" smtClean="0">
                <a:solidFill>
                  <a:srgbClr val="002060"/>
                </a:solidFill>
              </a:rPr>
              <a:t>(doll.</a:t>
            </a:r>
            <a:r>
              <a:rPr lang="en-US" sz="2700" b="1" dirty="0">
                <a:solidFill>
                  <a:srgbClr val="002060"/>
                </a:solidFill>
              </a:rPr>
              <a:t> </a:t>
            </a:r>
            <a:r>
              <a:rPr lang="en-US" sz="2700" b="1" dirty="0" smtClean="0">
                <a:solidFill>
                  <a:srgbClr val="002060"/>
                </a:solidFill>
              </a:rPr>
              <a:t>USA, PPP) </a:t>
            </a:r>
            <a:r>
              <a:rPr lang="en-US" sz="2700" b="1" dirty="0">
                <a:solidFill>
                  <a:srgbClr val="002060"/>
                </a:solidFill>
              </a:rPr>
              <a:t>in different countries, 2017</a:t>
            </a:r>
            <a:r>
              <a:rPr lang="ru-RU" sz="2700" b="1" dirty="0">
                <a:solidFill>
                  <a:srgbClr val="002060"/>
                </a:solidFill>
              </a:rPr>
              <a:t/>
            </a:r>
            <a:br>
              <a:rPr lang="ru-RU" sz="2700" b="1" dirty="0">
                <a:solidFill>
                  <a:srgbClr val="002060"/>
                </a:solidFill>
              </a:rPr>
            </a:br>
            <a:r>
              <a:rPr lang="en-US" sz="2200" b="1" dirty="0">
                <a:solidFill>
                  <a:srgbClr val="002060"/>
                </a:solidFill>
              </a:rPr>
              <a:t>  </a:t>
            </a:r>
            <a:endParaRPr lang="ru-RU" sz="2200" b="1" dirty="0">
              <a:solidFill>
                <a:srgbClr val="002060"/>
              </a:solidFill>
            </a:endParaRPr>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1" name="Прямоугольник 10"/>
          <p:cNvSpPr/>
          <p:nvPr/>
        </p:nvSpPr>
        <p:spPr>
          <a:xfrm>
            <a:off x="664312" y="5877272"/>
            <a:ext cx="7908289" cy="276999"/>
          </a:xfrm>
          <a:prstGeom prst="rect">
            <a:avLst/>
          </a:prstGeom>
        </p:spPr>
        <p:txBody>
          <a:bodyPr wrap="square">
            <a:spAutoFit/>
          </a:bodyPr>
          <a:lstStyle/>
          <a:p>
            <a:r>
              <a:rPr lang="en-US" sz="1200" i="1" dirty="0"/>
              <a:t>Sources: The World Economic </a:t>
            </a:r>
            <a:r>
              <a:rPr lang="en-US" sz="1200" i="1" dirty="0" smtClean="0"/>
              <a:t>Forum/ </a:t>
            </a:r>
            <a:r>
              <a:rPr lang="en-US" sz="1200" i="1" dirty="0"/>
              <a:t>The Global Enabling Trade Report, </a:t>
            </a:r>
            <a:r>
              <a:rPr lang="en-US" sz="1200" i="1" dirty="0" smtClean="0"/>
              <a:t>2016; </a:t>
            </a:r>
            <a:r>
              <a:rPr lang="en-US" sz="1200" i="1" dirty="0"/>
              <a:t>The World </a:t>
            </a:r>
            <a:r>
              <a:rPr lang="en-US" sz="1200" i="1" dirty="0" smtClean="0"/>
              <a:t>Bank/ </a:t>
            </a:r>
            <a:r>
              <a:rPr lang="en-US" sz="1200" i="1" dirty="0"/>
              <a:t>GDP per capita, PPP, </a:t>
            </a:r>
            <a:r>
              <a:rPr lang="en-US" sz="1200" i="1" dirty="0" smtClean="0"/>
              <a:t>2017</a:t>
            </a:r>
            <a:endParaRPr lang="ru-RU" sz="1200" i="1" dirty="0"/>
          </a:p>
        </p:txBody>
      </p:sp>
      <p:sp>
        <p:nvSpPr>
          <p:cNvPr id="3" name="Content Placeholder 2"/>
          <p:cNvSpPr>
            <a:spLocks noGrp="1"/>
          </p:cNvSpPr>
          <p:nvPr>
            <p:ph idx="1"/>
          </p:nvPr>
        </p:nvSpPr>
        <p:spPr>
          <a:xfrm>
            <a:off x="251520" y="1988840"/>
            <a:ext cx="8568952" cy="3816423"/>
          </a:xfrm>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graphicFrame>
        <p:nvGraphicFramePr>
          <p:cNvPr id="12" name="Диаграмма 4"/>
          <p:cNvGraphicFramePr/>
          <p:nvPr>
            <p:extLst>
              <p:ext uri="{D42A27DB-BD31-4B8C-83A1-F6EECF244321}">
                <p14:modId xmlns:p14="http://schemas.microsoft.com/office/powerpoint/2010/main" val="2239778139"/>
              </p:ext>
            </p:extLst>
          </p:nvPr>
        </p:nvGraphicFramePr>
        <p:xfrm>
          <a:off x="664313" y="2060848"/>
          <a:ext cx="7796120"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141557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8760"/>
            <a:ext cx="8229600" cy="504056"/>
          </a:xfrm>
        </p:spPr>
        <p:txBody>
          <a:bodyPr>
            <a:normAutofit fontScale="90000"/>
          </a:bodyPr>
          <a:lstStyle/>
          <a:p>
            <a:r>
              <a:rPr lang="en-US" sz="2700" b="1" dirty="0">
                <a:solidFill>
                  <a:srgbClr val="002060"/>
                </a:solidFill>
              </a:rPr>
              <a:t>Conclusions</a:t>
            </a:r>
            <a:r>
              <a:rPr lang="ru-RU" sz="2400" b="1" dirty="0">
                <a:solidFill>
                  <a:schemeClr val="tx2"/>
                </a:solidFill>
              </a:rPr>
              <a:t/>
            </a:r>
            <a:br>
              <a:rPr lang="ru-RU" sz="2400" b="1" dirty="0">
                <a:solidFill>
                  <a:schemeClr val="tx2"/>
                </a:solidFill>
              </a:rPr>
            </a:br>
            <a:endParaRPr lang="ru-RU" sz="2400" b="1" dirty="0">
              <a:solidFill>
                <a:schemeClr val="tx2"/>
              </a:solidFill>
            </a:endParaRPr>
          </a:p>
        </p:txBody>
      </p:sp>
      <p:sp>
        <p:nvSpPr>
          <p:cNvPr id="3" name="Объект 2"/>
          <p:cNvSpPr>
            <a:spLocks noGrp="1"/>
          </p:cNvSpPr>
          <p:nvPr>
            <p:ph idx="1"/>
          </p:nvPr>
        </p:nvSpPr>
        <p:spPr>
          <a:xfrm>
            <a:off x="457200" y="1772816"/>
            <a:ext cx="8229600" cy="4032448"/>
          </a:xfrm>
        </p:spPr>
        <p:txBody>
          <a:bodyPr>
            <a:noAutofit/>
          </a:bodyPr>
          <a:lstStyle/>
          <a:p>
            <a:pPr lvl="0">
              <a:buClr>
                <a:srgbClr val="FF0000"/>
              </a:buClr>
              <a:buFont typeface="Wingdings" pitchFamily="2" charset="2"/>
              <a:buChar char="v"/>
            </a:pPr>
            <a:r>
              <a:rPr lang="en-US" sz="1800" dirty="0">
                <a:solidFill>
                  <a:srgbClr val="002060"/>
                </a:solidFill>
              </a:rPr>
              <a:t>To increase the Networked readiness index characterized the level of development on information services sector, in foreign trade policy of the state the liberalism must prevail over administrative regulation (tariff barriers must be low, restrictions on foreign property must be minor, investment environment created for foreign investors must be favorable). At the same time, it has to be taken into account that along with foreign trade policy of the state, the other factors also impact on the Networked readiness index.</a:t>
            </a:r>
            <a:endParaRPr lang="ru-RU" sz="1800" dirty="0">
              <a:solidFill>
                <a:srgbClr val="002060"/>
              </a:solidFill>
            </a:endParaRPr>
          </a:p>
          <a:p>
            <a:pPr lvl="0">
              <a:buClr>
                <a:srgbClr val="FF0000"/>
              </a:buClr>
              <a:buFont typeface="Wingdings" pitchFamily="2" charset="2"/>
              <a:buChar char="v"/>
            </a:pPr>
            <a:r>
              <a:rPr lang="en-US" sz="1800" dirty="0">
                <a:solidFill>
                  <a:srgbClr val="002060"/>
                </a:solidFill>
              </a:rPr>
              <a:t>Usually (but there are some exceptions), in more developed countries the Networked readiness index is higher than in less developed countries. </a:t>
            </a:r>
            <a:endParaRPr lang="ru-RU" sz="1800" dirty="0" smtClean="0">
              <a:solidFill>
                <a:srgbClr val="002060"/>
              </a:solidFill>
            </a:endParaRPr>
          </a:p>
          <a:p>
            <a:pPr lvl="0">
              <a:buClr>
                <a:srgbClr val="FF0000"/>
              </a:buClr>
              <a:buFont typeface="Wingdings" pitchFamily="2" charset="2"/>
              <a:buChar char="v"/>
            </a:pPr>
            <a:r>
              <a:rPr lang="en-US" sz="1800" dirty="0">
                <a:solidFill>
                  <a:srgbClr val="002060"/>
                </a:solidFill>
              </a:rPr>
              <a:t>Th</a:t>
            </a:r>
            <a:r>
              <a:rPr lang="en-US" sz="1800" dirty="0" smtClean="0">
                <a:solidFill>
                  <a:srgbClr val="002060"/>
                </a:solidFill>
              </a:rPr>
              <a:t>e higher the Networked readiness index is, the higher is per capita GDP. However, measures to increase NRI can be not sufficient for it, because of the other factors influencing on the level of economic development.</a:t>
            </a:r>
            <a:endParaRPr lang="ru-RU" sz="1800" dirty="0">
              <a:solidFill>
                <a:srgbClr val="002060"/>
              </a:solidFill>
            </a:endParaRPr>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638026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116" y="2924944"/>
            <a:ext cx="8229600" cy="1224136"/>
          </a:xfrm>
        </p:spPr>
        <p:txBody>
          <a:bodyPr>
            <a:normAutofit/>
          </a:bodyPr>
          <a:lstStyle/>
          <a:p>
            <a:r>
              <a:rPr lang="en-US" sz="4000" b="1" dirty="0">
                <a:solidFill>
                  <a:srgbClr val="FF0000"/>
                </a:solidFill>
              </a:rPr>
              <a:t>Thank you for attention!</a:t>
            </a:r>
            <a:endParaRPr lang="ru-RU" sz="4000" b="1" dirty="0">
              <a:solidFill>
                <a:srgbClr val="FF0000"/>
              </a:solidFill>
            </a:endParaRPr>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672217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36912"/>
            <a:ext cx="8229600" cy="3489251"/>
          </a:xfrm>
        </p:spPr>
        <p:txBody>
          <a:bodyPr/>
          <a:lstStyle/>
          <a:p>
            <a:pPr marL="0" indent="0" algn="ctr">
              <a:buNone/>
            </a:pPr>
            <a:r>
              <a:rPr lang="en-US" i="1" dirty="0" smtClean="0">
                <a:solidFill>
                  <a:srgbClr val="C00000"/>
                </a:solidFill>
              </a:rPr>
              <a:t>T</a:t>
            </a:r>
            <a:r>
              <a:rPr lang="az-Latn-AZ" i="1" dirty="0" smtClean="0">
                <a:solidFill>
                  <a:srgbClr val="C00000"/>
                </a:solidFill>
              </a:rPr>
              <a:t>o </a:t>
            </a:r>
            <a:r>
              <a:rPr lang="az-Latn-AZ" i="1" dirty="0">
                <a:solidFill>
                  <a:srgbClr val="C00000"/>
                </a:solidFill>
              </a:rPr>
              <a:t>what extent should the </a:t>
            </a:r>
            <a:r>
              <a:rPr lang="en-US" i="1" dirty="0" smtClean="0">
                <a:solidFill>
                  <a:srgbClr val="C00000"/>
                </a:solidFill>
              </a:rPr>
              <a:t>government</a:t>
            </a:r>
            <a:r>
              <a:rPr lang="az-Latn-AZ" i="1" dirty="0" smtClean="0">
                <a:solidFill>
                  <a:srgbClr val="C00000"/>
                </a:solidFill>
              </a:rPr>
              <a:t> </a:t>
            </a:r>
            <a:r>
              <a:rPr lang="az-Latn-AZ" i="1" dirty="0">
                <a:solidFill>
                  <a:srgbClr val="C00000"/>
                </a:solidFill>
              </a:rPr>
              <a:t>regulate foreign trade</a:t>
            </a:r>
            <a:r>
              <a:rPr lang="en-US" i="1" dirty="0">
                <a:solidFill>
                  <a:srgbClr val="C00000"/>
                </a:solidFill>
              </a:rPr>
              <a:t> to stimulate information services sector</a:t>
            </a:r>
            <a:r>
              <a:rPr lang="az-Latn-AZ" i="1" dirty="0">
                <a:solidFill>
                  <a:srgbClr val="C00000"/>
                </a:solidFill>
              </a:rPr>
              <a:t>?</a:t>
            </a:r>
            <a:endParaRPr lang="ru-RU" dirty="0">
              <a:solidFill>
                <a:srgbClr val="C00000"/>
              </a:solidFill>
            </a:endParaRPr>
          </a:p>
          <a:p>
            <a:endParaRPr lang="ru-RU" dirty="0"/>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193474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792088"/>
          </a:xfrm>
        </p:spPr>
        <p:txBody>
          <a:bodyPr>
            <a:noAutofit/>
          </a:bodyPr>
          <a:lstStyle/>
          <a:p>
            <a:r>
              <a:rPr lang="en-US" sz="2400" b="1" dirty="0">
                <a:solidFill>
                  <a:srgbClr val="002060"/>
                </a:solidFill>
              </a:rPr>
              <a:t>Method of the research</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2132856"/>
            <a:ext cx="8229600" cy="3993307"/>
          </a:xfrm>
        </p:spPr>
        <p:txBody>
          <a:bodyPr>
            <a:normAutofit/>
          </a:bodyPr>
          <a:lstStyle/>
          <a:p>
            <a:pPr>
              <a:buClr>
                <a:srgbClr val="FF0000"/>
              </a:buClr>
              <a:buFont typeface="Wingdings" pitchFamily="2" charset="2"/>
              <a:buChar char="v"/>
            </a:pPr>
            <a:r>
              <a:rPr lang="en-US" sz="2000" b="1" dirty="0" smtClean="0">
                <a:solidFill>
                  <a:srgbClr val="002060"/>
                </a:solidFill>
              </a:rPr>
              <a:t>The </a:t>
            </a:r>
            <a:r>
              <a:rPr lang="en-US" sz="2000" b="1" dirty="0">
                <a:solidFill>
                  <a:srgbClr val="002060"/>
                </a:solidFill>
              </a:rPr>
              <a:t>Networked readiness </a:t>
            </a:r>
            <a:r>
              <a:rPr lang="en-US" sz="2000" b="1" dirty="0" smtClean="0">
                <a:solidFill>
                  <a:srgbClr val="002060"/>
                </a:solidFill>
              </a:rPr>
              <a:t>index</a:t>
            </a:r>
            <a:r>
              <a:rPr lang="az-Latn-AZ" sz="2000" b="1" i="1" dirty="0" smtClean="0">
                <a:solidFill>
                  <a:srgbClr val="002060"/>
                </a:solidFill>
              </a:rPr>
              <a:t> </a:t>
            </a:r>
            <a:r>
              <a:rPr lang="az-Latn-AZ" sz="2000" i="1" dirty="0" smtClean="0">
                <a:solidFill>
                  <a:srgbClr val="002060"/>
                </a:solidFill>
              </a:rPr>
              <a:t>(WEF, 2016)</a:t>
            </a:r>
            <a:endParaRPr lang="en-US" sz="2000" dirty="0" smtClean="0">
              <a:solidFill>
                <a:srgbClr val="002060"/>
              </a:solidFill>
            </a:endParaRPr>
          </a:p>
          <a:p>
            <a:pPr>
              <a:buClr>
                <a:srgbClr val="FF0000"/>
              </a:buClr>
              <a:buFont typeface="Wingdings" pitchFamily="2" charset="2"/>
              <a:buChar char="v"/>
            </a:pPr>
            <a:r>
              <a:rPr lang="en-US" sz="2000" b="1" dirty="0">
                <a:solidFill>
                  <a:srgbClr val="002060"/>
                </a:solidFill>
              </a:rPr>
              <a:t>Foreign trade </a:t>
            </a:r>
            <a:r>
              <a:rPr lang="en-US" sz="2000" b="1" dirty="0" smtClean="0">
                <a:solidFill>
                  <a:srgbClr val="002060"/>
                </a:solidFill>
              </a:rPr>
              <a:t>sub-index </a:t>
            </a:r>
            <a:r>
              <a:rPr lang="en-US" sz="2000" dirty="0" smtClean="0">
                <a:solidFill>
                  <a:srgbClr val="002060"/>
                </a:solidFill>
              </a:rPr>
              <a:t>(Institute of Economics of ANAS, 2016)</a:t>
            </a:r>
          </a:p>
          <a:p>
            <a:pPr marL="0" indent="0" algn="ctr">
              <a:buClr>
                <a:srgbClr val="FF0000"/>
              </a:buClr>
              <a:buNone/>
            </a:pPr>
            <a:endParaRPr lang="en-US" sz="2000" dirty="0" smtClean="0"/>
          </a:p>
          <a:p>
            <a:pPr marL="0" indent="0" algn="ctr">
              <a:buClr>
                <a:srgbClr val="FF0000"/>
              </a:buClr>
              <a:buNone/>
            </a:pPr>
            <a:endParaRPr lang="en-US" sz="2000" dirty="0" smtClean="0"/>
          </a:p>
          <a:p>
            <a:pPr marL="0" indent="0" algn="ctr">
              <a:buClr>
                <a:srgbClr val="FF0000"/>
              </a:buClr>
              <a:buNone/>
            </a:pPr>
            <a:r>
              <a:rPr lang="az-Latn-AZ" sz="2400" b="1" dirty="0" smtClean="0">
                <a:solidFill>
                  <a:srgbClr val="FF0000"/>
                </a:solidFill>
              </a:rPr>
              <a:t>FTi</a:t>
            </a:r>
            <a:r>
              <a:rPr lang="az-Latn-AZ" sz="2400" b="1" dirty="0">
                <a:solidFill>
                  <a:srgbClr val="FF0000"/>
                </a:solidFill>
              </a:rPr>
              <a:t>= (FTFi + EVIi + TFi) / </a:t>
            </a:r>
            <a:r>
              <a:rPr lang="az-Latn-AZ" sz="2400" b="1" dirty="0" smtClean="0">
                <a:solidFill>
                  <a:srgbClr val="FF0000"/>
                </a:solidFill>
              </a:rPr>
              <a:t>3</a:t>
            </a:r>
            <a:endParaRPr lang="en-US" sz="2400" b="1" dirty="0" smtClean="0">
              <a:solidFill>
                <a:srgbClr val="FF0000"/>
              </a:solidFill>
            </a:endParaRPr>
          </a:p>
          <a:p>
            <a:pPr marL="0" indent="0" algn="ctr">
              <a:buClr>
                <a:srgbClr val="FF0000"/>
              </a:buClr>
              <a:buNone/>
            </a:pPr>
            <a:endParaRPr lang="en-US" sz="2000" b="1" dirty="0" smtClean="0">
              <a:solidFill>
                <a:schemeClr val="tx2"/>
              </a:solidFill>
            </a:endParaRPr>
          </a:p>
          <a:p>
            <a:pPr marL="0" indent="0" algn="ctr">
              <a:buClr>
                <a:srgbClr val="FF0000"/>
              </a:buClr>
              <a:buNone/>
            </a:pPr>
            <a:endParaRPr lang="en-US" sz="2000" b="1" dirty="0" smtClean="0">
              <a:solidFill>
                <a:srgbClr val="002060"/>
              </a:solidFill>
            </a:endParaRPr>
          </a:p>
          <a:p>
            <a:pPr marL="0" indent="0">
              <a:buClr>
                <a:srgbClr val="FF0000"/>
              </a:buClr>
              <a:buNone/>
            </a:pPr>
            <a:r>
              <a:rPr lang="az-Latn-AZ" sz="2000" i="1" dirty="0" smtClean="0">
                <a:solidFill>
                  <a:srgbClr val="002060"/>
                </a:solidFill>
              </a:rPr>
              <a:t>where </a:t>
            </a:r>
            <a:r>
              <a:rPr lang="az-Latn-AZ" sz="2000" i="1" dirty="0">
                <a:solidFill>
                  <a:srgbClr val="002060"/>
                </a:solidFill>
              </a:rPr>
              <a:t>FT - </a:t>
            </a:r>
            <a:r>
              <a:rPr lang="en-US" sz="2000" i="1" dirty="0">
                <a:solidFill>
                  <a:srgbClr val="002060"/>
                </a:solidFill>
              </a:rPr>
              <a:t>FT sub-Index, </a:t>
            </a:r>
            <a:r>
              <a:rPr lang="en-US" sz="2000" i="1" dirty="0" err="1">
                <a:solidFill>
                  <a:srgbClr val="002060"/>
                </a:solidFill>
              </a:rPr>
              <a:t>FTFi</a:t>
            </a:r>
            <a:r>
              <a:rPr lang="en-US" sz="2000" i="1" dirty="0">
                <a:solidFill>
                  <a:srgbClr val="002060"/>
                </a:solidFill>
              </a:rPr>
              <a:t> - Foreign Trade Freedom </a:t>
            </a:r>
            <a:r>
              <a:rPr lang="az-Latn-AZ" sz="2000" i="1" dirty="0">
                <a:solidFill>
                  <a:srgbClr val="002060"/>
                </a:solidFill>
              </a:rPr>
              <a:t>(Fraser Institute, 2017)</a:t>
            </a:r>
            <a:r>
              <a:rPr lang="en-US" sz="2000" i="1" dirty="0">
                <a:solidFill>
                  <a:srgbClr val="002060"/>
                </a:solidFill>
              </a:rPr>
              <a:t>, </a:t>
            </a:r>
            <a:r>
              <a:rPr lang="en-US" sz="2000" i="1" dirty="0" err="1">
                <a:solidFill>
                  <a:srgbClr val="002060"/>
                </a:solidFill>
              </a:rPr>
              <a:t>EVIi</a:t>
            </a:r>
            <a:r>
              <a:rPr lang="en-US" sz="2000" i="1" dirty="0">
                <a:solidFill>
                  <a:srgbClr val="002060"/>
                </a:solidFill>
              </a:rPr>
              <a:t> - Economic Value of Imports </a:t>
            </a:r>
            <a:r>
              <a:rPr lang="az-Latn-AZ" sz="2000" i="1" dirty="0">
                <a:solidFill>
                  <a:srgbClr val="002060"/>
                </a:solidFill>
              </a:rPr>
              <a:t>(WEF, 2016)</a:t>
            </a:r>
            <a:r>
              <a:rPr lang="en-US" sz="2000" i="1" dirty="0">
                <a:solidFill>
                  <a:srgbClr val="002060"/>
                </a:solidFill>
              </a:rPr>
              <a:t>, and </a:t>
            </a:r>
            <a:r>
              <a:rPr lang="en-US" sz="2000" i="1" dirty="0" err="1">
                <a:solidFill>
                  <a:srgbClr val="002060"/>
                </a:solidFill>
              </a:rPr>
              <a:t>TFi</a:t>
            </a:r>
            <a:r>
              <a:rPr lang="en-US" sz="2000" i="1" dirty="0">
                <a:solidFill>
                  <a:srgbClr val="002060"/>
                </a:solidFill>
              </a:rPr>
              <a:t> - Trade Freedom </a:t>
            </a:r>
            <a:r>
              <a:rPr lang="az-Latn-AZ" sz="2000" i="1" dirty="0">
                <a:solidFill>
                  <a:srgbClr val="002060"/>
                </a:solidFill>
              </a:rPr>
              <a:t>(The Heritage Foundation, 2016)</a:t>
            </a:r>
            <a:r>
              <a:rPr lang="en-US" sz="2000" i="1" dirty="0">
                <a:solidFill>
                  <a:srgbClr val="002060"/>
                </a:solidFill>
              </a:rPr>
              <a:t>. </a:t>
            </a:r>
            <a:endParaRPr lang="ru-RU" sz="2000" i="1" dirty="0">
              <a:solidFill>
                <a:srgbClr val="002060"/>
              </a:solidFill>
            </a:endParaRPr>
          </a:p>
          <a:p>
            <a:pPr marL="0" indent="0">
              <a:buClr>
                <a:srgbClr val="FF0000"/>
              </a:buClr>
              <a:buNone/>
            </a:pPr>
            <a:endParaRPr lang="ru-RU" sz="2400" dirty="0">
              <a:solidFill>
                <a:schemeClr val="tx2"/>
              </a:solidFill>
            </a:endParaRPr>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7964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224136"/>
          </a:xfrm>
        </p:spPr>
        <p:txBody>
          <a:bodyPr>
            <a:noAutofit/>
          </a:bodyPr>
          <a:lstStyle/>
          <a:p>
            <a:r>
              <a:rPr lang="en-US" sz="2400" b="1" dirty="0" smtClean="0">
                <a:solidFill>
                  <a:schemeClr val="tx2"/>
                </a:solidFill>
              </a:rPr>
              <a:t/>
            </a:r>
            <a:br>
              <a:rPr lang="en-US" sz="2400" b="1" dirty="0" smtClean="0">
                <a:solidFill>
                  <a:schemeClr val="tx2"/>
                </a:solidFill>
              </a:rPr>
            </a:br>
            <a:r>
              <a:rPr lang="en-US" sz="2400" b="1" dirty="0">
                <a:solidFill>
                  <a:schemeClr val="tx2"/>
                </a:solidFill>
              </a:rPr>
              <a:t/>
            </a:r>
            <a:br>
              <a:rPr lang="en-US" sz="2400" b="1" dirty="0">
                <a:solidFill>
                  <a:schemeClr val="tx2"/>
                </a:solidFill>
              </a:rPr>
            </a:br>
            <a:r>
              <a:rPr lang="az-Latn-AZ" sz="2400" b="1" dirty="0" smtClean="0">
                <a:solidFill>
                  <a:srgbClr val="002060"/>
                </a:solidFill>
              </a:rPr>
              <a:t>Scale 1. Foreign trade sub-index, 2016</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endParaRPr lang="ru-RU" sz="2400" dirty="0">
              <a:solidFill>
                <a:srgbClr val="002060"/>
              </a:solidFill>
            </a:endParaRPr>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graphicFrame>
        <p:nvGraphicFramePr>
          <p:cNvPr id="9" name="Диаграмма 8"/>
          <p:cNvGraphicFramePr/>
          <p:nvPr>
            <p:extLst>
              <p:ext uri="{D42A27DB-BD31-4B8C-83A1-F6EECF244321}">
                <p14:modId xmlns:p14="http://schemas.microsoft.com/office/powerpoint/2010/main" val="1442229236"/>
              </p:ext>
            </p:extLst>
          </p:nvPr>
        </p:nvGraphicFramePr>
        <p:xfrm>
          <a:off x="251520" y="2492896"/>
          <a:ext cx="8640960"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848563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424936" cy="5040560"/>
          </a:xfrm>
        </p:spPr>
        <p:txBody>
          <a:bodyPr>
            <a:normAutofit/>
          </a:bodyPr>
          <a:lstStyle/>
          <a:p>
            <a:pPr algn="just"/>
            <a:r>
              <a:rPr lang="en-US" sz="2400" b="1" dirty="0">
                <a:solidFill>
                  <a:srgbClr val="FF0000"/>
                </a:solidFill>
              </a:rPr>
              <a:t>Hypothesis</a:t>
            </a:r>
            <a:r>
              <a:rPr lang="en-US" sz="2400" b="1" dirty="0" smtClean="0">
                <a:solidFill>
                  <a:srgbClr val="FF0000"/>
                </a:solidFill>
              </a:rPr>
              <a:t>:</a:t>
            </a:r>
            <a:br>
              <a:rPr lang="en-US" sz="2400" b="1" dirty="0" smtClean="0">
                <a:solidFill>
                  <a:srgbClr val="FF0000"/>
                </a:solidFill>
              </a:rPr>
            </a:br>
            <a:r>
              <a:rPr lang="en-US" sz="2400" b="1" dirty="0" smtClean="0">
                <a:solidFill>
                  <a:schemeClr val="tx2"/>
                </a:solidFill>
              </a:rPr>
              <a:t/>
            </a:r>
            <a:br>
              <a:rPr lang="en-US" sz="2400" b="1" dirty="0" smtClean="0">
                <a:solidFill>
                  <a:schemeClr val="tx2"/>
                </a:solidFill>
              </a:rPr>
            </a:br>
            <a:r>
              <a:rPr lang="en-US" sz="2400" b="1" i="1" dirty="0" smtClean="0">
                <a:solidFill>
                  <a:srgbClr val="002060"/>
                </a:solidFill>
              </a:rPr>
              <a:t>The </a:t>
            </a:r>
            <a:r>
              <a:rPr lang="en-US" sz="2400" b="1" i="1" dirty="0">
                <a:solidFill>
                  <a:srgbClr val="002060"/>
                </a:solidFill>
              </a:rPr>
              <a:t>more liberal </a:t>
            </a:r>
            <a:r>
              <a:rPr lang="en-US" sz="2400" b="1" i="1" dirty="0" smtClean="0">
                <a:solidFill>
                  <a:srgbClr val="002060"/>
                </a:solidFill>
              </a:rPr>
              <a:t>foreign </a:t>
            </a:r>
            <a:r>
              <a:rPr lang="en-US" sz="2400" b="1" i="1" dirty="0">
                <a:solidFill>
                  <a:srgbClr val="002060"/>
                </a:solidFill>
              </a:rPr>
              <a:t>trade </a:t>
            </a:r>
            <a:r>
              <a:rPr lang="en-US" sz="2400" b="1" i="1" dirty="0" smtClean="0">
                <a:solidFill>
                  <a:srgbClr val="002060"/>
                </a:solidFill>
              </a:rPr>
              <a:t>is, </a:t>
            </a:r>
            <a:r>
              <a:rPr lang="en-US" sz="2400" b="1" i="1" dirty="0">
                <a:solidFill>
                  <a:srgbClr val="002060"/>
                </a:solidFill>
              </a:rPr>
              <a:t>the higher </a:t>
            </a:r>
            <a:r>
              <a:rPr lang="en-US" sz="2400" b="1" i="1" dirty="0" smtClean="0">
                <a:solidFill>
                  <a:srgbClr val="002060"/>
                </a:solidFill>
              </a:rPr>
              <a:t>is </a:t>
            </a:r>
            <a:r>
              <a:rPr lang="en-US" sz="2400" b="1" i="1" dirty="0">
                <a:solidFill>
                  <a:srgbClr val="002060"/>
                </a:solidFill>
              </a:rPr>
              <a:t>the level of development of ICT; this in its turn, will be the reason of increase </a:t>
            </a:r>
            <a:r>
              <a:rPr lang="en-US" sz="2400" b="1" i="1" dirty="0" smtClean="0">
                <a:solidFill>
                  <a:srgbClr val="002060"/>
                </a:solidFill>
              </a:rPr>
              <a:t>in </a:t>
            </a:r>
            <a:r>
              <a:rPr lang="en-US" sz="2400" b="1" i="1" dirty="0">
                <a:solidFill>
                  <a:srgbClr val="002060"/>
                </a:solidFill>
              </a:rPr>
              <a:t>the level </a:t>
            </a:r>
            <a:r>
              <a:rPr lang="en-US" sz="2400" b="1" i="1" dirty="0" smtClean="0">
                <a:solidFill>
                  <a:srgbClr val="002060"/>
                </a:solidFill>
              </a:rPr>
              <a:t>of information services sector’s development</a:t>
            </a:r>
            <a:r>
              <a:rPr lang="en-US" sz="2400" b="1" dirty="0" smtClean="0">
                <a:solidFill>
                  <a:srgbClr val="002060"/>
                </a:solidFill>
              </a:rPr>
              <a:t>.</a:t>
            </a:r>
            <a:br>
              <a:rPr lang="en-US" sz="2400" b="1" dirty="0" smtClean="0">
                <a:solidFill>
                  <a:srgbClr val="002060"/>
                </a:solidFill>
              </a:rPr>
            </a:br>
            <a:r>
              <a:rPr lang="en-US" sz="2400" b="1" dirty="0" smtClean="0">
                <a:solidFill>
                  <a:schemeClr val="tx2"/>
                </a:solidFill>
              </a:rPr>
              <a:t/>
            </a:r>
            <a:br>
              <a:rPr lang="en-US" sz="2400" b="1" dirty="0" smtClean="0">
                <a:solidFill>
                  <a:schemeClr val="tx2"/>
                </a:solidFill>
              </a:rPr>
            </a:br>
            <a:r>
              <a:rPr lang="en-US" dirty="0"/>
              <a:t/>
            </a:r>
            <a:br>
              <a:rPr lang="en-US" dirty="0"/>
            </a:br>
            <a:endParaRPr lang="en-US" sz="2400" b="1" dirty="0">
              <a:solidFill>
                <a:schemeClr val="tx2"/>
              </a:solidFill>
            </a:endParaRPr>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28468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1080120"/>
          </a:xfrm>
        </p:spPr>
        <p:txBody>
          <a:bodyPr>
            <a:normAutofit fontScale="90000"/>
          </a:bodyPr>
          <a:lstStyle/>
          <a:p>
            <a:r>
              <a:rPr lang="en-US" sz="2700" b="1" dirty="0" smtClean="0">
                <a:solidFill>
                  <a:schemeClr val="tx2"/>
                </a:solidFill>
              </a:rPr>
              <a:t/>
            </a:r>
            <a:br>
              <a:rPr lang="en-US" sz="2700" b="1" dirty="0" smtClean="0">
                <a:solidFill>
                  <a:schemeClr val="tx2"/>
                </a:solidFill>
              </a:rPr>
            </a:br>
            <a:r>
              <a:rPr lang="en-US" sz="2700" b="1" dirty="0" smtClean="0">
                <a:solidFill>
                  <a:srgbClr val="002060"/>
                </a:solidFill>
              </a:rPr>
              <a:t>Diagram </a:t>
            </a:r>
            <a:r>
              <a:rPr lang="en-US" sz="2700" b="1" dirty="0">
                <a:solidFill>
                  <a:srgbClr val="002060"/>
                </a:solidFill>
              </a:rPr>
              <a:t>1. Foreign trade sub-index and Networked readiness index in different countries of the world, 2017</a:t>
            </a:r>
            <a:r>
              <a:rPr lang="ru-RU" dirty="0">
                <a:solidFill>
                  <a:srgbClr val="002060"/>
                </a:solidFill>
              </a:rPr>
              <a:t/>
            </a:r>
            <a:br>
              <a:rPr lang="ru-RU" dirty="0">
                <a:solidFill>
                  <a:srgbClr val="002060"/>
                </a:solidFill>
              </a:rPr>
            </a:br>
            <a:endParaRPr lang="ru-RU" dirty="0">
              <a:solidFill>
                <a:srgbClr val="002060"/>
              </a:solidFill>
            </a:endParaRPr>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graphicFrame>
        <p:nvGraphicFramePr>
          <p:cNvPr id="9" name="Chart 1"/>
          <p:cNvGraphicFramePr>
            <a:graphicFrameLocks noGrp="1"/>
          </p:cNvGraphicFramePr>
          <p:nvPr>
            <p:ph idx="1"/>
            <p:extLst>
              <p:ext uri="{D42A27DB-BD31-4B8C-83A1-F6EECF244321}">
                <p14:modId xmlns:p14="http://schemas.microsoft.com/office/powerpoint/2010/main" val="3373627822"/>
              </p:ext>
            </p:extLst>
          </p:nvPr>
        </p:nvGraphicFramePr>
        <p:xfrm>
          <a:off x="467544" y="2132856"/>
          <a:ext cx="822960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612108" y="5805264"/>
            <a:ext cx="7488284" cy="461665"/>
          </a:xfrm>
          <a:prstGeom prst="rect">
            <a:avLst/>
          </a:prstGeom>
        </p:spPr>
        <p:txBody>
          <a:bodyPr wrap="square">
            <a:spAutoFit/>
          </a:bodyPr>
          <a:lstStyle/>
          <a:p>
            <a:r>
              <a:rPr lang="en-US" sz="1200" i="1" dirty="0" smtClean="0"/>
              <a:t>Sources: The World Economic Forum, The Global Information Technology Report , 2016; The Official Website of The Institute of Economics of ANAS, </a:t>
            </a:r>
            <a:r>
              <a:rPr lang="en-US" sz="1200" i="1" dirty="0"/>
              <a:t>2016 </a:t>
            </a:r>
          </a:p>
        </p:txBody>
      </p:sp>
      <p:sp>
        <p:nvSpPr>
          <p:cNvPr id="10"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55747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926976"/>
          </a:xfrm>
        </p:spPr>
        <p:txBody>
          <a:bodyPr>
            <a:normAutofit fontScale="90000"/>
          </a:bodyPr>
          <a:lstStyle/>
          <a:p>
            <a:r>
              <a:rPr lang="en-US" sz="2700" b="1" dirty="0" smtClean="0">
                <a:solidFill>
                  <a:schemeClr val="tx2"/>
                </a:solidFill>
              </a:rPr>
              <a:t/>
            </a:r>
            <a:br>
              <a:rPr lang="en-US" sz="2700" b="1" dirty="0" smtClean="0">
                <a:solidFill>
                  <a:schemeClr val="tx2"/>
                </a:solidFill>
              </a:rPr>
            </a:br>
            <a:r>
              <a:rPr lang="en-US" sz="2700" b="1" dirty="0">
                <a:solidFill>
                  <a:schemeClr val="tx2"/>
                </a:solidFill>
              </a:rPr>
              <a:t/>
            </a:r>
            <a:br>
              <a:rPr lang="en-US" sz="2700" b="1" dirty="0">
                <a:solidFill>
                  <a:schemeClr val="tx2"/>
                </a:solidFill>
              </a:rPr>
            </a:br>
            <a:r>
              <a:rPr lang="az-Latn-AZ" sz="2700" b="1" dirty="0" smtClean="0">
                <a:solidFill>
                  <a:srgbClr val="002060"/>
                </a:solidFill>
              </a:rPr>
              <a:t>Table1</a:t>
            </a:r>
            <a:r>
              <a:rPr lang="az-Latn-AZ" sz="2700" b="1" dirty="0">
                <a:solidFill>
                  <a:srgbClr val="002060"/>
                </a:solidFill>
              </a:rPr>
              <a:t>. Regression between the FTI and components of the NRI, 84 countries</a:t>
            </a:r>
            <a:r>
              <a:rPr lang="ru-RU" dirty="0">
                <a:solidFill>
                  <a:srgbClr val="002060"/>
                </a:solidFill>
              </a:rPr>
              <a:t/>
            </a:r>
            <a:br>
              <a:rPr lang="ru-RU" dirty="0">
                <a:solidFill>
                  <a:srgbClr val="002060"/>
                </a:solidFill>
              </a:rPr>
            </a:br>
            <a:endParaRPr lang="ru-RU" dirty="0">
              <a:solidFill>
                <a:srgbClr val="002060"/>
              </a:solidFill>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2208921950"/>
              </p:ext>
            </p:extLst>
          </p:nvPr>
        </p:nvGraphicFramePr>
        <p:xfrm>
          <a:off x="683568" y="2204864"/>
          <a:ext cx="7560839" cy="4032445"/>
        </p:xfrm>
        <a:graphic>
          <a:graphicData uri="http://schemas.openxmlformats.org/drawingml/2006/table">
            <a:tbl>
              <a:tblPr firstRow="1" firstCol="1" bandRow="1">
                <a:tableStyleId>{5C22544A-7EE6-4342-B048-85BDC9FD1C3A}</a:tableStyleId>
              </a:tblPr>
              <a:tblGrid>
                <a:gridCol w="4203897">
                  <a:extLst>
                    <a:ext uri="{9D8B030D-6E8A-4147-A177-3AD203B41FA5}">
                      <a16:colId xmlns:a16="http://schemas.microsoft.com/office/drawing/2014/main" xmlns="" val="20000"/>
                    </a:ext>
                  </a:extLst>
                </a:gridCol>
                <a:gridCol w="1985051">
                  <a:extLst>
                    <a:ext uri="{9D8B030D-6E8A-4147-A177-3AD203B41FA5}">
                      <a16:colId xmlns:a16="http://schemas.microsoft.com/office/drawing/2014/main" xmlns="" val="20001"/>
                    </a:ext>
                  </a:extLst>
                </a:gridCol>
                <a:gridCol w="1371891">
                  <a:extLst>
                    <a:ext uri="{9D8B030D-6E8A-4147-A177-3AD203B41FA5}">
                      <a16:colId xmlns:a16="http://schemas.microsoft.com/office/drawing/2014/main" xmlns="" val="20002"/>
                    </a:ext>
                  </a:extLst>
                </a:gridCol>
              </a:tblGrid>
              <a:tr h="356012">
                <a:tc>
                  <a:txBody>
                    <a:bodyPr/>
                    <a:lstStyle/>
                    <a:p>
                      <a:pPr algn="just">
                        <a:lnSpc>
                          <a:spcPct val="106000"/>
                        </a:lnSpc>
                        <a:spcAft>
                          <a:spcPts val="0"/>
                        </a:spcAft>
                      </a:pPr>
                      <a:r>
                        <a:rPr lang="en-US" sz="1400" dirty="0">
                          <a:effectLst/>
                        </a:rPr>
                        <a:t>Components of NRI</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nSpc>
                          <a:spcPct val="106000"/>
                        </a:lnSpc>
                        <a:spcAft>
                          <a:spcPts val="0"/>
                        </a:spcAft>
                      </a:pPr>
                      <a:r>
                        <a:rPr lang="en-US" sz="1400" dirty="0">
                          <a:effectLst/>
                        </a:rPr>
                        <a:t>  R</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dirty="0">
                          <a:effectLst/>
                        </a:rPr>
                        <a:t>F-significance</a:t>
                      </a:r>
                      <a:endParaRPr lang="ru-RU" sz="1400" dirty="0">
                        <a:effectLst/>
                        <a:latin typeface="Times New Roman"/>
                        <a:ea typeface="Times New Roman"/>
                        <a:cs typeface="Times New Roman"/>
                      </a:endParaRPr>
                    </a:p>
                  </a:txBody>
                  <a:tcPr marL="68580" marR="68580" marT="0" marB="0" anchor="b">
                    <a:solidFill>
                      <a:srgbClr val="0070C0"/>
                    </a:solidFill>
                  </a:tcPr>
                </a:tc>
                <a:extLst>
                  <a:ext uri="{0D108BD9-81ED-4DB2-BD59-A6C34878D82A}">
                    <a16:rowId xmlns:a16="http://schemas.microsoft.com/office/drawing/2014/main" xmlns="" val="10000"/>
                  </a:ext>
                </a:extLst>
              </a:tr>
              <a:tr h="356012">
                <a:tc>
                  <a:txBody>
                    <a:bodyPr/>
                    <a:lstStyle/>
                    <a:p>
                      <a:pPr algn="just">
                        <a:lnSpc>
                          <a:spcPct val="106000"/>
                        </a:lnSpc>
                        <a:spcAft>
                          <a:spcPts val="0"/>
                        </a:spcAft>
                      </a:pPr>
                      <a:r>
                        <a:rPr lang="en-US" sz="1400" dirty="0">
                          <a:effectLst/>
                        </a:rPr>
                        <a:t>Political and regulatory environment</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0.478</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dirty="0">
                          <a:effectLst/>
                        </a:rPr>
                        <a:t>4.2946E-06</a:t>
                      </a:r>
                      <a:endParaRPr lang="ru-RU" sz="1400" dirty="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1"/>
                  </a:ext>
                </a:extLst>
              </a:tr>
              <a:tr h="356012">
                <a:tc>
                  <a:txBody>
                    <a:bodyPr/>
                    <a:lstStyle/>
                    <a:p>
                      <a:pPr algn="just">
                        <a:lnSpc>
                          <a:spcPct val="106000"/>
                        </a:lnSpc>
                        <a:spcAft>
                          <a:spcPts val="0"/>
                        </a:spcAft>
                      </a:pPr>
                      <a:r>
                        <a:rPr lang="en-US" sz="1400" dirty="0">
                          <a:effectLst/>
                        </a:rPr>
                        <a:t>Business and innovation environment</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0.679</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a:effectLst/>
                        </a:rPr>
                        <a:t>1.281E-12</a:t>
                      </a:r>
                      <a:endParaRPr lang="ru-RU" sz="140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2"/>
                  </a:ext>
                </a:extLst>
              </a:tr>
              <a:tr h="356012">
                <a:tc>
                  <a:txBody>
                    <a:bodyPr/>
                    <a:lstStyle/>
                    <a:p>
                      <a:pPr algn="just">
                        <a:lnSpc>
                          <a:spcPct val="106000"/>
                        </a:lnSpc>
                        <a:spcAft>
                          <a:spcPts val="0"/>
                        </a:spcAft>
                      </a:pPr>
                      <a:r>
                        <a:rPr lang="en-US" sz="1400" dirty="0">
                          <a:effectLst/>
                        </a:rPr>
                        <a:t>Infrastructure</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0.630</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a:effectLst/>
                        </a:rPr>
                        <a:t>1.4139E-10</a:t>
                      </a:r>
                      <a:endParaRPr lang="ru-RU" sz="140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3"/>
                  </a:ext>
                </a:extLst>
              </a:tr>
              <a:tr h="356012">
                <a:tc>
                  <a:txBody>
                    <a:bodyPr/>
                    <a:lstStyle/>
                    <a:p>
                      <a:pPr algn="just">
                        <a:lnSpc>
                          <a:spcPct val="106000"/>
                        </a:lnSpc>
                        <a:spcAft>
                          <a:spcPts val="0"/>
                        </a:spcAft>
                      </a:pPr>
                      <a:r>
                        <a:rPr lang="en-US" sz="1400" dirty="0">
                          <a:effectLst/>
                        </a:rPr>
                        <a:t>Affordability</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0.028</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a:effectLst/>
                        </a:rPr>
                        <a:t>0.80371375</a:t>
                      </a:r>
                      <a:endParaRPr lang="ru-RU" sz="140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4"/>
                  </a:ext>
                </a:extLst>
              </a:tr>
              <a:tr h="356012">
                <a:tc>
                  <a:txBody>
                    <a:bodyPr/>
                    <a:lstStyle/>
                    <a:p>
                      <a:pPr algn="just">
                        <a:lnSpc>
                          <a:spcPct val="106000"/>
                        </a:lnSpc>
                        <a:spcAft>
                          <a:spcPts val="0"/>
                        </a:spcAft>
                      </a:pPr>
                      <a:r>
                        <a:rPr lang="en-US" sz="1400" dirty="0">
                          <a:effectLst/>
                        </a:rPr>
                        <a:t>Skills</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0.575</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a:effectLst/>
                        </a:rPr>
                        <a:t>1.0656E-08</a:t>
                      </a:r>
                      <a:endParaRPr lang="ru-RU" sz="140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5"/>
                  </a:ext>
                </a:extLst>
              </a:tr>
              <a:tr h="356012">
                <a:tc>
                  <a:txBody>
                    <a:bodyPr/>
                    <a:lstStyle/>
                    <a:p>
                      <a:pPr algn="just">
                        <a:lnSpc>
                          <a:spcPct val="106000"/>
                        </a:lnSpc>
                        <a:spcAft>
                          <a:spcPts val="0"/>
                        </a:spcAft>
                      </a:pPr>
                      <a:r>
                        <a:rPr lang="en-US" sz="1400" dirty="0">
                          <a:effectLst/>
                        </a:rPr>
                        <a:t>Individual use</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0.589</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a:effectLst/>
                        </a:rPr>
                        <a:t>3,75E-09</a:t>
                      </a:r>
                      <a:endParaRPr lang="ru-RU" sz="140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6"/>
                  </a:ext>
                </a:extLst>
              </a:tr>
              <a:tr h="356012">
                <a:tc>
                  <a:txBody>
                    <a:bodyPr/>
                    <a:lstStyle/>
                    <a:p>
                      <a:pPr algn="just">
                        <a:lnSpc>
                          <a:spcPct val="106000"/>
                        </a:lnSpc>
                        <a:spcAft>
                          <a:spcPts val="0"/>
                        </a:spcAft>
                      </a:pPr>
                      <a:r>
                        <a:rPr lang="en-US" sz="1400" dirty="0">
                          <a:effectLst/>
                        </a:rPr>
                        <a:t>Business use</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0.453</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a:effectLst/>
                        </a:rPr>
                        <a:t>1.4979E-05</a:t>
                      </a:r>
                      <a:endParaRPr lang="ru-RU" sz="140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7"/>
                  </a:ext>
                </a:extLst>
              </a:tr>
              <a:tr h="356012">
                <a:tc>
                  <a:txBody>
                    <a:bodyPr/>
                    <a:lstStyle/>
                    <a:p>
                      <a:pPr algn="just">
                        <a:lnSpc>
                          <a:spcPct val="106000"/>
                        </a:lnSpc>
                        <a:spcAft>
                          <a:spcPts val="0"/>
                        </a:spcAft>
                      </a:pPr>
                      <a:r>
                        <a:rPr lang="en-US" sz="1400" dirty="0">
                          <a:effectLst/>
                        </a:rPr>
                        <a:t>Government use</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0.371</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a:effectLst/>
                        </a:rPr>
                        <a:t>0.00051954</a:t>
                      </a:r>
                      <a:endParaRPr lang="ru-RU" sz="140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8"/>
                  </a:ext>
                </a:extLst>
              </a:tr>
              <a:tr h="356012">
                <a:tc>
                  <a:txBody>
                    <a:bodyPr/>
                    <a:lstStyle/>
                    <a:p>
                      <a:pPr algn="just">
                        <a:lnSpc>
                          <a:spcPct val="106000"/>
                        </a:lnSpc>
                        <a:spcAft>
                          <a:spcPts val="0"/>
                        </a:spcAft>
                      </a:pPr>
                      <a:r>
                        <a:rPr lang="en-US" sz="1400" dirty="0">
                          <a:effectLst/>
                        </a:rPr>
                        <a:t>Economic impact</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06000"/>
                        </a:lnSpc>
                        <a:spcAft>
                          <a:spcPts val="0"/>
                        </a:spcAft>
                      </a:pPr>
                      <a:r>
                        <a:rPr lang="en-US" sz="1400">
                          <a:effectLst/>
                        </a:rPr>
                        <a:t>0.506</a:t>
                      </a:r>
                      <a:endParaRPr lang="ru-RU" sz="1400">
                        <a:effectLst/>
                        <a:latin typeface="Times New Roman"/>
                        <a:ea typeface="Times New Roman"/>
                        <a:cs typeface="Times New Roman"/>
                      </a:endParaRPr>
                    </a:p>
                  </a:txBody>
                  <a:tcPr marL="68580" marR="68580" marT="0" marB="0" anchor="b"/>
                </a:tc>
                <a:tc>
                  <a:txBody>
                    <a:bodyPr/>
                    <a:lstStyle/>
                    <a:p>
                      <a:pPr algn="just">
                        <a:lnSpc>
                          <a:spcPct val="106000"/>
                        </a:lnSpc>
                        <a:spcAft>
                          <a:spcPts val="0"/>
                        </a:spcAft>
                      </a:pPr>
                      <a:r>
                        <a:rPr lang="en-US" sz="1400">
                          <a:effectLst/>
                        </a:rPr>
                        <a:t>9.0176E-07</a:t>
                      </a:r>
                      <a:endParaRPr lang="ru-RU" sz="140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9"/>
                  </a:ext>
                </a:extLst>
              </a:tr>
              <a:tr h="472325">
                <a:tc>
                  <a:txBody>
                    <a:bodyPr/>
                    <a:lstStyle/>
                    <a:p>
                      <a:pPr algn="just">
                        <a:lnSpc>
                          <a:spcPct val="150000"/>
                        </a:lnSpc>
                        <a:spcAft>
                          <a:spcPts val="0"/>
                        </a:spcAft>
                      </a:pPr>
                      <a:r>
                        <a:rPr lang="en-US" sz="1400" dirty="0">
                          <a:effectLst/>
                        </a:rPr>
                        <a:t>Social impact</a:t>
                      </a:r>
                      <a:endParaRPr lang="ru-RU" sz="1400" dirty="0">
                        <a:effectLst/>
                        <a:latin typeface="Times New Roman"/>
                        <a:ea typeface="Times New Roman"/>
                        <a:cs typeface="Times New Roman"/>
                      </a:endParaRPr>
                    </a:p>
                  </a:txBody>
                  <a:tcPr marL="68580" marR="68580" marT="0" marB="0" anchor="b">
                    <a:solidFill>
                      <a:srgbClr val="0070C0"/>
                    </a:solidFill>
                  </a:tcPr>
                </a:tc>
                <a:tc>
                  <a:txBody>
                    <a:bodyPr/>
                    <a:lstStyle/>
                    <a:p>
                      <a:pPr algn="just">
                        <a:lnSpc>
                          <a:spcPct val="150000"/>
                        </a:lnSpc>
                        <a:spcAft>
                          <a:spcPts val="0"/>
                        </a:spcAft>
                      </a:pPr>
                      <a:r>
                        <a:rPr lang="en-US" sz="1400">
                          <a:effectLst/>
                        </a:rPr>
                        <a:t>0.528</a:t>
                      </a:r>
                      <a:endParaRPr lang="ru-RU" sz="1400">
                        <a:effectLst/>
                        <a:latin typeface="Times New Roman"/>
                        <a:ea typeface="Times New Roman"/>
                        <a:cs typeface="Times New Roman"/>
                      </a:endParaRPr>
                    </a:p>
                  </a:txBody>
                  <a:tcPr marL="68580" marR="68580" marT="0" marB="0" anchor="b"/>
                </a:tc>
                <a:tc>
                  <a:txBody>
                    <a:bodyPr/>
                    <a:lstStyle/>
                    <a:p>
                      <a:pPr algn="just">
                        <a:lnSpc>
                          <a:spcPct val="150000"/>
                        </a:lnSpc>
                        <a:spcAft>
                          <a:spcPts val="0"/>
                        </a:spcAft>
                      </a:pPr>
                      <a:r>
                        <a:rPr lang="en-US" sz="1400" dirty="0">
                          <a:effectLst/>
                        </a:rPr>
                        <a:t>2.5046E-07</a:t>
                      </a:r>
                      <a:endParaRPr lang="ru-RU" sz="1400" dirty="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10"/>
                  </a:ext>
                </a:extLst>
              </a:tr>
            </a:tbl>
          </a:graphicData>
        </a:graphic>
      </p:graphicFrame>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0"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en-US" sz="1200" b="1" dirty="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044043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052736"/>
            <a:ext cx="8229600" cy="1152128"/>
          </a:xfrm>
        </p:spPr>
        <p:txBody>
          <a:bodyPr>
            <a:normAutofit fontScale="90000"/>
          </a:bodyPr>
          <a:lstStyle/>
          <a:p>
            <a:r>
              <a:rPr lang="en-US" sz="2700" b="1" dirty="0" smtClean="0">
                <a:solidFill>
                  <a:schemeClr val="tx2"/>
                </a:solidFill>
              </a:rPr>
              <a:t/>
            </a:r>
            <a:br>
              <a:rPr lang="en-US" sz="2700" b="1" dirty="0" smtClean="0">
                <a:solidFill>
                  <a:schemeClr val="tx2"/>
                </a:solidFill>
              </a:rPr>
            </a:br>
            <a:r>
              <a:rPr lang="en-US" sz="2700" b="1" dirty="0" smtClean="0">
                <a:solidFill>
                  <a:schemeClr val="tx2"/>
                </a:solidFill>
              </a:rPr>
              <a:t/>
            </a:r>
            <a:br>
              <a:rPr lang="en-US" sz="2700" b="1" dirty="0" smtClean="0">
                <a:solidFill>
                  <a:schemeClr val="tx2"/>
                </a:solidFill>
              </a:rPr>
            </a:br>
            <a:r>
              <a:rPr lang="en-US" sz="2700" b="1" dirty="0" smtClean="0">
                <a:solidFill>
                  <a:srgbClr val="002060"/>
                </a:solidFill>
              </a:rPr>
              <a:t>Table 2. Dynamics </a:t>
            </a:r>
            <a:r>
              <a:rPr lang="en-US" sz="2700" b="1" dirty="0">
                <a:solidFill>
                  <a:srgbClr val="002060"/>
                </a:solidFill>
              </a:rPr>
              <a:t>of average indicator of Networked readiness index according to the intervals of Foreign trade sub-index </a:t>
            </a:r>
            <a:r>
              <a:rPr lang="ru-RU" dirty="0"/>
              <a:t/>
            </a:r>
            <a:br>
              <a:rPr lang="ru-RU" dirty="0"/>
            </a:br>
            <a:endParaRPr lang="ru-RU" dirty="0"/>
          </a:p>
        </p:txBody>
      </p:sp>
      <p:graphicFrame>
        <p:nvGraphicFramePr>
          <p:cNvPr id="9" name="Объект 8"/>
          <p:cNvGraphicFramePr>
            <a:graphicFrameLocks noGrp="1"/>
          </p:cNvGraphicFramePr>
          <p:nvPr>
            <p:ph idx="1"/>
            <p:extLst>
              <p:ext uri="{D42A27DB-BD31-4B8C-83A1-F6EECF244321}">
                <p14:modId xmlns:p14="http://schemas.microsoft.com/office/powerpoint/2010/main" val="322326171"/>
              </p:ext>
            </p:extLst>
          </p:nvPr>
        </p:nvGraphicFramePr>
        <p:xfrm>
          <a:off x="1475656" y="2708921"/>
          <a:ext cx="5976664" cy="2006589"/>
        </p:xfrm>
        <a:graphic>
          <a:graphicData uri="http://schemas.openxmlformats.org/drawingml/2006/table">
            <a:tbl>
              <a:tblPr firstRow="1" firstCol="1" bandRow="1">
                <a:tableStyleId>{5C22544A-7EE6-4342-B048-85BDC9FD1C3A}</a:tableStyleId>
              </a:tblPr>
              <a:tblGrid>
                <a:gridCol w="2826077">
                  <a:extLst>
                    <a:ext uri="{9D8B030D-6E8A-4147-A177-3AD203B41FA5}">
                      <a16:colId xmlns:a16="http://schemas.microsoft.com/office/drawing/2014/main" xmlns="" val="20000"/>
                    </a:ext>
                  </a:extLst>
                </a:gridCol>
                <a:gridCol w="3150587">
                  <a:extLst>
                    <a:ext uri="{9D8B030D-6E8A-4147-A177-3AD203B41FA5}">
                      <a16:colId xmlns:a16="http://schemas.microsoft.com/office/drawing/2014/main" xmlns="" val="20001"/>
                    </a:ext>
                  </a:extLst>
                </a:gridCol>
              </a:tblGrid>
              <a:tr h="544893">
                <a:tc>
                  <a:txBody>
                    <a:bodyPr/>
                    <a:lstStyle/>
                    <a:p>
                      <a:pPr indent="180340" algn="r">
                        <a:lnSpc>
                          <a:spcPct val="106000"/>
                        </a:lnSpc>
                        <a:spcAft>
                          <a:spcPts val="0"/>
                        </a:spcAft>
                      </a:pPr>
                      <a:r>
                        <a:rPr lang="az-Latn-AZ" sz="1600" dirty="0">
                          <a:effectLst/>
                        </a:rPr>
                        <a:t>FTİ intervals</a:t>
                      </a:r>
                      <a:endParaRPr lang="ru-RU" sz="2000" dirty="0">
                        <a:effectLst/>
                        <a:latin typeface="Times New Roman"/>
                        <a:ea typeface="Times New Roman"/>
                        <a:cs typeface="Times New Roman"/>
                      </a:endParaRPr>
                    </a:p>
                  </a:txBody>
                  <a:tcPr marL="68580" marR="68580" marT="0" marB="0" anchor="b">
                    <a:solidFill>
                      <a:srgbClr val="0070C0"/>
                    </a:solidFill>
                  </a:tcPr>
                </a:tc>
                <a:tc>
                  <a:txBody>
                    <a:bodyPr/>
                    <a:lstStyle/>
                    <a:p>
                      <a:pPr indent="180340" algn="r">
                        <a:lnSpc>
                          <a:spcPct val="106000"/>
                        </a:lnSpc>
                        <a:spcAft>
                          <a:spcPts val="0"/>
                        </a:spcAft>
                      </a:pPr>
                      <a:r>
                        <a:rPr lang="az-Latn-AZ" sz="1600" dirty="0">
                          <a:effectLst/>
                        </a:rPr>
                        <a:t>Average NRİ</a:t>
                      </a:r>
                      <a:endParaRPr lang="ru-RU" sz="2000" dirty="0">
                        <a:effectLst/>
                        <a:latin typeface="Times New Roman"/>
                        <a:ea typeface="Times New Roman"/>
                        <a:cs typeface="Times New Roman"/>
                      </a:endParaRPr>
                    </a:p>
                  </a:txBody>
                  <a:tcPr marL="68580" marR="68580" marT="0" marB="0" anchor="b">
                    <a:solidFill>
                      <a:srgbClr val="0070C0"/>
                    </a:solidFill>
                  </a:tcPr>
                </a:tc>
                <a:extLst>
                  <a:ext uri="{0D108BD9-81ED-4DB2-BD59-A6C34878D82A}">
                    <a16:rowId xmlns:a16="http://schemas.microsoft.com/office/drawing/2014/main" xmlns="" val="10000"/>
                  </a:ext>
                </a:extLst>
              </a:tr>
              <a:tr h="475700">
                <a:tc>
                  <a:txBody>
                    <a:bodyPr/>
                    <a:lstStyle/>
                    <a:p>
                      <a:pPr indent="180340" algn="r">
                        <a:lnSpc>
                          <a:spcPct val="106000"/>
                        </a:lnSpc>
                        <a:spcAft>
                          <a:spcPts val="0"/>
                        </a:spcAft>
                      </a:pPr>
                      <a:r>
                        <a:rPr lang="az-Latn-AZ" sz="1600" dirty="0">
                          <a:effectLst/>
                        </a:rPr>
                        <a:t>0-0.200</a:t>
                      </a:r>
                      <a:endParaRPr lang="ru-RU" sz="2000" dirty="0">
                        <a:effectLst/>
                        <a:latin typeface="Times New Roman"/>
                        <a:ea typeface="Times New Roman"/>
                        <a:cs typeface="Times New Roman"/>
                      </a:endParaRPr>
                    </a:p>
                  </a:txBody>
                  <a:tcPr marL="68580" marR="68580" marT="0" marB="0" anchor="b">
                    <a:solidFill>
                      <a:srgbClr val="0070C0"/>
                    </a:solidFill>
                  </a:tcPr>
                </a:tc>
                <a:tc>
                  <a:txBody>
                    <a:bodyPr/>
                    <a:lstStyle/>
                    <a:p>
                      <a:pPr indent="180340" algn="r">
                        <a:lnSpc>
                          <a:spcPct val="106000"/>
                        </a:lnSpc>
                        <a:spcAft>
                          <a:spcPts val="0"/>
                        </a:spcAft>
                      </a:pPr>
                      <a:r>
                        <a:rPr lang="az-Latn-AZ" sz="1600" dirty="0">
                          <a:effectLst/>
                        </a:rPr>
                        <a:t>4.9</a:t>
                      </a:r>
                      <a:endParaRPr lang="ru-RU" sz="2000" dirty="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1"/>
                  </a:ext>
                </a:extLst>
              </a:tr>
              <a:tr h="492998">
                <a:tc>
                  <a:txBody>
                    <a:bodyPr/>
                    <a:lstStyle/>
                    <a:p>
                      <a:pPr indent="180340" algn="r">
                        <a:lnSpc>
                          <a:spcPct val="106000"/>
                        </a:lnSpc>
                        <a:spcAft>
                          <a:spcPts val="0"/>
                        </a:spcAft>
                      </a:pPr>
                      <a:r>
                        <a:rPr lang="az-Latn-AZ" sz="1600" dirty="0">
                          <a:effectLst/>
                        </a:rPr>
                        <a:t>0.2</a:t>
                      </a:r>
                      <a:r>
                        <a:rPr lang="ru-RU" sz="1600" dirty="0">
                          <a:effectLst/>
                        </a:rPr>
                        <a:t>01-0</a:t>
                      </a:r>
                      <a:r>
                        <a:rPr lang="az-Latn-AZ" sz="1600" dirty="0">
                          <a:effectLst/>
                        </a:rPr>
                        <a:t>.</a:t>
                      </a:r>
                      <a:r>
                        <a:rPr lang="ru-RU" sz="1600" dirty="0">
                          <a:effectLst/>
                        </a:rPr>
                        <a:t>300</a:t>
                      </a:r>
                      <a:endParaRPr lang="ru-RU" sz="2000" dirty="0">
                        <a:effectLst/>
                        <a:latin typeface="Times New Roman"/>
                        <a:ea typeface="Times New Roman"/>
                        <a:cs typeface="Times New Roman"/>
                      </a:endParaRPr>
                    </a:p>
                  </a:txBody>
                  <a:tcPr marL="68580" marR="68580" marT="0" marB="0" anchor="b">
                    <a:solidFill>
                      <a:srgbClr val="0070C0"/>
                    </a:solidFill>
                  </a:tcPr>
                </a:tc>
                <a:tc>
                  <a:txBody>
                    <a:bodyPr/>
                    <a:lstStyle/>
                    <a:p>
                      <a:pPr indent="180340" algn="r">
                        <a:lnSpc>
                          <a:spcPct val="106000"/>
                        </a:lnSpc>
                        <a:spcAft>
                          <a:spcPts val="0"/>
                        </a:spcAft>
                      </a:pPr>
                      <a:r>
                        <a:rPr lang="ru-RU" sz="1600" dirty="0">
                          <a:effectLst/>
                        </a:rPr>
                        <a:t>4</a:t>
                      </a:r>
                      <a:r>
                        <a:rPr lang="az-Latn-AZ" sz="1600" dirty="0">
                          <a:effectLst/>
                        </a:rPr>
                        <a:t>.</a:t>
                      </a:r>
                      <a:r>
                        <a:rPr lang="ru-RU" sz="1600" dirty="0">
                          <a:effectLst/>
                        </a:rPr>
                        <a:t>5</a:t>
                      </a:r>
                      <a:endParaRPr lang="ru-RU" sz="2000" dirty="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2"/>
                  </a:ext>
                </a:extLst>
              </a:tr>
              <a:tr h="492998">
                <a:tc>
                  <a:txBody>
                    <a:bodyPr/>
                    <a:lstStyle/>
                    <a:p>
                      <a:pPr indent="180340" algn="r">
                        <a:lnSpc>
                          <a:spcPct val="106000"/>
                        </a:lnSpc>
                        <a:spcAft>
                          <a:spcPts val="0"/>
                        </a:spcAft>
                      </a:pPr>
                      <a:r>
                        <a:rPr lang="ru-RU" sz="1600" dirty="0">
                          <a:effectLst/>
                        </a:rPr>
                        <a:t>0</a:t>
                      </a:r>
                      <a:r>
                        <a:rPr lang="az-Latn-AZ" sz="1600" dirty="0">
                          <a:effectLst/>
                        </a:rPr>
                        <a:t>.</a:t>
                      </a:r>
                      <a:r>
                        <a:rPr lang="ru-RU" sz="1600" dirty="0">
                          <a:effectLst/>
                        </a:rPr>
                        <a:t>301 </a:t>
                      </a:r>
                      <a:r>
                        <a:rPr lang="az-Latn-AZ" sz="1600" dirty="0">
                          <a:effectLst/>
                        </a:rPr>
                        <a:t>+</a:t>
                      </a:r>
                      <a:endParaRPr lang="ru-RU" sz="2000" dirty="0">
                        <a:effectLst/>
                        <a:latin typeface="Times New Roman"/>
                        <a:ea typeface="Times New Roman"/>
                        <a:cs typeface="Times New Roman"/>
                      </a:endParaRPr>
                    </a:p>
                  </a:txBody>
                  <a:tcPr marL="68580" marR="68580" marT="0" marB="0" anchor="b">
                    <a:solidFill>
                      <a:srgbClr val="0070C0"/>
                    </a:solidFill>
                  </a:tcPr>
                </a:tc>
                <a:tc>
                  <a:txBody>
                    <a:bodyPr/>
                    <a:lstStyle/>
                    <a:p>
                      <a:pPr indent="180340" algn="r">
                        <a:lnSpc>
                          <a:spcPct val="106000"/>
                        </a:lnSpc>
                        <a:spcAft>
                          <a:spcPts val="0"/>
                        </a:spcAft>
                      </a:pPr>
                      <a:r>
                        <a:rPr lang="ru-RU" sz="1600" dirty="0">
                          <a:effectLst/>
                        </a:rPr>
                        <a:t>3</a:t>
                      </a:r>
                      <a:r>
                        <a:rPr lang="az-Latn-AZ" sz="1600" dirty="0">
                          <a:effectLst/>
                        </a:rPr>
                        <a:t>.</a:t>
                      </a:r>
                      <a:r>
                        <a:rPr lang="ru-RU" sz="1600" dirty="0">
                          <a:effectLst/>
                        </a:rPr>
                        <a:t>8</a:t>
                      </a:r>
                      <a:endParaRPr lang="ru-RU" sz="2000" dirty="0">
                        <a:effectLst/>
                        <a:latin typeface="Times New Roman"/>
                        <a:ea typeface="Times New Roman"/>
                        <a:cs typeface="Times New Roman"/>
                      </a:endParaRPr>
                    </a:p>
                  </a:txBody>
                  <a:tcPr marL="68580" marR="68580" marT="0" marB="0" anchor="b"/>
                </a:tc>
                <a:extLst>
                  <a:ext uri="{0D108BD9-81ED-4DB2-BD59-A6C34878D82A}">
                    <a16:rowId xmlns:a16="http://schemas.microsoft.com/office/drawing/2014/main" xmlns="" val="10003"/>
                  </a:ext>
                </a:extLst>
              </a:tr>
            </a:tbl>
          </a:graphicData>
        </a:graphic>
      </p:graphicFrame>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0"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931801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8229600" cy="720080"/>
          </a:xfrm>
        </p:spPr>
        <p:txBody>
          <a:bodyPr>
            <a:normAutofit fontScale="90000"/>
          </a:bodyPr>
          <a:lstStyle/>
          <a:p>
            <a:r>
              <a:rPr lang="en-US" sz="2700" b="1" dirty="0" smtClean="0">
                <a:solidFill>
                  <a:schemeClr val="tx2"/>
                </a:solidFill>
              </a:rPr>
              <a:t/>
            </a:r>
            <a:br>
              <a:rPr lang="en-US" sz="2700" b="1" dirty="0" smtClean="0">
                <a:solidFill>
                  <a:schemeClr val="tx2"/>
                </a:solidFill>
              </a:rPr>
            </a:br>
            <a:r>
              <a:rPr lang="en-US" sz="2700" b="1" dirty="0">
                <a:solidFill>
                  <a:schemeClr val="tx2"/>
                </a:solidFill>
              </a:rPr>
              <a:t/>
            </a:r>
            <a:br>
              <a:rPr lang="en-US" sz="2700" b="1" dirty="0">
                <a:solidFill>
                  <a:schemeClr val="tx2"/>
                </a:solidFill>
              </a:rPr>
            </a:br>
            <a:r>
              <a:rPr lang="en-US" sz="2700" b="1" dirty="0" smtClean="0">
                <a:solidFill>
                  <a:srgbClr val="002060"/>
                </a:solidFill>
              </a:rPr>
              <a:t>Diagram </a:t>
            </a:r>
            <a:r>
              <a:rPr lang="en-US" sz="2700" b="1" dirty="0" smtClean="0">
                <a:solidFill>
                  <a:srgbClr val="002060"/>
                </a:solidFill>
              </a:rPr>
              <a:t>2. </a:t>
            </a:r>
            <a:r>
              <a:rPr lang="en-US" sz="2700" b="1" dirty="0">
                <a:solidFill>
                  <a:srgbClr val="002060"/>
                </a:solidFill>
              </a:rPr>
              <a:t>Foreign trade sub-index and Networked readiness index in Azerbaijan, </a:t>
            </a:r>
            <a:r>
              <a:rPr lang="en-US" sz="2700" b="1" dirty="0" smtClean="0">
                <a:solidFill>
                  <a:srgbClr val="002060"/>
                </a:solidFill>
              </a:rPr>
              <a:t>2008-2016</a:t>
            </a:r>
            <a:r>
              <a:rPr lang="ru-RU" dirty="0">
                <a:solidFill>
                  <a:srgbClr val="002060"/>
                </a:solidFill>
              </a:rPr>
              <a:t/>
            </a:r>
            <a:br>
              <a:rPr lang="ru-RU" dirty="0">
                <a:solidFill>
                  <a:srgbClr val="002060"/>
                </a:solidFill>
              </a:rPr>
            </a:br>
            <a:endParaRPr lang="ru-RU" dirty="0">
              <a:solidFill>
                <a:srgbClr val="002060"/>
              </a:solidFill>
            </a:endParaRPr>
          </a:p>
        </p:txBody>
      </p:sp>
      <p:grpSp>
        <p:nvGrpSpPr>
          <p:cNvPr id="4" name="Группа 5"/>
          <p:cNvGrpSpPr>
            <a:grpSpLocks/>
          </p:cNvGrpSpPr>
          <p:nvPr/>
        </p:nvGrpSpPr>
        <p:grpSpPr bwMode="auto">
          <a:xfrm>
            <a:off x="0" y="0"/>
            <a:ext cx="9144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en-US" sz="1300" b="0" i="0" dirty="0" smtClean="0">
                  <a:solidFill>
                    <a:srgbClr val="FFFFFF"/>
                  </a:solidFill>
                  <a:latin typeface="Cambria" pitchFamily="18" charset="0"/>
                  <a:ea typeface="Verdana" pitchFamily="34" charset="0"/>
                  <a:cs typeface="Verdana" pitchFamily="34" charset="0"/>
                </a:rPr>
                <a:t>The Institute of Economics </a:t>
              </a:r>
              <a:br>
                <a:rPr lang="en-US" sz="1300" b="0" i="0" dirty="0" smtClean="0">
                  <a:solidFill>
                    <a:srgbClr val="FFFFFF"/>
                  </a:solidFill>
                  <a:latin typeface="Cambria" pitchFamily="18" charset="0"/>
                  <a:ea typeface="Verdana" pitchFamily="34" charset="0"/>
                  <a:cs typeface="Verdana" pitchFamily="34" charset="0"/>
                </a:rPr>
              </a:br>
              <a:r>
                <a:rPr lang="en-US" sz="1300" b="0" i="0" dirty="0" smtClean="0">
                  <a:solidFill>
                    <a:srgbClr val="FFFFFF"/>
                  </a:solidFill>
                  <a:latin typeface="Cambria" pitchFamily="18" charset="0"/>
                  <a:ea typeface="Verdana" pitchFamily="34" charset="0"/>
                  <a:cs typeface="Verdana" pitchFamily="34" charset="0"/>
                </a:rPr>
                <a:t>Azerbaijan National Academy of Sciences</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graphicFrame>
        <p:nvGraphicFramePr>
          <p:cNvPr id="9" name="Chart 5"/>
          <p:cNvGraphicFramePr>
            <a:graphicFrameLocks noGrp="1"/>
          </p:cNvGraphicFramePr>
          <p:nvPr>
            <p:ph idx="1"/>
            <p:extLst>
              <p:ext uri="{D42A27DB-BD31-4B8C-83A1-F6EECF244321}">
                <p14:modId xmlns:p14="http://schemas.microsoft.com/office/powerpoint/2010/main" val="2785969331"/>
              </p:ext>
            </p:extLst>
          </p:nvPr>
        </p:nvGraphicFramePr>
        <p:xfrm>
          <a:off x="457200" y="1989138"/>
          <a:ext cx="8229600" cy="403214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67545" y="6021287"/>
            <a:ext cx="8219256" cy="461665"/>
          </a:xfrm>
          <a:prstGeom prst="rect">
            <a:avLst/>
          </a:prstGeom>
        </p:spPr>
        <p:txBody>
          <a:bodyPr wrap="square">
            <a:spAutoFit/>
          </a:bodyPr>
          <a:lstStyle/>
          <a:p>
            <a:r>
              <a:rPr lang="en-US" sz="1200" i="1" dirty="0" smtClean="0"/>
              <a:t>Sources: </a:t>
            </a:r>
            <a:r>
              <a:rPr lang="en-US" sz="1200" i="1" dirty="0"/>
              <a:t>The World Economic Forum, The Global Information Technology Report , 2016; The Official Website of The Institute of Economics of ANAS, </a:t>
            </a:r>
            <a:r>
              <a:rPr lang="en-US" sz="1200" i="1" dirty="0" smtClean="0"/>
              <a:t>2016</a:t>
            </a:r>
            <a:endParaRPr lang="en-US" sz="1200" i="1" dirty="0"/>
          </a:p>
        </p:txBody>
      </p:sp>
      <p:sp>
        <p:nvSpPr>
          <p:cNvPr id="10" name="TextBox 8"/>
          <p:cNvSpPr txBox="1"/>
          <p:nvPr/>
        </p:nvSpPr>
        <p:spPr>
          <a:xfrm>
            <a:off x="-1"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en-US" sz="1200" b="1" dirty="0">
                <a:solidFill>
                  <a:schemeClr val="bg1"/>
                </a:solidFill>
                <a:latin typeface="Cambria" panose="02040503050406030204" pitchFamily="18" charset="0"/>
              </a:rPr>
              <a:t>Beijing, </a:t>
            </a:r>
            <a:r>
              <a:rPr lang="en-US" sz="1200" b="1" dirty="0" smtClean="0">
                <a:solidFill>
                  <a:schemeClr val="bg1"/>
                </a:solidFill>
                <a:latin typeface="Cambria" panose="02040503050406030204" pitchFamily="18" charset="0"/>
              </a:rPr>
              <a:t>China,</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87126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1286</TotalTime>
  <Words>595</Words>
  <Application>Microsoft Office PowerPoint</Application>
  <PresentationFormat>Экран (4:3)</PresentationFormat>
  <Paragraphs>111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The Networked Readiness Index: dependence from freedom of foreign trade and its economic importance </vt:lpstr>
      <vt:lpstr>Презентация PowerPoint</vt:lpstr>
      <vt:lpstr>Method of the research </vt:lpstr>
      <vt:lpstr>  Scale 1. Foreign trade sub-index, 2016  </vt:lpstr>
      <vt:lpstr>Hypothesis:  The more liberal foreign trade is, the higher is the level of development of ICT; this in its turn, will be the reason of increase in the level of information services sector’s development.   </vt:lpstr>
      <vt:lpstr> Diagram 1. Foreign trade sub-index and Networked readiness index in different countries of the world, 2017 </vt:lpstr>
      <vt:lpstr>  Table1. Regression between the FTI and components of the NRI, 84 countries </vt:lpstr>
      <vt:lpstr>  Table 2. Dynamics of average indicator of Networked readiness index according to the intervals of Foreign trade sub-index  </vt:lpstr>
      <vt:lpstr>  Diagram 2. Foreign trade sub-index and Networked readiness index in Azerbaijan, 2008-2016 </vt:lpstr>
      <vt:lpstr> Diagram 3. Networked readiness index and GDP per capita (doll. USA, PPP) in different countries, 2017   </vt:lpstr>
      <vt:lpstr>Conclusions </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54</cp:revision>
  <dcterms:created xsi:type="dcterms:W3CDTF">2019-04-25T06:27:05Z</dcterms:created>
  <dcterms:modified xsi:type="dcterms:W3CDTF">2019-05-10T06:42:40Z</dcterms:modified>
</cp:coreProperties>
</file>