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4"/>
  </p:notesMasterIdLst>
  <p:sldIdLst>
    <p:sldId id="257" r:id="rId2"/>
    <p:sldId id="277" r:id="rId3"/>
    <p:sldId id="260" r:id="rId4"/>
    <p:sldId id="267" r:id="rId5"/>
    <p:sldId id="268" r:id="rId6"/>
    <p:sldId id="269" r:id="rId7"/>
    <p:sldId id="270" r:id="rId8"/>
    <p:sldId id="262" r:id="rId9"/>
    <p:sldId id="280" r:id="rId10"/>
    <p:sldId id="279" r:id="rId11"/>
    <p:sldId id="271" r:id="rId12"/>
    <p:sldId id="27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1\Desktop\Data_Extract_From_World_Development_Indicator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1\Desktop\Data_Extract_From_World_Development_Indicato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</a:t>
            </a:r>
            <a:r>
              <a:rPr lang="az-Latn-AZ"/>
              <a:t>oğulanda gözlənilən ömür uzunluğu, </a:t>
            </a:r>
            <a:r>
              <a:rPr lang="en-US"/>
              <a:t>2018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Лист2!$D$2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Лист2!$C$3:$C$51</c:f>
              <c:strCache>
                <c:ptCount val="49"/>
                <c:pt idx="0">
                  <c:v>Hong Kong SAR, China</c:v>
                </c:pt>
                <c:pt idx="1">
                  <c:v>Japan</c:v>
                </c:pt>
                <c:pt idx="2">
                  <c:v>Switzerland</c:v>
                </c:pt>
                <c:pt idx="3">
                  <c:v>Spain</c:v>
                </c:pt>
                <c:pt idx="4">
                  <c:v>Italy</c:v>
                </c:pt>
                <c:pt idx="5">
                  <c:v>Singapore</c:v>
                </c:pt>
                <c:pt idx="6">
                  <c:v>Iceland</c:v>
                </c:pt>
                <c:pt idx="7">
                  <c:v>Israel</c:v>
                </c:pt>
                <c:pt idx="8">
                  <c:v>Norway</c:v>
                </c:pt>
                <c:pt idx="9">
                  <c:v>Australia</c:v>
                </c:pt>
                <c:pt idx="10">
                  <c:v>France</c:v>
                </c:pt>
                <c:pt idx="11">
                  <c:v>Korea, Rep.</c:v>
                </c:pt>
                <c:pt idx="12">
                  <c:v>Sweden</c:v>
                </c:pt>
                <c:pt idx="13">
                  <c:v>Ireland</c:v>
                </c:pt>
                <c:pt idx="14">
                  <c:v>Canada</c:v>
                </c:pt>
                <c:pt idx="15">
                  <c:v>New Zealand</c:v>
                </c:pt>
                <c:pt idx="16">
                  <c:v>Netherlands</c:v>
                </c:pt>
                <c:pt idx="17">
                  <c:v>Greece</c:v>
                </c:pt>
                <c:pt idx="18">
                  <c:v>Finland</c:v>
                </c:pt>
                <c:pt idx="19">
                  <c:v>Austria</c:v>
                </c:pt>
                <c:pt idx="20">
                  <c:v>Belgium</c:v>
                </c:pt>
                <c:pt idx="21">
                  <c:v>Slovenia</c:v>
                </c:pt>
                <c:pt idx="22">
                  <c:v>Portugal</c:v>
                </c:pt>
                <c:pt idx="23">
                  <c:v>United Kingdom</c:v>
                </c:pt>
                <c:pt idx="24">
                  <c:v>Denmark</c:v>
                </c:pt>
                <c:pt idx="25">
                  <c:v>Germany</c:v>
                </c:pt>
                <c:pt idx="26">
                  <c:v>Cyprus</c:v>
                </c:pt>
                <c:pt idx="27">
                  <c:v>Qatar</c:v>
                </c:pt>
                <c:pt idx="28">
                  <c:v>Czech Republic</c:v>
                </c:pt>
                <c:pt idx="29">
                  <c:v>United States</c:v>
                </c:pt>
                <c:pt idx="30">
                  <c:v>Albania</c:v>
                </c:pt>
                <c:pt idx="31">
                  <c:v>Estonia</c:v>
                </c:pt>
                <c:pt idx="32">
                  <c:v>Croatia</c:v>
                </c:pt>
                <c:pt idx="33">
                  <c:v>United Arab Emirates</c:v>
                </c:pt>
                <c:pt idx="34">
                  <c:v>Uruguay</c:v>
                </c:pt>
                <c:pt idx="35">
                  <c:v>Oman</c:v>
                </c:pt>
                <c:pt idx="36">
                  <c:v>Poland</c:v>
                </c:pt>
                <c:pt idx="37">
                  <c:v>Turkey</c:v>
                </c:pt>
                <c:pt idx="38">
                  <c:v>Slovak Republic</c:v>
                </c:pt>
                <c:pt idx="39">
                  <c:v>China</c:v>
                </c:pt>
                <c:pt idx="40">
                  <c:v>Lithuania</c:v>
                </c:pt>
                <c:pt idx="41">
                  <c:v>Latvia</c:v>
                </c:pt>
                <c:pt idx="42">
                  <c:v>Belarus</c:v>
                </c:pt>
                <c:pt idx="43">
                  <c:v>Georgia</c:v>
                </c:pt>
                <c:pt idx="44">
                  <c:v>Kazakhstan</c:v>
                </c:pt>
                <c:pt idx="45">
                  <c:v>Azerbaijan</c:v>
                </c:pt>
                <c:pt idx="46">
                  <c:v>Russian Federation</c:v>
                </c:pt>
                <c:pt idx="47">
                  <c:v>Ukraine</c:v>
                </c:pt>
                <c:pt idx="48">
                  <c:v>India</c:v>
                </c:pt>
              </c:strCache>
            </c:strRef>
          </c:cat>
          <c:val>
            <c:numRef>
              <c:f>Лист2!$D$3:$D$51</c:f>
              <c:numCache>
                <c:formatCode>0.0</c:formatCode>
                <c:ptCount val="49"/>
                <c:pt idx="0">
                  <c:v>84.934146341463432</c:v>
                </c:pt>
                <c:pt idx="1">
                  <c:v>84.210975609756105</c:v>
                </c:pt>
                <c:pt idx="2">
                  <c:v>83.753658536585377</c:v>
                </c:pt>
                <c:pt idx="3">
                  <c:v>83.43170731707319</c:v>
                </c:pt>
                <c:pt idx="4">
                  <c:v>83.346341463414646</c:v>
                </c:pt>
                <c:pt idx="5">
                  <c:v>83.146341463414629</c:v>
                </c:pt>
                <c:pt idx="6">
                  <c:v>82.86097560975611</c:v>
                </c:pt>
                <c:pt idx="7">
                  <c:v>82.802439024390253</c:v>
                </c:pt>
                <c:pt idx="8">
                  <c:v>82.75853658536586</c:v>
                </c:pt>
                <c:pt idx="9">
                  <c:v>82.748780487804893</c:v>
                </c:pt>
                <c:pt idx="10">
                  <c:v>82.724390243902448</c:v>
                </c:pt>
                <c:pt idx="11">
                  <c:v>82.626829268292681</c:v>
                </c:pt>
                <c:pt idx="12">
                  <c:v>82.558536585365857</c:v>
                </c:pt>
                <c:pt idx="13">
                  <c:v>82.256097560975618</c:v>
                </c:pt>
                <c:pt idx="14">
                  <c:v>81.948780487804882</c:v>
                </c:pt>
                <c:pt idx="15">
                  <c:v>81.858536585365869</c:v>
                </c:pt>
                <c:pt idx="16">
                  <c:v>81.812195121951234</c:v>
                </c:pt>
                <c:pt idx="17">
                  <c:v>81.787804878048803</c:v>
                </c:pt>
                <c:pt idx="18">
                  <c:v>81.734146341463429</c:v>
                </c:pt>
                <c:pt idx="19">
                  <c:v>81.692682926829278</c:v>
                </c:pt>
                <c:pt idx="20">
                  <c:v>81.595121951219525</c:v>
                </c:pt>
                <c:pt idx="21">
                  <c:v>81.378048780487802</c:v>
                </c:pt>
                <c:pt idx="22">
                  <c:v>81.324390243902442</c:v>
                </c:pt>
                <c:pt idx="23">
                  <c:v>81.256097560975604</c:v>
                </c:pt>
                <c:pt idx="24">
                  <c:v>80.953658536585365</c:v>
                </c:pt>
                <c:pt idx="25">
                  <c:v>80.892682926829266</c:v>
                </c:pt>
                <c:pt idx="26">
                  <c:v>80.828000000000003</c:v>
                </c:pt>
                <c:pt idx="27">
                  <c:v>80.099999999999994</c:v>
                </c:pt>
                <c:pt idx="28">
                  <c:v>79.029268292682929</c:v>
                </c:pt>
                <c:pt idx="29">
                  <c:v>78.53902439024391</c:v>
                </c:pt>
                <c:pt idx="30">
                  <c:v>78.457999999999998</c:v>
                </c:pt>
                <c:pt idx="31">
                  <c:v>78.243902439024396</c:v>
                </c:pt>
                <c:pt idx="32">
                  <c:v>78.070731707317094</c:v>
                </c:pt>
                <c:pt idx="33">
                  <c:v>77.813999999999993</c:v>
                </c:pt>
                <c:pt idx="34">
                  <c:v>77.77</c:v>
                </c:pt>
                <c:pt idx="35">
                  <c:v>77.632999999999996</c:v>
                </c:pt>
                <c:pt idx="36">
                  <c:v>77.60243902439025</c:v>
                </c:pt>
                <c:pt idx="37">
                  <c:v>77.436999999999998</c:v>
                </c:pt>
                <c:pt idx="38">
                  <c:v>77.265853658536599</c:v>
                </c:pt>
                <c:pt idx="39">
                  <c:v>76.703999999999994</c:v>
                </c:pt>
                <c:pt idx="40">
                  <c:v>75.680487804878055</c:v>
                </c:pt>
                <c:pt idx="41">
                  <c:v>74.782926829268305</c:v>
                </c:pt>
                <c:pt idx="42">
                  <c:v>74.175609756097572</c:v>
                </c:pt>
                <c:pt idx="43">
                  <c:v>73.599999999999994</c:v>
                </c:pt>
                <c:pt idx="44">
                  <c:v>73.150000000000006</c:v>
                </c:pt>
                <c:pt idx="45">
                  <c:v>72.864000000000004</c:v>
                </c:pt>
                <c:pt idx="46">
                  <c:v>72.657317073170731</c:v>
                </c:pt>
                <c:pt idx="47">
                  <c:v>71.582682926829278</c:v>
                </c:pt>
                <c:pt idx="48">
                  <c:v>69.415999999999997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007168"/>
        <c:axId val="172583552"/>
      </c:barChart>
      <c:catAx>
        <c:axId val="168007168"/>
        <c:scaling>
          <c:orientation val="minMax"/>
        </c:scaling>
        <c:delete val="0"/>
        <c:axPos val="b"/>
        <c:majorTickMark val="out"/>
        <c:minorTickMark val="none"/>
        <c:tickLblPos val="nextTo"/>
        <c:crossAx val="172583552"/>
        <c:crosses val="autoZero"/>
        <c:auto val="1"/>
        <c:lblAlgn val="ctr"/>
        <c:lblOffset val="100"/>
        <c:noMultiLvlLbl val="0"/>
      </c:catAx>
      <c:valAx>
        <c:axId val="172583552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crossAx val="1680071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Adambaşına düşən daxili dövlət səhiyyə xərcləri, </a:t>
            </a:r>
            <a:r>
              <a:rPr lang="az-Latn-AZ"/>
              <a:t>AQP</a:t>
            </a:r>
            <a:r>
              <a:rPr lang="en-US"/>
              <a:t> (cari beynəlxalq dollar)2017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0406744829367398E-2"/>
          <c:y val="0.13399789570912488"/>
          <c:w val="0.93375452047352037"/>
          <c:h val="0.576635958815566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Лист4!$C$2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Лист4!$B$3:$B$64</c:f>
              <c:strCache>
                <c:ptCount val="62"/>
                <c:pt idx="0">
                  <c:v>Norway</c:v>
                </c:pt>
                <c:pt idx="1">
                  <c:v>United States</c:v>
                </c:pt>
                <c:pt idx="2">
                  <c:v>Luxembourg</c:v>
                </c:pt>
                <c:pt idx="3">
                  <c:v>Sweden</c:v>
                </c:pt>
                <c:pt idx="4">
                  <c:v>Denmark</c:v>
                </c:pt>
                <c:pt idx="5">
                  <c:v>Germany</c:v>
                </c:pt>
                <c:pt idx="6">
                  <c:v>Austria</c:v>
                </c:pt>
                <c:pt idx="7">
                  <c:v>Ireland</c:v>
                </c:pt>
                <c:pt idx="8">
                  <c:v>Belgium</c:v>
                </c:pt>
                <c:pt idx="9">
                  <c:v>Iceland</c:v>
                </c:pt>
                <c:pt idx="10">
                  <c:v>France</c:v>
                </c:pt>
                <c:pt idx="11">
                  <c:v>Japan</c:v>
                </c:pt>
                <c:pt idx="12">
                  <c:v>Canada</c:v>
                </c:pt>
                <c:pt idx="13">
                  <c:v>Netherlands</c:v>
                </c:pt>
                <c:pt idx="14">
                  <c:v>United Kingdom</c:v>
                </c:pt>
                <c:pt idx="15">
                  <c:v>Australia</c:v>
                </c:pt>
                <c:pt idx="16">
                  <c:v>Kuwait</c:v>
                </c:pt>
                <c:pt idx="17">
                  <c:v>Finland</c:v>
                </c:pt>
                <c:pt idx="18">
                  <c:v>New Zealand</c:v>
                </c:pt>
                <c:pt idx="19">
                  <c:v>Qatar</c:v>
                </c:pt>
                <c:pt idx="20">
                  <c:v>Italy</c:v>
                </c:pt>
                <c:pt idx="21">
                  <c:v>Switzerland</c:v>
                </c:pt>
                <c:pt idx="22">
                  <c:v>Malta</c:v>
                </c:pt>
                <c:pt idx="23">
                  <c:v>Spain</c:v>
                </c:pt>
                <c:pt idx="24">
                  <c:v>Czech Republic</c:v>
                </c:pt>
                <c:pt idx="25">
                  <c:v>Cuba</c:v>
                </c:pt>
                <c:pt idx="26">
                  <c:v>Slovenia</c:v>
                </c:pt>
                <c:pt idx="27">
                  <c:v>Singapore</c:v>
                </c:pt>
                <c:pt idx="28">
                  <c:v>Portugal</c:v>
                </c:pt>
                <c:pt idx="29">
                  <c:v>Israel</c:v>
                </c:pt>
                <c:pt idx="30">
                  <c:v>Brunei Darussalam</c:v>
                </c:pt>
                <c:pt idx="31">
                  <c:v>United Arab Emirates</c:v>
                </c:pt>
                <c:pt idx="32">
                  <c:v>Slovak Republic</c:v>
                </c:pt>
                <c:pt idx="33">
                  <c:v>Korea, Rep.</c:v>
                </c:pt>
                <c:pt idx="34">
                  <c:v>Estonia</c:v>
                </c:pt>
                <c:pt idx="35">
                  <c:v>Lithuania</c:v>
                </c:pt>
                <c:pt idx="36">
                  <c:v>Oman</c:v>
                </c:pt>
                <c:pt idx="37">
                  <c:v>Greece</c:v>
                </c:pt>
                <c:pt idx="38">
                  <c:v>Hungary</c:v>
                </c:pt>
                <c:pt idx="39">
                  <c:v>Poland</c:v>
                </c:pt>
                <c:pt idx="40">
                  <c:v>Bahrain</c:v>
                </c:pt>
                <c:pt idx="41">
                  <c:v>Romania</c:v>
                </c:pt>
                <c:pt idx="42">
                  <c:v>Cyprus</c:v>
                </c:pt>
                <c:pt idx="43">
                  <c:v>Latvia</c:v>
                </c:pt>
                <c:pt idx="44">
                  <c:v>Turkey</c:v>
                </c:pt>
                <c:pt idx="45">
                  <c:v>Iran, Islamic Rep.</c:v>
                </c:pt>
                <c:pt idx="46">
                  <c:v>Bulgaria</c:v>
                </c:pt>
                <c:pt idx="47">
                  <c:v>Russian Federation</c:v>
                </c:pt>
                <c:pt idx="48">
                  <c:v>Belarus</c:v>
                </c:pt>
                <c:pt idx="49">
                  <c:v>Brazil</c:v>
                </c:pt>
                <c:pt idx="50">
                  <c:v>Mexico</c:v>
                </c:pt>
                <c:pt idx="51">
                  <c:v>Kazakhstan</c:v>
                </c:pt>
                <c:pt idx="52">
                  <c:v>China</c:v>
                </c:pt>
                <c:pt idx="53">
                  <c:v>Georgia</c:v>
                </c:pt>
                <c:pt idx="54">
                  <c:v>Turkmenistan</c:v>
                </c:pt>
                <c:pt idx="55">
                  <c:v>Ukraine</c:v>
                </c:pt>
                <c:pt idx="56">
                  <c:v>Moldova</c:v>
                </c:pt>
                <c:pt idx="57">
                  <c:v>Uzbekistan</c:v>
                </c:pt>
                <c:pt idx="58">
                  <c:v>Indonesia</c:v>
                </c:pt>
                <c:pt idx="59">
                  <c:v>Azerbaijan</c:v>
                </c:pt>
                <c:pt idx="60">
                  <c:v>Armenia</c:v>
                </c:pt>
                <c:pt idx="61">
                  <c:v>India</c:v>
                </c:pt>
              </c:strCache>
            </c:strRef>
          </c:cat>
          <c:val>
            <c:numRef>
              <c:f>Лист4!$C$3:$C$64</c:f>
              <c:numCache>
                <c:formatCode>General</c:formatCode>
                <c:ptCount val="62"/>
                <c:pt idx="0">
                  <c:v>5571.87939453125</c:v>
                </c:pt>
                <c:pt idx="1">
                  <c:v>5139.27197265625</c:v>
                </c:pt>
                <c:pt idx="2">
                  <c:v>5054.462890625</c:v>
                </c:pt>
                <c:pt idx="3">
                  <c:v>4770.28125</c:v>
                </c:pt>
                <c:pt idx="4">
                  <c:v>4629.72021484375</c:v>
                </c:pt>
                <c:pt idx="5">
                  <c:v>4599.51416015625</c:v>
                </c:pt>
                <c:pt idx="6">
                  <c:v>4066.576171875</c:v>
                </c:pt>
                <c:pt idx="7">
                  <c:v>4063.97338867188</c:v>
                </c:pt>
                <c:pt idx="8">
                  <c:v>3952.8154296875</c:v>
                </c:pt>
                <c:pt idx="9">
                  <c:v>3863.47607421875</c:v>
                </c:pt>
                <c:pt idx="10">
                  <c:v>3863.23217773438</c:v>
                </c:pt>
                <c:pt idx="11">
                  <c:v>3837.52587890625</c:v>
                </c:pt>
                <c:pt idx="12">
                  <c:v>3633.31713867188</c:v>
                </c:pt>
                <c:pt idx="13">
                  <c:v>3550.32470703125</c:v>
                </c:pt>
                <c:pt idx="14">
                  <c:v>3445.18408203125</c:v>
                </c:pt>
                <c:pt idx="15">
                  <c:v>3318.94897460938</c:v>
                </c:pt>
                <c:pt idx="16">
                  <c:v>3317.7470703125</c:v>
                </c:pt>
                <c:pt idx="17">
                  <c:v>3265.669921875</c:v>
                </c:pt>
                <c:pt idx="18">
                  <c:v>2842.8017578125</c:v>
                </c:pt>
                <c:pt idx="19">
                  <c:v>2708.23266601563</c:v>
                </c:pt>
                <c:pt idx="20">
                  <c:v>2674.8623046875</c:v>
                </c:pt>
                <c:pt idx="21">
                  <c:v>2505.58276367188</c:v>
                </c:pt>
                <c:pt idx="22">
                  <c:v>2486.8388671875</c:v>
                </c:pt>
                <c:pt idx="23">
                  <c:v>2449.45849609375</c:v>
                </c:pt>
                <c:pt idx="24">
                  <c:v>2250.86083984375</c:v>
                </c:pt>
                <c:pt idx="25">
                  <c:v>2223.36206054688</c:v>
                </c:pt>
                <c:pt idx="26">
                  <c:v>2126.0068359375</c:v>
                </c:pt>
                <c:pt idx="27">
                  <c:v>2058.30590820313</c:v>
                </c:pt>
                <c:pt idx="28">
                  <c:v>1932.9169921875</c:v>
                </c:pt>
                <c:pt idx="29">
                  <c:v>1918.07141113281</c:v>
                </c:pt>
                <c:pt idx="30">
                  <c:v>1777.89245605469</c:v>
                </c:pt>
                <c:pt idx="31">
                  <c:v>1776.71105957031</c:v>
                </c:pt>
                <c:pt idx="32">
                  <c:v>1727.78454589844</c:v>
                </c:pt>
                <c:pt idx="33">
                  <c:v>1709.93798828125</c:v>
                </c:pt>
                <c:pt idx="34">
                  <c:v>1607.87768554688</c:v>
                </c:pt>
                <c:pt idx="35">
                  <c:v>1395.96081542969</c:v>
                </c:pt>
                <c:pt idx="36">
                  <c:v>1395.84997558594</c:v>
                </c:pt>
                <c:pt idx="37">
                  <c:v>1381.28344726563</c:v>
                </c:pt>
                <c:pt idx="38">
                  <c:v>1360.58459472656</c:v>
                </c:pt>
                <c:pt idx="39">
                  <c:v>1350.49462890625</c:v>
                </c:pt>
                <c:pt idx="40">
                  <c:v>1313.36791992188</c:v>
                </c:pt>
                <c:pt idx="41">
                  <c:v>1074.89709472656</c:v>
                </c:pt>
                <c:pt idx="42">
                  <c:v>1030.25085449219</c:v>
                </c:pt>
                <c:pt idx="43">
                  <c:v>961.33953857421898</c:v>
                </c:pt>
                <c:pt idx="44">
                  <c:v>917.48278808593795</c:v>
                </c:pt>
                <c:pt idx="45">
                  <c:v>896.00567626953102</c:v>
                </c:pt>
                <c:pt idx="46">
                  <c:v>876.44781494140602</c:v>
                </c:pt>
                <c:pt idx="47">
                  <c:v>801.64978027343795</c:v>
                </c:pt>
                <c:pt idx="48">
                  <c:v>789.96856689453102</c:v>
                </c:pt>
                <c:pt idx="49">
                  <c:v>616.56121826171898</c:v>
                </c:pt>
                <c:pt idx="50">
                  <c:v>533.45526123046898</c:v>
                </c:pt>
                <c:pt idx="51">
                  <c:v>509.28399658203102</c:v>
                </c:pt>
                <c:pt idx="52">
                  <c:v>476.68798828125</c:v>
                </c:pt>
                <c:pt idx="53">
                  <c:v>287.77786254882801</c:v>
                </c:pt>
                <c:pt idx="54">
                  <c:v>278.56060791015602</c:v>
                </c:pt>
                <c:pt idx="55">
                  <c:v>257.35827636718801</c:v>
                </c:pt>
                <c:pt idx="56">
                  <c:v>241.30718994140599</c:v>
                </c:pt>
                <c:pt idx="57">
                  <c:v>193.92666625976599</c:v>
                </c:pt>
                <c:pt idx="58">
                  <c:v>177.98500061035199</c:v>
                </c:pt>
                <c:pt idx="59">
                  <c:v>175.82827758789099</c:v>
                </c:pt>
                <c:pt idx="60">
                  <c:v>132.58828735351599</c:v>
                </c:pt>
                <c:pt idx="61">
                  <c:v>68.731468200683594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8602368"/>
        <c:axId val="178603904"/>
      </c:barChart>
      <c:catAx>
        <c:axId val="1786023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78603904"/>
        <c:crosses val="autoZero"/>
        <c:auto val="1"/>
        <c:lblAlgn val="ctr"/>
        <c:lblOffset val="100"/>
        <c:tickLblSkip val="1"/>
        <c:noMultiLvlLbl val="0"/>
      </c:catAx>
      <c:valAx>
        <c:axId val="1786039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78602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E993F-EC41-4208-8F40-1B45A3DA1AD7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D8E73-AEFB-4769-94F7-65FF56BFC1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562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53725-671C-4999-8D68-861E5DC01BD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0877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53725-671C-4999-8D68-861E5DC01BD8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3425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53725-671C-4999-8D68-861E5DC01BD8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342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48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13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000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0245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113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255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205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314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84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ne Abstrac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5355772" y="578688"/>
            <a:ext cx="2688772" cy="4951254"/>
          </a:xfrm>
          <a:custGeom>
            <a:avLst/>
            <a:gdLst>
              <a:gd name="connsiteX0" fmla="*/ 3596540 w 4167940"/>
              <a:gd name="connsiteY0" fmla="*/ 4507069 h 4932782"/>
              <a:gd name="connsiteX1" fmla="*/ 3596540 w 4167940"/>
              <a:gd name="connsiteY1" fmla="*/ 4507069 h 4932782"/>
              <a:gd name="connsiteX2" fmla="*/ 3596539 w 4167940"/>
              <a:gd name="connsiteY2" fmla="*/ 4507069 h 4932782"/>
              <a:gd name="connsiteX3" fmla="*/ 3594359 w 4167940"/>
              <a:gd name="connsiteY3" fmla="*/ 1089014 h 4932782"/>
              <a:gd name="connsiteX4" fmla="*/ 3594359 w 4167940"/>
              <a:gd name="connsiteY4" fmla="*/ 1089015 h 4932782"/>
              <a:gd name="connsiteX5" fmla="*/ 3731949 w 4167940"/>
              <a:gd name="connsiteY5" fmla="*/ 1261523 h 4932782"/>
              <a:gd name="connsiteX6" fmla="*/ 3334049 w 4167940"/>
              <a:gd name="connsiteY6" fmla="*/ 4795192 h 4932782"/>
              <a:gd name="connsiteX7" fmla="*/ 3223265 w 4167940"/>
              <a:gd name="connsiteY7" fmla="*/ 4927393 h 4932782"/>
              <a:gd name="connsiteX8" fmla="*/ 3161542 w 4167940"/>
              <a:gd name="connsiteY8" fmla="*/ 4932782 h 4932782"/>
              <a:gd name="connsiteX9" fmla="*/ 3102562 w 4167940"/>
              <a:gd name="connsiteY9" fmla="*/ 4913802 h 4932782"/>
              <a:gd name="connsiteX10" fmla="*/ 3023952 w 4167940"/>
              <a:gd name="connsiteY10" fmla="*/ 4760274 h 4932782"/>
              <a:gd name="connsiteX11" fmla="*/ 3421851 w 4167940"/>
              <a:gd name="connsiteY11" fmla="*/ 1226604 h 4932782"/>
              <a:gd name="connsiteX12" fmla="*/ 3594359 w 4167940"/>
              <a:gd name="connsiteY12" fmla="*/ 1089014 h 4932782"/>
              <a:gd name="connsiteX13" fmla="*/ 2829929 w 4167940"/>
              <a:gd name="connsiteY13" fmla="*/ 1002939 h 4932782"/>
              <a:gd name="connsiteX14" fmla="*/ 2829929 w 4167940"/>
              <a:gd name="connsiteY14" fmla="*/ 1002939 h 4932782"/>
              <a:gd name="connsiteX15" fmla="*/ 2967519 w 4167940"/>
              <a:gd name="connsiteY15" fmla="*/ 1175447 h 4932782"/>
              <a:gd name="connsiteX16" fmla="*/ 2569619 w 4167940"/>
              <a:gd name="connsiteY16" fmla="*/ 4709116 h 4932782"/>
              <a:gd name="connsiteX17" fmla="*/ 2458835 w 4167940"/>
              <a:gd name="connsiteY17" fmla="*/ 4841317 h 4932782"/>
              <a:gd name="connsiteX18" fmla="*/ 2397112 w 4167940"/>
              <a:gd name="connsiteY18" fmla="*/ 4846706 h 4932782"/>
              <a:gd name="connsiteX19" fmla="*/ 2338132 w 4167940"/>
              <a:gd name="connsiteY19" fmla="*/ 4827726 h 4932782"/>
              <a:gd name="connsiteX20" fmla="*/ 2259522 w 4167940"/>
              <a:gd name="connsiteY20" fmla="*/ 4674198 h 4932782"/>
              <a:gd name="connsiteX21" fmla="*/ 2657421 w 4167940"/>
              <a:gd name="connsiteY21" fmla="*/ 1140528 h 4932782"/>
              <a:gd name="connsiteX22" fmla="*/ 2829929 w 4167940"/>
              <a:gd name="connsiteY22" fmla="*/ 1002939 h 4932782"/>
              <a:gd name="connsiteX23" fmla="*/ 900831 w 4167940"/>
              <a:gd name="connsiteY23" fmla="*/ 785718 h 4932782"/>
              <a:gd name="connsiteX24" fmla="*/ 900831 w 4167940"/>
              <a:gd name="connsiteY24" fmla="*/ 785719 h 4932782"/>
              <a:gd name="connsiteX25" fmla="*/ 1038421 w 4167940"/>
              <a:gd name="connsiteY25" fmla="*/ 958227 h 4932782"/>
              <a:gd name="connsiteX26" fmla="*/ 640522 w 4167940"/>
              <a:gd name="connsiteY26" fmla="*/ 4491895 h 4932782"/>
              <a:gd name="connsiteX27" fmla="*/ 529738 w 4167940"/>
              <a:gd name="connsiteY27" fmla="*/ 4624096 h 4932782"/>
              <a:gd name="connsiteX28" fmla="*/ 468015 w 4167940"/>
              <a:gd name="connsiteY28" fmla="*/ 4629485 h 4932782"/>
              <a:gd name="connsiteX29" fmla="*/ 409035 w 4167940"/>
              <a:gd name="connsiteY29" fmla="*/ 4610505 h 4932782"/>
              <a:gd name="connsiteX30" fmla="*/ 330424 w 4167940"/>
              <a:gd name="connsiteY30" fmla="*/ 4456977 h 4932782"/>
              <a:gd name="connsiteX31" fmla="*/ 728323 w 4167940"/>
              <a:gd name="connsiteY31" fmla="*/ 923308 h 4932782"/>
              <a:gd name="connsiteX32" fmla="*/ 900831 w 4167940"/>
              <a:gd name="connsiteY32" fmla="*/ 785718 h 4932782"/>
              <a:gd name="connsiteX33" fmla="*/ 4029357 w 4167940"/>
              <a:gd name="connsiteY33" fmla="*/ 663301 h 4932782"/>
              <a:gd name="connsiteX34" fmla="*/ 4029357 w 4167940"/>
              <a:gd name="connsiteY34" fmla="*/ 663302 h 4932782"/>
              <a:gd name="connsiteX35" fmla="*/ 4166947 w 4167940"/>
              <a:gd name="connsiteY35" fmla="*/ 835810 h 4932782"/>
              <a:gd name="connsiteX36" fmla="*/ 3769047 w 4167940"/>
              <a:gd name="connsiteY36" fmla="*/ 4369479 h 4932782"/>
              <a:gd name="connsiteX37" fmla="*/ 3658263 w 4167940"/>
              <a:gd name="connsiteY37" fmla="*/ 4501680 h 4932782"/>
              <a:gd name="connsiteX38" fmla="*/ 3596540 w 4167940"/>
              <a:gd name="connsiteY38" fmla="*/ 4507069 h 4932782"/>
              <a:gd name="connsiteX39" fmla="*/ 3537560 w 4167940"/>
              <a:gd name="connsiteY39" fmla="*/ 4488089 h 4932782"/>
              <a:gd name="connsiteX40" fmla="*/ 3458950 w 4167940"/>
              <a:gd name="connsiteY40" fmla="*/ 4334561 h 4932782"/>
              <a:gd name="connsiteX41" fmla="*/ 3856849 w 4167940"/>
              <a:gd name="connsiteY41" fmla="*/ 800892 h 4932782"/>
              <a:gd name="connsiteX42" fmla="*/ 4029357 w 4167940"/>
              <a:gd name="connsiteY42" fmla="*/ 663301 h 4932782"/>
              <a:gd name="connsiteX43" fmla="*/ 3264927 w 4167940"/>
              <a:gd name="connsiteY43" fmla="*/ 577225 h 4932782"/>
              <a:gd name="connsiteX44" fmla="*/ 3264927 w 4167940"/>
              <a:gd name="connsiteY44" fmla="*/ 577226 h 4932782"/>
              <a:gd name="connsiteX45" fmla="*/ 3402517 w 4167940"/>
              <a:gd name="connsiteY45" fmla="*/ 749734 h 4932782"/>
              <a:gd name="connsiteX46" fmla="*/ 3004617 w 4167940"/>
              <a:gd name="connsiteY46" fmla="*/ 4283403 h 4932782"/>
              <a:gd name="connsiteX47" fmla="*/ 2893833 w 4167940"/>
              <a:gd name="connsiteY47" fmla="*/ 4415604 h 4932782"/>
              <a:gd name="connsiteX48" fmla="*/ 2832110 w 4167940"/>
              <a:gd name="connsiteY48" fmla="*/ 4420993 h 4932782"/>
              <a:gd name="connsiteX49" fmla="*/ 2773130 w 4167940"/>
              <a:gd name="connsiteY49" fmla="*/ 4402013 h 4932782"/>
              <a:gd name="connsiteX50" fmla="*/ 2694520 w 4167940"/>
              <a:gd name="connsiteY50" fmla="*/ 4248485 h 4932782"/>
              <a:gd name="connsiteX51" fmla="*/ 3092419 w 4167940"/>
              <a:gd name="connsiteY51" fmla="*/ 714816 h 4932782"/>
              <a:gd name="connsiteX52" fmla="*/ 3264927 w 4167940"/>
              <a:gd name="connsiteY52" fmla="*/ 577225 h 4932782"/>
              <a:gd name="connsiteX53" fmla="*/ 2500497 w 4167940"/>
              <a:gd name="connsiteY53" fmla="*/ 491149 h 4932782"/>
              <a:gd name="connsiteX54" fmla="*/ 2500497 w 4167940"/>
              <a:gd name="connsiteY54" fmla="*/ 491149 h 4932782"/>
              <a:gd name="connsiteX55" fmla="*/ 2638087 w 4167940"/>
              <a:gd name="connsiteY55" fmla="*/ 663657 h 4932782"/>
              <a:gd name="connsiteX56" fmla="*/ 2240187 w 4167940"/>
              <a:gd name="connsiteY56" fmla="*/ 4197326 h 4932782"/>
              <a:gd name="connsiteX57" fmla="*/ 2129403 w 4167940"/>
              <a:gd name="connsiteY57" fmla="*/ 4329527 h 4932782"/>
              <a:gd name="connsiteX58" fmla="*/ 2067680 w 4167940"/>
              <a:gd name="connsiteY58" fmla="*/ 4334916 h 4932782"/>
              <a:gd name="connsiteX59" fmla="*/ 2008700 w 4167940"/>
              <a:gd name="connsiteY59" fmla="*/ 4315936 h 4932782"/>
              <a:gd name="connsiteX60" fmla="*/ 1930090 w 4167940"/>
              <a:gd name="connsiteY60" fmla="*/ 4162408 h 4932782"/>
              <a:gd name="connsiteX61" fmla="*/ 2327989 w 4167940"/>
              <a:gd name="connsiteY61" fmla="*/ 628739 h 4932782"/>
              <a:gd name="connsiteX62" fmla="*/ 2500497 w 4167940"/>
              <a:gd name="connsiteY62" fmla="*/ 491149 h 4932782"/>
              <a:gd name="connsiteX63" fmla="*/ 1736069 w 4167940"/>
              <a:gd name="connsiteY63" fmla="*/ 405073 h 4932782"/>
              <a:gd name="connsiteX64" fmla="*/ 1736069 w 4167940"/>
              <a:gd name="connsiteY64" fmla="*/ 405074 h 4932782"/>
              <a:gd name="connsiteX65" fmla="*/ 1873659 w 4167940"/>
              <a:gd name="connsiteY65" fmla="*/ 577581 h 4932782"/>
              <a:gd name="connsiteX66" fmla="*/ 1475760 w 4167940"/>
              <a:gd name="connsiteY66" fmla="*/ 4111250 h 4932782"/>
              <a:gd name="connsiteX67" fmla="*/ 1364976 w 4167940"/>
              <a:gd name="connsiteY67" fmla="*/ 4243451 h 4932782"/>
              <a:gd name="connsiteX68" fmla="*/ 1303253 w 4167940"/>
              <a:gd name="connsiteY68" fmla="*/ 4248840 h 4932782"/>
              <a:gd name="connsiteX69" fmla="*/ 1244273 w 4167940"/>
              <a:gd name="connsiteY69" fmla="*/ 4229860 h 4932782"/>
              <a:gd name="connsiteX70" fmla="*/ 1165662 w 4167940"/>
              <a:gd name="connsiteY70" fmla="*/ 4076332 h 4932782"/>
              <a:gd name="connsiteX71" fmla="*/ 1563561 w 4167940"/>
              <a:gd name="connsiteY71" fmla="*/ 542663 h 4932782"/>
              <a:gd name="connsiteX72" fmla="*/ 1736069 w 4167940"/>
              <a:gd name="connsiteY72" fmla="*/ 405073 h 4932782"/>
              <a:gd name="connsiteX73" fmla="*/ 1335829 w 4167940"/>
              <a:gd name="connsiteY73" fmla="*/ 360004 h 4932782"/>
              <a:gd name="connsiteX74" fmla="*/ 1335829 w 4167940"/>
              <a:gd name="connsiteY74" fmla="*/ 360006 h 4932782"/>
              <a:gd name="connsiteX75" fmla="*/ 1473419 w 4167940"/>
              <a:gd name="connsiteY75" fmla="*/ 532514 h 4932782"/>
              <a:gd name="connsiteX76" fmla="*/ 1075520 w 4167940"/>
              <a:gd name="connsiteY76" fmla="*/ 4066182 h 4932782"/>
              <a:gd name="connsiteX77" fmla="*/ 964736 w 4167940"/>
              <a:gd name="connsiteY77" fmla="*/ 4198383 h 4932782"/>
              <a:gd name="connsiteX78" fmla="*/ 903013 w 4167940"/>
              <a:gd name="connsiteY78" fmla="*/ 4203772 h 4932782"/>
              <a:gd name="connsiteX79" fmla="*/ 844033 w 4167940"/>
              <a:gd name="connsiteY79" fmla="*/ 4184792 h 4932782"/>
              <a:gd name="connsiteX80" fmla="*/ 765422 w 4167940"/>
              <a:gd name="connsiteY80" fmla="*/ 4031264 h 4932782"/>
              <a:gd name="connsiteX81" fmla="*/ 1163321 w 4167940"/>
              <a:gd name="connsiteY81" fmla="*/ 497595 h 4932782"/>
              <a:gd name="connsiteX82" fmla="*/ 1335829 w 4167940"/>
              <a:gd name="connsiteY82" fmla="*/ 360004 h 4932782"/>
              <a:gd name="connsiteX83" fmla="*/ 571400 w 4167940"/>
              <a:gd name="connsiteY83" fmla="*/ 273929 h 4932782"/>
              <a:gd name="connsiteX84" fmla="*/ 571400 w 4167940"/>
              <a:gd name="connsiteY84" fmla="*/ 273930 h 4932782"/>
              <a:gd name="connsiteX85" fmla="*/ 708990 w 4167940"/>
              <a:gd name="connsiteY85" fmla="*/ 446438 h 4932782"/>
              <a:gd name="connsiteX86" fmla="*/ 311090 w 4167940"/>
              <a:gd name="connsiteY86" fmla="*/ 3980106 h 4932782"/>
              <a:gd name="connsiteX87" fmla="*/ 200306 w 4167940"/>
              <a:gd name="connsiteY87" fmla="*/ 4112307 h 4932782"/>
              <a:gd name="connsiteX88" fmla="*/ 138583 w 4167940"/>
              <a:gd name="connsiteY88" fmla="*/ 4117696 h 4932782"/>
              <a:gd name="connsiteX89" fmla="*/ 79603 w 4167940"/>
              <a:gd name="connsiteY89" fmla="*/ 4098716 h 4932782"/>
              <a:gd name="connsiteX90" fmla="*/ 993 w 4167940"/>
              <a:gd name="connsiteY90" fmla="*/ 3945188 h 4932782"/>
              <a:gd name="connsiteX91" fmla="*/ 398892 w 4167940"/>
              <a:gd name="connsiteY91" fmla="*/ 411519 h 4932782"/>
              <a:gd name="connsiteX92" fmla="*/ 571400 w 4167940"/>
              <a:gd name="connsiteY92" fmla="*/ 273929 h 4932782"/>
              <a:gd name="connsiteX93" fmla="*/ 2168629 w 4167940"/>
              <a:gd name="connsiteY93" fmla="*/ 993 h 4932782"/>
              <a:gd name="connsiteX94" fmla="*/ 2168629 w 4167940"/>
              <a:gd name="connsiteY94" fmla="*/ 995 h 4932782"/>
              <a:gd name="connsiteX95" fmla="*/ 2306219 w 4167940"/>
              <a:gd name="connsiteY95" fmla="*/ 173503 h 4932782"/>
              <a:gd name="connsiteX96" fmla="*/ 1908320 w 4167940"/>
              <a:gd name="connsiteY96" fmla="*/ 3707171 h 4932782"/>
              <a:gd name="connsiteX97" fmla="*/ 1797536 w 4167940"/>
              <a:gd name="connsiteY97" fmla="*/ 3839372 h 4932782"/>
              <a:gd name="connsiteX98" fmla="*/ 1735813 w 4167940"/>
              <a:gd name="connsiteY98" fmla="*/ 3844761 h 4932782"/>
              <a:gd name="connsiteX99" fmla="*/ 1676833 w 4167940"/>
              <a:gd name="connsiteY99" fmla="*/ 3825781 h 4932782"/>
              <a:gd name="connsiteX100" fmla="*/ 1598222 w 4167940"/>
              <a:gd name="connsiteY100" fmla="*/ 3672253 h 4932782"/>
              <a:gd name="connsiteX101" fmla="*/ 1996121 w 4167940"/>
              <a:gd name="connsiteY101" fmla="*/ 138584 h 4932782"/>
              <a:gd name="connsiteX102" fmla="*/ 2168629 w 4167940"/>
              <a:gd name="connsiteY102" fmla="*/ 993 h 4932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4167940" h="4932782">
                <a:moveTo>
                  <a:pt x="3596540" y="4507069"/>
                </a:moveTo>
                <a:lnTo>
                  <a:pt x="3596540" y="4507069"/>
                </a:lnTo>
                <a:lnTo>
                  <a:pt x="3596539" y="4507069"/>
                </a:lnTo>
                <a:close/>
                <a:moveTo>
                  <a:pt x="3594359" y="1089014"/>
                </a:moveTo>
                <a:lnTo>
                  <a:pt x="3594359" y="1089015"/>
                </a:lnTo>
                <a:cubicBezTo>
                  <a:pt x="3679990" y="1098657"/>
                  <a:pt x="3741591" y="1175892"/>
                  <a:pt x="3731949" y="1261523"/>
                </a:cubicBezTo>
                <a:lnTo>
                  <a:pt x="3334049" y="4795192"/>
                </a:lnTo>
                <a:cubicBezTo>
                  <a:pt x="3326818" y="4859415"/>
                  <a:pt x="3281565" y="4910122"/>
                  <a:pt x="3223265" y="4927393"/>
                </a:cubicBezTo>
                <a:lnTo>
                  <a:pt x="3161542" y="4932782"/>
                </a:lnTo>
                <a:lnTo>
                  <a:pt x="3102562" y="4913802"/>
                </a:lnTo>
                <a:cubicBezTo>
                  <a:pt x="3049563" y="4883998"/>
                  <a:pt x="3016721" y="4824498"/>
                  <a:pt x="3023952" y="4760274"/>
                </a:cubicBezTo>
                <a:lnTo>
                  <a:pt x="3421851" y="1226604"/>
                </a:lnTo>
                <a:cubicBezTo>
                  <a:pt x="3431493" y="1140974"/>
                  <a:pt x="3508728" y="1079372"/>
                  <a:pt x="3594359" y="1089014"/>
                </a:cubicBezTo>
                <a:close/>
                <a:moveTo>
                  <a:pt x="2829929" y="1002939"/>
                </a:moveTo>
                <a:lnTo>
                  <a:pt x="2829929" y="1002939"/>
                </a:lnTo>
                <a:cubicBezTo>
                  <a:pt x="2915560" y="1012582"/>
                  <a:pt x="2977161" y="1089816"/>
                  <a:pt x="2967519" y="1175447"/>
                </a:cubicBezTo>
                <a:lnTo>
                  <a:pt x="2569619" y="4709116"/>
                </a:lnTo>
                <a:cubicBezTo>
                  <a:pt x="2562387" y="4773339"/>
                  <a:pt x="2517135" y="4824046"/>
                  <a:pt x="2458835" y="4841317"/>
                </a:cubicBezTo>
                <a:lnTo>
                  <a:pt x="2397112" y="4846706"/>
                </a:lnTo>
                <a:lnTo>
                  <a:pt x="2338132" y="4827726"/>
                </a:lnTo>
                <a:cubicBezTo>
                  <a:pt x="2285133" y="4797922"/>
                  <a:pt x="2252290" y="4738422"/>
                  <a:pt x="2259522" y="4674198"/>
                </a:cubicBezTo>
                <a:lnTo>
                  <a:pt x="2657421" y="1140528"/>
                </a:lnTo>
                <a:cubicBezTo>
                  <a:pt x="2667063" y="1054898"/>
                  <a:pt x="2744298" y="993296"/>
                  <a:pt x="2829929" y="1002939"/>
                </a:cubicBezTo>
                <a:close/>
                <a:moveTo>
                  <a:pt x="900831" y="785718"/>
                </a:moveTo>
                <a:lnTo>
                  <a:pt x="900831" y="785719"/>
                </a:lnTo>
                <a:cubicBezTo>
                  <a:pt x="986462" y="795361"/>
                  <a:pt x="1048063" y="872596"/>
                  <a:pt x="1038421" y="958227"/>
                </a:cubicBezTo>
                <a:lnTo>
                  <a:pt x="640522" y="4491895"/>
                </a:lnTo>
                <a:cubicBezTo>
                  <a:pt x="633290" y="4556118"/>
                  <a:pt x="588037" y="4606825"/>
                  <a:pt x="529738" y="4624096"/>
                </a:cubicBezTo>
                <a:lnTo>
                  <a:pt x="468015" y="4629485"/>
                </a:lnTo>
                <a:lnTo>
                  <a:pt x="409035" y="4610505"/>
                </a:lnTo>
                <a:cubicBezTo>
                  <a:pt x="356036" y="4580701"/>
                  <a:pt x="323193" y="4521201"/>
                  <a:pt x="330424" y="4456977"/>
                </a:cubicBezTo>
                <a:lnTo>
                  <a:pt x="728323" y="923308"/>
                </a:lnTo>
                <a:cubicBezTo>
                  <a:pt x="737965" y="837677"/>
                  <a:pt x="815200" y="776076"/>
                  <a:pt x="900831" y="785718"/>
                </a:cubicBezTo>
                <a:close/>
                <a:moveTo>
                  <a:pt x="4029357" y="663301"/>
                </a:moveTo>
                <a:lnTo>
                  <a:pt x="4029357" y="663302"/>
                </a:lnTo>
                <a:cubicBezTo>
                  <a:pt x="4114988" y="672944"/>
                  <a:pt x="4176589" y="750179"/>
                  <a:pt x="4166947" y="835810"/>
                </a:cubicBezTo>
                <a:lnTo>
                  <a:pt x="3769047" y="4369479"/>
                </a:lnTo>
                <a:cubicBezTo>
                  <a:pt x="3761815" y="4433702"/>
                  <a:pt x="3716563" y="4484409"/>
                  <a:pt x="3658263" y="4501680"/>
                </a:cubicBezTo>
                <a:lnTo>
                  <a:pt x="3596540" y="4507069"/>
                </a:lnTo>
                <a:lnTo>
                  <a:pt x="3537560" y="4488089"/>
                </a:lnTo>
                <a:cubicBezTo>
                  <a:pt x="3484561" y="4458285"/>
                  <a:pt x="3451719" y="4398784"/>
                  <a:pt x="3458950" y="4334561"/>
                </a:cubicBezTo>
                <a:lnTo>
                  <a:pt x="3856849" y="800892"/>
                </a:lnTo>
                <a:cubicBezTo>
                  <a:pt x="3866491" y="715261"/>
                  <a:pt x="3943726" y="653659"/>
                  <a:pt x="4029357" y="663301"/>
                </a:cubicBezTo>
                <a:close/>
                <a:moveTo>
                  <a:pt x="3264927" y="577225"/>
                </a:moveTo>
                <a:lnTo>
                  <a:pt x="3264927" y="577226"/>
                </a:lnTo>
                <a:cubicBezTo>
                  <a:pt x="3350558" y="586869"/>
                  <a:pt x="3412159" y="664104"/>
                  <a:pt x="3402517" y="749734"/>
                </a:cubicBezTo>
                <a:lnTo>
                  <a:pt x="3004617" y="4283403"/>
                </a:lnTo>
                <a:cubicBezTo>
                  <a:pt x="2997385" y="4347626"/>
                  <a:pt x="2952133" y="4398333"/>
                  <a:pt x="2893833" y="4415604"/>
                </a:cubicBezTo>
                <a:lnTo>
                  <a:pt x="2832110" y="4420993"/>
                </a:lnTo>
                <a:lnTo>
                  <a:pt x="2773130" y="4402013"/>
                </a:lnTo>
                <a:cubicBezTo>
                  <a:pt x="2720131" y="4372209"/>
                  <a:pt x="2687288" y="4312708"/>
                  <a:pt x="2694520" y="4248485"/>
                </a:cubicBezTo>
                <a:lnTo>
                  <a:pt x="3092419" y="714816"/>
                </a:lnTo>
                <a:cubicBezTo>
                  <a:pt x="3102061" y="629185"/>
                  <a:pt x="3179296" y="567583"/>
                  <a:pt x="3264927" y="577225"/>
                </a:cubicBezTo>
                <a:close/>
                <a:moveTo>
                  <a:pt x="2500497" y="491149"/>
                </a:moveTo>
                <a:lnTo>
                  <a:pt x="2500497" y="491149"/>
                </a:lnTo>
                <a:cubicBezTo>
                  <a:pt x="2586128" y="500792"/>
                  <a:pt x="2647729" y="578027"/>
                  <a:pt x="2638087" y="663657"/>
                </a:cubicBezTo>
                <a:lnTo>
                  <a:pt x="2240187" y="4197326"/>
                </a:lnTo>
                <a:cubicBezTo>
                  <a:pt x="2232955" y="4261549"/>
                  <a:pt x="2187703" y="4312256"/>
                  <a:pt x="2129403" y="4329527"/>
                </a:cubicBezTo>
                <a:lnTo>
                  <a:pt x="2067680" y="4334916"/>
                </a:lnTo>
                <a:lnTo>
                  <a:pt x="2008700" y="4315936"/>
                </a:lnTo>
                <a:cubicBezTo>
                  <a:pt x="1955701" y="4286132"/>
                  <a:pt x="1922859" y="4226631"/>
                  <a:pt x="1930090" y="4162408"/>
                </a:cubicBezTo>
                <a:lnTo>
                  <a:pt x="2327989" y="628739"/>
                </a:lnTo>
                <a:cubicBezTo>
                  <a:pt x="2337631" y="543108"/>
                  <a:pt x="2414866" y="481506"/>
                  <a:pt x="2500497" y="491149"/>
                </a:cubicBezTo>
                <a:close/>
                <a:moveTo>
                  <a:pt x="1736069" y="405073"/>
                </a:moveTo>
                <a:lnTo>
                  <a:pt x="1736069" y="405074"/>
                </a:lnTo>
                <a:cubicBezTo>
                  <a:pt x="1821700" y="414716"/>
                  <a:pt x="1883301" y="491951"/>
                  <a:pt x="1873659" y="577581"/>
                </a:cubicBezTo>
                <a:lnTo>
                  <a:pt x="1475760" y="4111250"/>
                </a:lnTo>
                <a:cubicBezTo>
                  <a:pt x="1468528" y="4175473"/>
                  <a:pt x="1423275" y="4226180"/>
                  <a:pt x="1364976" y="4243451"/>
                </a:cubicBezTo>
                <a:lnTo>
                  <a:pt x="1303253" y="4248840"/>
                </a:lnTo>
                <a:lnTo>
                  <a:pt x="1244273" y="4229860"/>
                </a:lnTo>
                <a:cubicBezTo>
                  <a:pt x="1191274" y="4200056"/>
                  <a:pt x="1158431" y="4140555"/>
                  <a:pt x="1165662" y="4076332"/>
                </a:cubicBezTo>
                <a:lnTo>
                  <a:pt x="1563561" y="542663"/>
                </a:lnTo>
                <a:cubicBezTo>
                  <a:pt x="1573203" y="457032"/>
                  <a:pt x="1650438" y="395431"/>
                  <a:pt x="1736069" y="405073"/>
                </a:cubicBezTo>
                <a:close/>
                <a:moveTo>
                  <a:pt x="1335829" y="360004"/>
                </a:moveTo>
                <a:lnTo>
                  <a:pt x="1335829" y="360006"/>
                </a:lnTo>
                <a:cubicBezTo>
                  <a:pt x="1421460" y="369648"/>
                  <a:pt x="1483061" y="446883"/>
                  <a:pt x="1473419" y="532514"/>
                </a:cubicBezTo>
                <a:lnTo>
                  <a:pt x="1075520" y="4066182"/>
                </a:lnTo>
                <a:cubicBezTo>
                  <a:pt x="1068288" y="4130405"/>
                  <a:pt x="1023035" y="4181112"/>
                  <a:pt x="964736" y="4198383"/>
                </a:cubicBezTo>
                <a:lnTo>
                  <a:pt x="903013" y="4203772"/>
                </a:lnTo>
                <a:lnTo>
                  <a:pt x="844033" y="4184792"/>
                </a:lnTo>
                <a:cubicBezTo>
                  <a:pt x="791034" y="4154988"/>
                  <a:pt x="758191" y="4095488"/>
                  <a:pt x="765422" y="4031264"/>
                </a:cubicBezTo>
                <a:lnTo>
                  <a:pt x="1163321" y="497595"/>
                </a:lnTo>
                <a:cubicBezTo>
                  <a:pt x="1172963" y="411964"/>
                  <a:pt x="1250198" y="350363"/>
                  <a:pt x="1335829" y="360004"/>
                </a:cubicBezTo>
                <a:close/>
                <a:moveTo>
                  <a:pt x="571400" y="273929"/>
                </a:moveTo>
                <a:lnTo>
                  <a:pt x="571400" y="273930"/>
                </a:lnTo>
                <a:cubicBezTo>
                  <a:pt x="657031" y="283572"/>
                  <a:pt x="718632" y="360807"/>
                  <a:pt x="708990" y="446438"/>
                </a:cubicBezTo>
                <a:lnTo>
                  <a:pt x="311090" y="3980106"/>
                </a:lnTo>
                <a:cubicBezTo>
                  <a:pt x="303858" y="4044329"/>
                  <a:pt x="258606" y="4095036"/>
                  <a:pt x="200306" y="4112307"/>
                </a:cubicBezTo>
                <a:lnTo>
                  <a:pt x="138583" y="4117696"/>
                </a:lnTo>
                <a:lnTo>
                  <a:pt x="79603" y="4098716"/>
                </a:lnTo>
                <a:cubicBezTo>
                  <a:pt x="26604" y="4068912"/>
                  <a:pt x="-6239" y="4009411"/>
                  <a:pt x="993" y="3945188"/>
                </a:cubicBezTo>
                <a:lnTo>
                  <a:pt x="398892" y="411519"/>
                </a:lnTo>
                <a:cubicBezTo>
                  <a:pt x="408534" y="325888"/>
                  <a:pt x="485769" y="264287"/>
                  <a:pt x="571400" y="273929"/>
                </a:cubicBezTo>
                <a:close/>
                <a:moveTo>
                  <a:pt x="2168629" y="993"/>
                </a:moveTo>
                <a:lnTo>
                  <a:pt x="2168629" y="995"/>
                </a:lnTo>
                <a:cubicBezTo>
                  <a:pt x="2254260" y="10637"/>
                  <a:pt x="2315861" y="87872"/>
                  <a:pt x="2306219" y="173503"/>
                </a:cubicBezTo>
                <a:lnTo>
                  <a:pt x="1908320" y="3707171"/>
                </a:lnTo>
                <a:cubicBezTo>
                  <a:pt x="1901088" y="3771394"/>
                  <a:pt x="1855835" y="3822101"/>
                  <a:pt x="1797536" y="3839372"/>
                </a:cubicBezTo>
                <a:lnTo>
                  <a:pt x="1735813" y="3844761"/>
                </a:lnTo>
                <a:lnTo>
                  <a:pt x="1676833" y="3825781"/>
                </a:lnTo>
                <a:cubicBezTo>
                  <a:pt x="1623834" y="3795977"/>
                  <a:pt x="1590991" y="3736477"/>
                  <a:pt x="1598222" y="3672253"/>
                </a:cubicBezTo>
                <a:lnTo>
                  <a:pt x="1996121" y="138584"/>
                </a:lnTo>
                <a:cubicBezTo>
                  <a:pt x="2005763" y="52953"/>
                  <a:pt x="2082998" y="-8648"/>
                  <a:pt x="2168629" y="993"/>
                </a:cubicBezTo>
                <a:close/>
              </a:path>
            </a:pathLst>
          </a:custGeom>
          <a:pattFill prst="pct5">
            <a:fgClr>
              <a:schemeClr val="tx1"/>
            </a:fgClr>
            <a:bgClr>
              <a:schemeClr val="bg1"/>
            </a:bgClr>
          </a:patt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0050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reativ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1584" y="2075543"/>
            <a:ext cx="3337703" cy="2766143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704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7566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pening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012030" y="1621945"/>
            <a:ext cx="2160000" cy="2880000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</p:spPr>
      </p:sp>
    </p:spTree>
    <p:extLst>
      <p:ext uri="{BB962C8B-B14F-4D97-AF65-F5344CB8AC3E}">
        <p14:creationId xmlns:p14="http://schemas.microsoft.com/office/powerpoint/2010/main" val="133353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09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53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95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45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3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10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92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9D6825A-5C62-4DE0-8337-C2AA387628B8}" type="datetimeFigureOut">
              <a:rPr lang="ru-RU" smtClean="0"/>
              <a:t>24.07.2020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FF57B8B-F512-48F4-A954-C362F722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79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  <p:sldLayoutId id="2147483731" r:id="rId18"/>
    <p:sldLayoutId id="2147483732" r:id="rId19"/>
    <p:sldLayoutId id="2147483733" r:id="rId20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2784957" y="3025239"/>
            <a:ext cx="160029" cy="16002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FBFDFE">
                  <a:alpha val="25000"/>
                </a:srgb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3884552" y="3035781"/>
            <a:ext cx="218623" cy="21862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FBFDFE">
                  <a:alpha val="25000"/>
                </a:srgb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4874835" y="3035781"/>
            <a:ext cx="218623" cy="218623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FBFDFE">
                  <a:alpha val="25000"/>
                </a:srgb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3"/>
          <p:cNvSpPr txBox="1"/>
          <p:nvPr>
            <p:custDataLst>
              <p:tags r:id="rId1"/>
            </p:custDataLst>
          </p:nvPr>
        </p:nvSpPr>
        <p:spPr>
          <a:xfrm>
            <a:off x="343782" y="1661097"/>
            <a:ext cx="7518785" cy="119484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86005" tIns="43002" rIns="86005" bIns="43002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z-Latn-AZ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“TÜRKDİLLİ DÖVLƏTLƏRİN İQTİSADÇILARI”</a:t>
            </a:r>
          </a:p>
          <a:p>
            <a:pPr algn="ctr">
              <a:lnSpc>
                <a:spcPct val="150000"/>
              </a:lnSpc>
            </a:pPr>
            <a:r>
              <a:rPr lang="az-Latn-AZ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İCTİMAİ BİRLİYİ</a:t>
            </a:r>
          </a:p>
        </p:txBody>
      </p:sp>
      <p:pic>
        <p:nvPicPr>
          <p:cNvPr id="11" name="Рисунок 10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580829" y="270447"/>
            <a:ext cx="1314450" cy="13906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矩形 20"/>
          <p:cNvSpPr/>
          <p:nvPr/>
        </p:nvSpPr>
        <p:spPr>
          <a:xfrm>
            <a:off x="519862" y="3391690"/>
            <a:ext cx="7436385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Latn-AZ" sz="36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汉仪大宋简" panose="02010609000101010101" pitchFamily="49" charset="-122"/>
                <a:cs typeface="Times New Roman" panose="02020603050405020304" pitchFamily="18" charset="0"/>
              </a:rPr>
              <a:t>İcbari tibbi sığorta: </a:t>
            </a:r>
            <a:r>
              <a:rPr lang="az-Latn-AZ" sz="36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汉仪大宋简" panose="02010609000101010101" pitchFamily="49" charset="-122"/>
                <a:cs typeface="Times New Roman" panose="02020603050405020304" pitchFamily="18" charset="0"/>
              </a:rPr>
              <a:t>dünya təcrübəsi</a:t>
            </a:r>
          </a:p>
          <a:p>
            <a:pPr algn="ctr"/>
            <a:endParaRPr lang="az-Latn-AZ" altLang="zh-CN" sz="20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汉仪大宋简" panose="02010609000101010101" pitchFamily="49" charset="-122"/>
              <a:cs typeface="Times New Roman" panose="02020603050405020304" pitchFamily="18" charset="0"/>
            </a:endParaRPr>
          </a:p>
          <a:p>
            <a:pPr algn="ctr"/>
            <a:endParaRPr lang="az-Latn-AZ" altLang="zh-CN" sz="20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汉仪大宋简" panose="02010609000101010101" pitchFamily="49" charset="-122"/>
              <a:cs typeface="Times New Roman" panose="02020603050405020304" pitchFamily="18" charset="0"/>
            </a:endParaRPr>
          </a:p>
          <a:p>
            <a:pPr algn="ctr"/>
            <a:endParaRPr lang="az-Latn-AZ" altLang="zh-CN" sz="20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汉仪大宋简" panose="02010609000101010101" pitchFamily="49" charset="-122"/>
              <a:cs typeface="Times New Roman" panose="02020603050405020304" pitchFamily="18" charset="0"/>
            </a:endParaRPr>
          </a:p>
          <a:p>
            <a:pPr algn="ctr"/>
            <a:endParaRPr lang="az-Latn-AZ" altLang="zh-CN" sz="20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汉仪大宋简" panose="0201060900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az-Latn-AZ" altLang="zh-CN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汉仪大宋简" panose="02010609000101010101" pitchFamily="49" charset="-122"/>
                <a:cs typeface="Times New Roman" panose="02020603050405020304" pitchFamily="18" charset="0"/>
              </a:rPr>
              <a:t>i.f.d., dos.  Muradov Allahyar Niyaz oğlu</a:t>
            </a:r>
            <a:endParaRPr lang="zh-CN" altLang="en-US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汉仪大宋简" panose="0201060900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43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12500" decel="86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16667E-6 2.22222E-6 L 4.16667E-6 0.00023 C -0.00026 -0.00972 -0.00052 -0.01922 -0.00092 -0.02871 C -0.00144 -0.04074 -0.00209 -0.0507 -0.00274 -0.0625 C -0.00248 -0.09005 -0.00248 -0.11783 -0.00183 -0.14537 C -0.00183 -0.14769 -0.00118 -0.14977 -0.00092 -0.15209 C -0.00052 -0.15602 -0.00039 -0.15996 4.16667E-6 -0.16389 C 0.00026 -0.16551 0.00078 -0.16713 0.00104 -0.16898 C 0.00351 -0.18519 0.0013 -0.17824 0.00481 -0.1875 C 0.00625 -0.19769 0.00533 -0.1919 0.00768 -0.2044 C 0.00794 -0.20602 0.00846 -0.20764 0.00859 -0.20949 C 0.00989 -0.2213 0.00898 -0.21505 0.01145 -0.22801 C 0.01171 -0.22963 0.01198 -0.23148 0.01237 -0.2331 C 0.01302 -0.23519 0.0138 -0.2375 0.01432 -0.23982 C 0.01536 -0.24468 0.01562 -0.25185 0.01614 -0.25672 C 0.01731 -0.26551 0.01705 -0.2581 0.01901 -0.26852 C 0.01992 -0.27292 0.02018 -0.27755 0.02096 -0.28218 L 0.02382 -0.29722 C 0.02408 -0.29884 0.02448 -0.30047 0.02474 -0.30232 C 0.02513 -0.3044 0.02539 -0.30672 0.02565 -0.30903 C 0.02604 -0.31227 0.02617 -0.31574 0.02669 -0.31922 C 0.02682 -0.32084 0.02734 -0.32246 0.0276 -0.32408 C 0.02799 -0.32639 0.02812 -0.32871 0.02851 -0.33102 C 0.02903 -0.3338 0.02994 -0.33681 0.03046 -0.33935 C 0.03086 -0.34167 0.03099 -0.34398 0.03138 -0.34607 C 0.03203 -0.34954 0.03268 -0.35278 0.03333 -0.35625 L 0.03424 -0.36158 C 0.03463 -0.36736 0.03502 -0.37963 0.03619 -0.38658 C 0.03658 -0.38959 0.03737 -0.39213 0.03802 -0.39514 C 0.03841 -0.40023 0.03906 -0.40509 0.03906 -0.41019 C 0.03906 -0.47871 0.04062 -0.46134 0.03711 -0.49306 C 0.03671 -0.50023 0.03658 -0.50764 0.03619 -0.51505 C 0.0358 -0.51922 0.03489 -0.52246 0.03424 -0.52639 C 0.03385 -0.52871 0.03359 -0.53102 0.03333 -0.53334 C 0.03294 -0.53634 0.03294 -0.53912 0.03229 -0.54167 C 0.0319 -0.54375 0.03112 -0.54537 0.03046 -0.54722 C 0.02812 -0.56366 0.03125 -0.5463 0.0276 -0.55718 C 0.02708 -0.55834 0.02708 -0.56042 0.02669 -0.56204 C 0.02421 -0.57246 0.02552 -0.56551 0.02291 -0.57408 C 0.02213 -0.57616 0.02161 -0.57847 0.02096 -0.58079 C 0.02044 -0.58241 0.01966 -0.58403 0.01901 -0.58588 C 0.01836 -0.58797 0.01796 -0.59051 0.01718 -0.59259 C 0.01601 -0.59514 0.01458 -0.59676 0.01341 -0.59931 C 0.01263 -0.60093 0.01198 -0.60255 0.01145 -0.6044 C 0.0108 -0.60648 0.01041 -0.60926 0.0095 -0.61111 C 0.00846 -0.6132 0.00703 -0.61435 0.00573 -0.61621 C 0.00507 -0.61713 0.00442 -0.61852 0.0039 -0.61945 C 0.00117 -0.6338 0.00494 -0.61644 0.00104 -0.62801 C -0.00209 -0.63704 0.00286 -0.62963 -0.00274 -0.63634 C -0.00313 -0.6382 -0.00326 -0.63982 -0.00378 -0.64097 C -0.00469 -0.64398 -0.00717 -0.64653 -0.00847 -0.64792 C -0.00886 -0.64977 -0.00899 -0.65162 -0.00951 -0.65301 C -0.0099 -0.6544 -0.0112 -0.65486 -0.01133 -0.65648 C -0.0125 -0.66945 -0.01224 -0.68959 -0.01224 -0.70371 L -0.00274 -0.74769 " pathEditMode="relative" rAng="0" ptsTypes="AAAAAAAAAAAAAAAAAAAAAAAAAAAAAAAAAAAAAAAAAAAAAAAAAAAAAAA">
                                      <p:cBhvr>
                                        <p:cTn id="6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" y="-3738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12500" decel="86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4.16667E-6 -4.81481E-6 L -4.16667E-6 0.00024 C -0.00026 -0.00972 -0.00052 -0.01921 -0.00091 -0.0287 C -0.00143 -0.04074 -0.00208 -0.05069 -0.00273 -0.0625 C -0.00247 -0.09004 -0.00247 -0.11782 -0.00182 -0.14537 C -0.00182 -0.14768 -0.00117 -0.14976 -0.00091 -0.15208 C -0.00052 -0.15601 -0.00039 -0.15995 -4.16667E-6 -0.16388 C 0.00026 -0.1655 0.00079 -0.16712 0.00105 -0.16898 C 0.00352 -0.18518 0.00131 -0.17824 0.00482 -0.1875 C 0.00625 -0.19768 0.00534 -0.19189 0.00769 -0.20439 C 0.00795 -0.20601 0.00847 -0.20763 0.0086 -0.20949 C 0.0099 -0.22129 0.00899 -0.21504 0.01146 -0.228 C 0.01172 -0.22962 0.01198 -0.23148 0.01237 -0.2331 C 0.01303 -0.23518 0.01381 -0.2375 0.01433 -0.23981 C 0.01537 -0.24467 0.01563 -0.25185 0.01615 -0.25671 C 0.01732 -0.2655 0.01706 -0.2581 0.01901 -0.26851 C 0.01993 -0.27291 0.02019 -0.27754 0.02097 -0.28217 L 0.02383 -0.29722 C 0.02409 -0.29884 0.02448 -0.30046 0.02474 -0.30231 C 0.02513 -0.30439 0.02539 -0.30671 0.02566 -0.30902 C 0.02605 -0.31226 0.02618 -0.31574 0.0267 -0.31921 C 0.02683 -0.32083 0.02735 -0.32245 0.02761 -0.32407 C 0.028 -0.32638 0.02813 -0.3287 0.02852 -0.33101 C 0.02904 -0.33379 0.02995 -0.3368 0.03047 -0.33935 C 0.03086 -0.34166 0.03099 -0.34398 0.03138 -0.34606 C 0.03204 -0.34953 0.03269 -0.35277 0.03334 -0.35625 L 0.03425 -0.36157 C 0.03464 -0.36736 0.03503 -0.37962 0.0362 -0.38657 C 0.03659 -0.38958 0.03737 -0.39212 0.03803 -0.39513 C 0.03842 -0.40023 0.03907 -0.40509 0.03907 -0.41018 C 0.03907 -0.4787 0.04063 -0.46134 0.03711 -0.49305 C 0.03672 -0.50023 0.03659 -0.50763 0.0362 -0.51481 C 0.03581 -0.51921 0.0349 -0.52245 0.03425 -0.52638 C 0.03386 -0.5287 0.0336 -0.53101 0.03334 -0.53333 C 0.03295 -0.53634 0.03295 -0.53912 0.0323 -0.54166 C 0.03191 -0.54375 0.03112 -0.54537 0.03047 -0.54699 C 0.02813 -0.56365 0.03125 -0.54629 0.02761 -0.55717 C 0.02709 -0.55833 0.02709 -0.56041 0.0267 -0.56203 C 0.02422 -0.57245 0.02553 -0.5655 0.02292 -0.57407 C 0.02214 -0.57615 0.02162 -0.57847 0.02097 -0.58078 C 0.02045 -0.5824 0.01967 -0.58402 0.01901 -0.58587 C 0.01836 -0.58796 0.01797 -0.5905 0.01719 -0.59259 C 0.01602 -0.59513 0.01459 -0.59675 0.01342 -0.5993 C 0.01263 -0.60092 0.01198 -0.60254 0.01146 -0.60439 C 0.01081 -0.60648 0.01042 -0.60925 0.00951 -0.61111 C 0.00847 -0.61319 0.00704 -0.61435 0.00573 -0.6162 C 0.00508 -0.61712 0.00443 -0.61851 0.00391 -0.61944 C 0.00118 -0.63379 0.00495 -0.61643 0.00105 -0.628 C -0.00208 -0.63703 0.00287 -0.62962 -0.00273 -0.63634 C -0.00312 -0.63819 -0.00325 -0.63981 -0.00377 -0.6412 C -0.00468 -0.64398 -0.00716 -0.64652 -0.00846 -0.64791 C -0.00885 -0.64976 -0.00898 -0.65162 -0.0095 -0.653 C -0.00989 -0.65439 -0.01119 -0.65486 -0.01132 -0.65648 C -0.0125 -0.66944 -0.01224 -0.68958 -0.01224 -0.7037 L -0.00273 -0.74768 " pathEditMode="relative" rAng="0" ptsTypes="AAAAAAAAAAAAAAAAAAAAAAAAAAAAAAAAAAAAAAAAAAAAAAAAAAAAAAA">
                                      <p:cBhvr>
                                        <p:cTn id="8" dur="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" y="-3738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12500" decel="86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95833E-6 -4.81481E-6 L -3.95833E-6 0.00024 C -0.00026 -0.00972 -0.00052 -0.01921 -0.00091 -0.0287 C -0.00143 -0.04074 -0.00208 -0.05069 -0.00273 -0.0625 C -0.00247 -0.09004 -0.00247 -0.11782 -0.00182 -0.14537 C -0.00182 -0.14768 -0.00117 -0.14976 -0.00091 -0.15208 C -0.00052 -0.15601 -0.00039 -0.15995 -3.95833E-6 -0.16388 C 0.00026 -0.1655 0.00079 -0.16712 0.00105 -0.16898 C 0.00352 -0.18518 0.00131 -0.17824 0.00482 -0.1875 C 0.00625 -0.19768 0.00534 -0.19189 0.00769 -0.20439 C 0.00795 -0.20601 0.00847 -0.20763 0.0086 -0.20949 C 0.0099 -0.22129 0.00899 -0.21504 0.01146 -0.228 C 0.01172 -0.22962 0.01198 -0.23148 0.01237 -0.2331 C 0.01302 -0.23518 0.01381 -0.2375 0.01433 -0.23981 C 0.01537 -0.24467 0.01563 -0.25185 0.01615 -0.25671 C 0.01732 -0.2655 0.01706 -0.2581 0.01901 -0.26851 C 0.01993 -0.27291 0.02019 -0.27754 0.02097 -0.28217 L 0.02383 -0.29722 C 0.02409 -0.29884 0.02448 -0.30046 0.02474 -0.30231 C 0.02513 -0.30439 0.02539 -0.30671 0.02566 -0.30902 C 0.02605 -0.31226 0.02618 -0.31574 0.0267 -0.31921 C 0.02683 -0.32083 0.02735 -0.32245 0.02761 -0.32407 C 0.028 -0.32638 0.02813 -0.3287 0.02852 -0.33101 C 0.02904 -0.33379 0.02995 -0.3368 0.03047 -0.33935 C 0.03086 -0.34166 0.03099 -0.34398 0.03138 -0.34606 C 0.03204 -0.34953 0.03269 -0.35277 0.03334 -0.35625 L 0.03425 -0.36157 C 0.03464 -0.36736 0.03503 -0.37962 0.0362 -0.38657 C 0.03659 -0.38958 0.03737 -0.39212 0.03802 -0.39513 C 0.03842 -0.40023 0.03907 -0.40509 0.03907 -0.41018 C 0.03907 -0.4787 0.04063 -0.46134 0.03711 -0.49305 C 0.03672 -0.50023 0.03659 -0.50763 0.0362 -0.51504 C 0.03581 -0.51921 0.0349 -0.52245 0.03425 -0.52638 C 0.03386 -0.5287 0.0336 -0.53101 0.03334 -0.53333 C 0.03295 -0.53634 0.03295 -0.53912 0.0323 -0.54166 C 0.03191 -0.54375 0.03112 -0.54537 0.03047 -0.54722 C 0.02813 -0.56365 0.03125 -0.54629 0.02761 -0.55717 C 0.02709 -0.55833 0.02709 -0.56041 0.0267 -0.56203 C 0.02422 -0.57245 0.02552 -0.5655 0.02292 -0.57407 C 0.02214 -0.57615 0.02162 -0.57847 0.02097 -0.58078 C 0.02045 -0.5824 0.01967 -0.58402 0.01901 -0.58587 C 0.01836 -0.58796 0.01797 -0.5905 0.01719 -0.59259 C 0.01602 -0.59513 0.01459 -0.59675 0.01342 -0.5993 C 0.01263 -0.60092 0.01198 -0.60254 0.01146 -0.60439 C 0.01081 -0.60648 0.01042 -0.60925 0.00951 -0.61111 C 0.00847 -0.61319 0.00704 -0.61435 0.00573 -0.6162 C 0.00508 -0.61712 0.00443 -0.61851 0.00391 -0.61944 C 0.00118 -0.63379 0.00495 -0.61643 0.00105 -0.628 C -0.00208 -0.63703 0.00287 -0.62962 -0.00273 -0.63634 C -0.00312 -0.63819 -0.00325 -0.63981 -0.00377 -0.64097 C -0.00468 -0.64398 -0.00716 -0.64652 -0.00846 -0.64791 C -0.00885 -0.64976 -0.00898 -0.65162 -0.0095 -0.653 C -0.00989 -0.65439 -0.01119 -0.65486 -0.01132 -0.65648 C -0.0125 -0.66944 -0.01224 -0.68958 -0.01224 -0.7037 L -0.00273 -0.74768 " pathEditMode="relative" rAng="0" ptsTypes="AAAAAAAAAAAAAAAAAAAAAAAAAAAAAAAAAAAAAAAAAAAAAAAAAAAAAAA">
                                      <p:cBhvr>
                                        <p:cTn id="10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" y="-3738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 userDrawn="1"/>
        </p:nvSpPr>
        <p:spPr>
          <a:xfrm>
            <a:off x="6485006" y="1398159"/>
            <a:ext cx="3259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spc="4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5" name="Rectangle 110">
            <a:extLst>
              <a:ext uri="{FF2B5EF4-FFF2-40B4-BE49-F238E27FC236}">
                <a16:creationId xmlns:a16="http://schemas.microsoft.com/office/drawing/2014/main" xmlns="" id="{22E512C8-9326-4461-ABDF-E8E9642008E7}"/>
              </a:ext>
            </a:extLst>
          </p:cNvPr>
          <p:cNvSpPr/>
          <p:nvPr/>
        </p:nvSpPr>
        <p:spPr>
          <a:xfrm>
            <a:off x="5941396" y="7283404"/>
            <a:ext cx="14805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endParaRPr lang="en-US" sz="1200" noProof="1"/>
          </a:p>
        </p:txBody>
      </p:sp>
      <p:sp>
        <p:nvSpPr>
          <p:cNvPr id="29" name="Прямоугольник 28"/>
          <p:cNvSpPr/>
          <p:nvPr/>
        </p:nvSpPr>
        <p:spPr>
          <a:xfrm>
            <a:off x="1545958" y="844558"/>
            <a:ext cx="7305434" cy="369332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z-Latn-AZ" altLang="ru-RU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«KOVİD-19» koronavirusla xəstələnənlər və ölkənlər. Hər milyon nəfərə</a:t>
            </a:r>
            <a:endParaRPr lang="en-US" altLang="ru-RU" sz="32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8" name="Рисунок 37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12794" y="253856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15" t="25172" r="54466" b="14298"/>
          <a:stretch/>
        </p:blipFill>
        <p:spPr bwMode="auto">
          <a:xfrm>
            <a:off x="209320" y="1302499"/>
            <a:ext cx="8791461" cy="5284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21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 rot="2700000">
            <a:off x="1080445" y="1399793"/>
            <a:ext cx="1828800" cy="1828800"/>
            <a:chOff x="2358572" y="1016001"/>
            <a:chExt cx="856342" cy="856342"/>
          </a:xfrm>
          <a:effectLst/>
        </p:grpSpPr>
        <p:cxnSp>
          <p:nvCxnSpPr>
            <p:cNvPr id="24" name="Straight Connector 23"/>
            <p:cNvCxnSpPr/>
            <p:nvPr/>
          </p:nvCxnSpPr>
          <p:spPr>
            <a:xfrm flipH="1">
              <a:off x="2786743" y="1016001"/>
              <a:ext cx="0" cy="856342"/>
            </a:xfrm>
            <a:prstGeom prst="line">
              <a:avLst/>
            </a:prstGeom>
            <a:ln w="317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>
              <a:off x="2786743" y="986972"/>
              <a:ext cx="0" cy="856342"/>
            </a:xfrm>
            <a:prstGeom prst="line">
              <a:avLst/>
            </a:prstGeom>
            <a:ln w="3175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421615" y="1872541"/>
            <a:ext cx="8119872" cy="3416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Beləliklə,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xarici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təcrübənin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təhlili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bizə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aşağıdakı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nəticələr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çıxarmağa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Heç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ölkədə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konkret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modellər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mükəmməl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formada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Heç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deyil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Modellərin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ər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birində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dominant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maliyyələşdirmə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mənbəyi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mövcuddur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Heç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ölkə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özəl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sığorta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və / və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əlavə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ödəmələr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əhalinin tibbi xidmətlərinin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dövlət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büdcəsindən maliyyələşməsi risklidir.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545958" y="652056"/>
            <a:ext cx="7305434" cy="388696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az-Latn-AZ" dirty="0" smtClean="0">
                <a:solidFill>
                  <a:schemeClr val="bg1"/>
                </a:solidFill>
              </a:rPr>
              <a:t>NƏTİCƏ</a:t>
            </a:r>
            <a:endParaRPr lang="ru-RU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7" name="Рисунок 2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12794" y="253856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9411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471" y="2214555"/>
            <a:ext cx="86545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z-Latn-AZ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Təşəkkür edirəm!</a:t>
            </a:r>
            <a:endParaRPr lang="ru-RU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537175" y="489257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5051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640081" y="1644205"/>
            <a:ext cx="7763256" cy="4138108"/>
            <a:chOff x="0" y="0"/>
            <a:chExt cx="5701145" cy="2833256"/>
          </a:xfrm>
        </p:grpSpPr>
        <p:sp>
          <p:nvSpPr>
            <p:cNvPr id="23" name="Надпись 3"/>
            <p:cNvSpPr txBox="1"/>
            <p:nvPr/>
          </p:nvSpPr>
          <p:spPr>
            <a:xfrm>
              <a:off x="0" y="0"/>
              <a:ext cx="1676400" cy="9628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>
              <a:solidFill>
                <a:srgbClr val="C00000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z-Latn-AZ" sz="16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Büdcə modeli</a:t>
              </a:r>
              <a:endPara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Надпись 4"/>
            <p:cNvSpPr txBox="1"/>
            <p:nvPr/>
          </p:nvSpPr>
          <p:spPr>
            <a:xfrm>
              <a:off x="1984663" y="3835"/>
              <a:ext cx="1676400" cy="9628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>
              <a:solidFill>
                <a:srgbClr val="C00000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z-Latn-AZ" sz="16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İcbari tibbi </a:t>
              </a:r>
              <a:r>
                <a:rPr lang="en-US" sz="1600" dirty="0" err="1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Sığorta</a:t>
              </a:r>
              <a:r>
                <a:rPr lang="az-Latn-AZ" sz="1600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modeli</a:t>
              </a:r>
              <a:endPara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Надпись 5"/>
            <p:cNvSpPr txBox="1"/>
            <p:nvPr/>
          </p:nvSpPr>
          <p:spPr>
            <a:xfrm>
              <a:off x="3969327" y="0"/>
              <a:ext cx="1676400" cy="9628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>
              <a:solidFill>
                <a:srgbClr val="C00000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az-Latn-AZ" sz="16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Özəl Tibbi Sığorta modeli</a:t>
              </a:r>
              <a:endPara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Надпись 6"/>
            <p:cNvSpPr txBox="1"/>
            <p:nvPr/>
          </p:nvSpPr>
          <p:spPr>
            <a:xfrm>
              <a:off x="0" y="1260764"/>
              <a:ext cx="1676400" cy="157214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>
              <a:solidFill>
                <a:srgbClr val="C00000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az-Latn-AZ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Bu modeldə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əsas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maliyyələşdirmə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mənbəyi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ümumi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vergitutmadır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1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Надпись 7"/>
            <p:cNvSpPr txBox="1"/>
            <p:nvPr/>
          </p:nvSpPr>
          <p:spPr>
            <a:xfrm>
              <a:off x="1995054" y="1260764"/>
              <a:ext cx="1676400" cy="1572144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>
              <a:solidFill>
                <a:srgbClr val="C00000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az-Latn-AZ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övlətin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işəgötürənlərin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və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işçinin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məcburi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az-Latn-AZ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ödəmələri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hesabına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maliyyələşdirilən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sosial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tibbi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sığorta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az-Latn-AZ" sz="16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Надпись 8"/>
            <p:cNvSpPr txBox="1"/>
            <p:nvPr/>
          </p:nvSpPr>
          <p:spPr>
            <a:xfrm>
              <a:off x="4024745" y="1260764"/>
              <a:ext cx="1676400" cy="157249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>
              <a:solidFill>
                <a:srgbClr val="C00000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İşəgötürənlərin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və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ya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işçilərin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özləri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tərəfindən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könüllü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az-Latn-AZ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ödəmələri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hesabına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maliyyələşdirilən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özəl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tibbi</a:t>
              </a:r>
              <a:r>
                <a:rPr lang="ru-RU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600" b="1" dirty="0" err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sığorta</a:t>
              </a:r>
              <a:r>
                <a:rPr lang="az-Latn-AZ" sz="1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трелка вниз 28"/>
            <p:cNvSpPr/>
            <p:nvPr/>
          </p:nvSpPr>
          <p:spPr>
            <a:xfrm>
              <a:off x="521641" y="971668"/>
              <a:ext cx="678873" cy="29810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2800"/>
            </a:p>
          </p:txBody>
        </p:sp>
        <p:sp>
          <p:nvSpPr>
            <p:cNvPr id="30" name="Стрелка вниз 29"/>
            <p:cNvSpPr/>
            <p:nvPr/>
          </p:nvSpPr>
          <p:spPr>
            <a:xfrm>
              <a:off x="2511136" y="962891"/>
              <a:ext cx="678873" cy="29810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2800"/>
            </a:p>
          </p:txBody>
        </p:sp>
        <p:sp>
          <p:nvSpPr>
            <p:cNvPr id="31" name="Стрелка вниз 30"/>
            <p:cNvSpPr/>
            <p:nvPr/>
          </p:nvSpPr>
          <p:spPr>
            <a:xfrm>
              <a:off x="4426527" y="962891"/>
              <a:ext cx="678873" cy="29810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 sz="2800"/>
            </a:p>
          </p:txBody>
        </p:sp>
      </p:grpSp>
      <p:sp>
        <p:nvSpPr>
          <p:cNvPr id="13" name="2"/>
          <p:cNvSpPr txBox="1"/>
          <p:nvPr/>
        </p:nvSpPr>
        <p:spPr>
          <a:xfrm>
            <a:off x="1453896" y="438137"/>
            <a:ext cx="7339371" cy="44235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square" lIns="72312" tIns="36156" rIns="72312" bIns="36156" rtlCol="0">
            <a:spAutoFit/>
          </a:bodyPr>
          <a:lstStyle/>
          <a:p>
            <a:pPr marL="0" lvl="1"/>
            <a:r>
              <a:rPr lang="az-Latn-AZ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TİBBİ SÖĞORTA </a:t>
            </a:r>
            <a:r>
              <a:rPr lang="az-Latn-AZ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MODELLƏRİ</a:t>
            </a:r>
            <a:endParaRPr lang="zh-CN" altLang="en-US" sz="2400" dirty="0">
              <a:solidFill>
                <a:schemeClr val="bg1"/>
              </a:solidFill>
              <a:latin typeface="Times New Roman" panose="02020603050405020304" pitchFamily="18" charset="0"/>
              <a:ea typeface="方正尚酷简体" panose="03000509000000000000" pitchFamily="65" charset="-122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266491" y="134991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95831" y="5839195"/>
            <a:ext cx="7851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az-Latn-A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Universal model. </a:t>
            </a:r>
            <a:r>
              <a:rPr lang="ru-RU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İşəgötürənlərin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işçilərin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özləri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tərəfindən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könüllü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ödəmələri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hesabına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maliyyələşdirilən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özəl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tibbi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sığorta</a:t>
            </a:r>
            <a:r>
              <a:rPr lang="az-Latn-A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758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141971"/>
              </p:ext>
            </p:extLst>
          </p:nvPr>
        </p:nvGraphicFramePr>
        <p:xfrm>
          <a:off x="203067" y="1645921"/>
          <a:ext cx="8467208" cy="1929384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3698148">
                  <a:extLst>
                    <a:ext uri="{9D8B030D-6E8A-4147-A177-3AD203B41FA5}">
                      <a16:colId xmlns:a16="http://schemas.microsoft.com/office/drawing/2014/main" xmlns="" val="1387030962"/>
                    </a:ext>
                  </a:extLst>
                </a:gridCol>
                <a:gridCol w="2270377">
                  <a:extLst>
                    <a:ext uri="{9D8B030D-6E8A-4147-A177-3AD203B41FA5}">
                      <a16:colId xmlns:a16="http://schemas.microsoft.com/office/drawing/2014/main" xmlns="" val="3692851744"/>
                    </a:ext>
                  </a:extLst>
                </a:gridCol>
                <a:gridCol w="2498683">
                  <a:extLst>
                    <a:ext uri="{9D8B030D-6E8A-4147-A177-3AD203B41FA5}">
                      <a16:colId xmlns:a16="http://schemas.microsoft.com/office/drawing/2014/main" xmlns="" val="4271290154"/>
                    </a:ext>
                  </a:extLst>
                </a:gridCol>
              </a:tblGrid>
              <a:tr h="199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Almaniya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Britaniya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ABŞ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61367522"/>
                  </a:ext>
                </a:extLst>
              </a:tr>
              <a:tr h="1635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İcbari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sığorta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- 60%,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ÖTS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- 10%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övlət</a:t>
                      </a: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- 15%,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əxsi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fondlar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- 15%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</a:t>
                      </a: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85%,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ÖTS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- 15%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Könüllü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sığorta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- 40%,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Xüsusi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fondlar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- 20%,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9082100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545959" y="583829"/>
            <a:ext cx="7305434" cy="736355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az-Latn-AZ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İnkişaf etmiş ölkələrdə s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əhiyyə</a:t>
            </a:r>
            <a:r>
              <a:rPr lang="az-Latn-AZ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sisteminin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maliyyələşdirmə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mənbələri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" name="Рисунок 2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12794" y="253856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12794" y="3719285"/>
            <a:ext cx="8251634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az-Latn-AZ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</a:t>
            </a:r>
            <a:r>
              <a:rPr lang="az-Latn-AZ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tibbi sığorta ilə əhatə olunmasəviyyəsi inkişaf etmiş ölkələrdə 100% təşkil edir.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61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 userDrawn="1"/>
        </p:nvSpPr>
        <p:spPr>
          <a:xfrm>
            <a:off x="6485006" y="1398159"/>
            <a:ext cx="3259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spc="4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5" name="Rectangle 110">
            <a:extLst>
              <a:ext uri="{FF2B5EF4-FFF2-40B4-BE49-F238E27FC236}">
                <a16:creationId xmlns:a16="http://schemas.microsoft.com/office/drawing/2014/main" xmlns="" id="{22E512C8-9326-4461-ABDF-E8E9642008E7}"/>
              </a:ext>
            </a:extLst>
          </p:cNvPr>
          <p:cNvSpPr/>
          <p:nvPr/>
        </p:nvSpPr>
        <p:spPr>
          <a:xfrm>
            <a:off x="5941396" y="7283405"/>
            <a:ext cx="14805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endParaRPr lang="en-US" sz="1200" noProof="1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843327"/>
              </p:ext>
            </p:extLst>
          </p:nvPr>
        </p:nvGraphicFramePr>
        <p:xfrm>
          <a:off x="312794" y="1486706"/>
          <a:ext cx="8620894" cy="3339211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360708">
                  <a:extLst>
                    <a:ext uri="{9D8B030D-6E8A-4147-A177-3AD203B41FA5}">
                      <a16:colId xmlns:a16="http://schemas.microsoft.com/office/drawing/2014/main" xmlns="" val="4131312261"/>
                    </a:ext>
                  </a:extLst>
                </a:gridCol>
                <a:gridCol w="1325653">
                  <a:extLst>
                    <a:ext uri="{9D8B030D-6E8A-4147-A177-3AD203B41FA5}">
                      <a16:colId xmlns:a16="http://schemas.microsoft.com/office/drawing/2014/main" xmlns="" val="65554320"/>
                    </a:ext>
                  </a:extLst>
                </a:gridCol>
                <a:gridCol w="1810895">
                  <a:extLst>
                    <a:ext uri="{9D8B030D-6E8A-4147-A177-3AD203B41FA5}">
                      <a16:colId xmlns:a16="http://schemas.microsoft.com/office/drawing/2014/main" xmlns="" val="1579699909"/>
                    </a:ext>
                  </a:extLst>
                </a:gridCol>
                <a:gridCol w="1374546">
                  <a:extLst>
                    <a:ext uri="{9D8B030D-6E8A-4147-A177-3AD203B41FA5}">
                      <a16:colId xmlns:a16="http://schemas.microsoft.com/office/drawing/2014/main" xmlns="" val="1540868080"/>
                    </a:ext>
                  </a:extLst>
                </a:gridCol>
                <a:gridCol w="1374546">
                  <a:extLst>
                    <a:ext uri="{9D8B030D-6E8A-4147-A177-3AD203B41FA5}">
                      <a16:colId xmlns:a16="http://schemas.microsoft.com/office/drawing/2014/main" xmlns="" val="3145149525"/>
                    </a:ext>
                  </a:extLst>
                </a:gridCol>
                <a:gridCol w="1374546">
                  <a:extLst>
                    <a:ext uri="{9D8B030D-6E8A-4147-A177-3AD203B41FA5}">
                      <a16:colId xmlns:a16="http://schemas.microsoft.com/office/drawing/2014/main" xmlns="" val="37130000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Fransa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Almaniya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Britaniya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ABŞ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Kanada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20555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Tibbi xidmət sistemində tənzimləyicilər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az-Latn-AZ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ondla</a:t>
                      </a: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eşəkar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təşkilatlar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ondları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və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təminatçılar</a:t>
                      </a:r>
                      <a:endParaRPr lang="az-Latn-AZ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eşəkar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təşkilatlarının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nümayəndələrindən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ibarət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omissiyalar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Strateji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Sağlamlıq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Təşkilatı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az-Latn-AZ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eşəkar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təşkilatlar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az-Latn-AZ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zəl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sığorta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fondları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az-Latn-AZ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eşəkar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təşkilatlar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az-Latn-AZ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eyri-hökumət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və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qeyri-kommersiya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təşkilatları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692737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 xidmət sistemində tənzimləmə obyektləri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texnologiyaların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qəbulu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rəqabətin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qorunması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həssas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qrupların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müəyyənləşdirilməsi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kompensasiya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mexanizminin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yaradılması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qiymətlər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vacib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sahələrə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nəzarət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edir.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Keyfiyyətə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təminat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akkreditasiya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və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lisenziyalaşdırma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habelə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xidmətin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bölüşdürülməsi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kimi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sahələr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ümumiyyətlə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və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peşə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təşkilatları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tərəfindən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tənzimlənir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2839469"/>
                  </a:ext>
                </a:extLst>
              </a:tr>
            </a:tbl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1545958" y="652056"/>
            <a:ext cx="7305434" cy="388696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az-Latn-A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İnkişaf etmiş ölkələrdə s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əhiyyə</a:t>
            </a:r>
            <a:r>
              <a:rPr lang="az-Latn-A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sisteminin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tənzimlənməsi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8" name="Рисунок 37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12794" y="253856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5821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967073"/>
              </p:ext>
            </p:extLst>
          </p:nvPr>
        </p:nvGraphicFramePr>
        <p:xfrm>
          <a:off x="490952" y="1366092"/>
          <a:ext cx="8058688" cy="4591328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346992">
                  <a:extLst>
                    <a:ext uri="{9D8B030D-6E8A-4147-A177-3AD203B41FA5}">
                      <a16:colId xmlns:a16="http://schemas.microsoft.com/office/drawing/2014/main" xmlns="" val="3220151510"/>
                    </a:ext>
                  </a:extLst>
                </a:gridCol>
                <a:gridCol w="3582619">
                  <a:extLst>
                    <a:ext uri="{9D8B030D-6E8A-4147-A177-3AD203B41FA5}">
                      <a16:colId xmlns:a16="http://schemas.microsoft.com/office/drawing/2014/main" xmlns="" val="1545000762"/>
                    </a:ext>
                  </a:extLst>
                </a:gridCol>
                <a:gridCol w="3129077">
                  <a:extLst>
                    <a:ext uri="{9D8B030D-6E8A-4147-A177-3AD203B41FA5}">
                      <a16:colId xmlns:a16="http://schemas.microsoft.com/office/drawing/2014/main" xmlns="" val="969137806"/>
                    </a:ext>
                  </a:extLst>
                </a:gridCol>
              </a:tblGrid>
              <a:tr h="5021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Güclü tərəfləri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Zəif tərəfləri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15080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Büdcə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Əhalinin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pulsuz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xidmətlərlə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yüksək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səviyyədə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əhatə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olunması. </a:t>
                      </a:r>
                      <a:endParaRPr lang="az-Latn-AZ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Digər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modellə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müqayisədə daha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aşağı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qiymət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az-Latn-AZ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Əsas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strateji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sağlamlıq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problemlərinin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həllində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daha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yüksək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səmərəlilik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mənbələrindən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xərclərin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daha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yüksək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səviyyədə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alınması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nəticəsində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səhiyyə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sisteminin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daha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möhkəm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olması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Səhiyyə</a:t>
                      </a: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maliyyələşdirmə</a:t>
                      </a: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sinin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iqtisadi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şərtlərdən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əhəmiyyətli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dərəcədə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asılılığı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az-Latn-AZ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Əsasən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büdcədən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bir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kanallı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maliyyələşdirmə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nəticəsində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xidmətlər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üçün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növbələrin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olması. </a:t>
                      </a:r>
                      <a:endParaRPr lang="az-Latn-AZ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xəstəxanalarının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inhisarı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və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istehlakçıların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keyfiyyətsiz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xidmətlərdən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qorunma</a:t>
                      </a: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sı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76650190"/>
                  </a:ext>
                </a:extLst>
              </a:tr>
            </a:tbl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1545958" y="652056"/>
            <a:ext cx="7305434" cy="369332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z-Latn-AZ" alt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Tibbi sığorta </a:t>
            </a:r>
            <a:r>
              <a:rPr lang="en-US" altLang="ru-RU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modellərinin</a:t>
            </a:r>
            <a:r>
              <a:rPr lang="en-US" alt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z-Latn-AZ" alt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güclü və zəif tərəfləri</a:t>
            </a:r>
            <a:endParaRPr lang="en-US" alt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Рисунок 2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12794" y="253856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110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10">
            <a:extLst>
              <a:ext uri="{FF2B5EF4-FFF2-40B4-BE49-F238E27FC236}">
                <a16:creationId xmlns:a16="http://schemas.microsoft.com/office/drawing/2014/main" xmlns="" id="{22E512C8-9326-4461-ABDF-E8E9642008E7}"/>
              </a:ext>
            </a:extLst>
          </p:cNvPr>
          <p:cNvSpPr/>
          <p:nvPr/>
        </p:nvSpPr>
        <p:spPr>
          <a:xfrm>
            <a:off x="5941396" y="7283405"/>
            <a:ext cx="14805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endParaRPr lang="en-US" sz="1200" noProof="1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274475"/>
              </p:ext>
            </p:extLst>
          </p:nvPr>
        </p:nvGraphicFramePr>
        <p:xfrm>
          <a:off x="312794" y="1775087"/>
          <a:ext cx="8558783" cy="4382707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131958">
                  <a:extLst>
                    <a:ext uri="{9D8B030D-6E8A-4147-A177-3AD203B41FA5}">
                      <a16:colId xmlns:a16="http://schemas.microsoft.com/office/drawing/2014/main" xmlns="" val="1293959508"/>
                    </a:ext>
                  </a:extLst>
                </a:gridCol>
                <a:gridCol w="4557350">
                  <a:extLst>
                    <a:ext uri="{9D8B030D-6E8A-4147-A177-3AD203B41FA5}">
                      <a16:colId xmlns:a16="http://schemas.microsoft.com/office/drawing/2014/main" xmlns="" val="425551562"/>
                    </a:ext>
                  </a:extLst>
                </a:gridCol>
                <a:gridCol w="2869475">
                  <a:extLst>
                    <a:ext uri="{9D8B030D-6E8A-4147-A177-3AD203B41FA5}">
                      <a16:colId xmlns:a16="http://schemas.microsoft.com/office/drawing/2014/main" xmlns="" val="40720167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İcbari tibbi s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ığorta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halinin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pulsuz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xidmətlərlə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əhatə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olunması.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Resursların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xüsusi fondlara 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yığılması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ilə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əlaqədar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büdcə</a:t>
                      </a: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dən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daha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asılılığın olması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Maliyyələşdirmə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və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xidmətlərin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göstərilməsi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funksiyalarının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aydın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şəkildə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ayrılması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üxtəlif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mülkiyyət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formalı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təşkilatlar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tərəfindən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göstərilən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xidmətlərin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keyfiyyətinin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yüksəldilməsində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rəqabət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mexanizmlərinin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rolu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büdcə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modelindən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daha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yüksəkdir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Büdcə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modelində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olduğundan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daha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strukturlaşdırılmış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bölgü</a:t>
                      </a: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yə malikdir.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əhiyyə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xərclərinin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ÜDM-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payı</a:t>
                      </a: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üdcə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modelindən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daha 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yüksək</a:t>
                      </a: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Dövlət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sığorta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fondundan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əsasən bir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kanallı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maliyyələşdirmə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nəticəsində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xidmətlər</a:t>
                      </a: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də</a:t>
                      </a:r>
                      <a:r>
                        <a:rPr lang="ru-RU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növbələrin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yaranması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83780905"/>
                  </a:ext>
                </a:extLst>
              </a:tr>
            </a:tbl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1545958" y="652056"/>
            <a:ext cx="7305434" cy="369332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z-Latn-AZ" altLang="ru-RU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Tibbi sığorta </a:t>
            </a:r>
            <a:r>
              <a:rPr lang="en-US" altLang="ru-RU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modellərinin</a:t>
            </a:r>
            <a:r>
              <a:rPr lang="en-US" altLang="ru-RU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z-Latn-AZ" altLang="ru-RU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güclü və zəif tərəfləri</a:t>
            </a:r>
            <a:endParaRPr lang="en-US" altLang="ru-RU" sz="32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23" name="Рисунок 22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12794" y="253856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328852"/>
              </p:ext>
            </p:extLst>
          </p:nvPr>
        </p:nvGraphicFramePr>
        <p:xfrm>
          <a:off x="312792" y="1448821"/>
          <a:ext cx="8558784" cy="30410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1141104">
                  <a:extLst>
                    <a:ext uri="{9D8B030D-6E8A-4147-A177-3AD203B41FA5}">
                      <a16:colId xmlns:a16="http://schemas.microsoft.com/office/drawing/2014/main" xmlns="" val="1764165959"/>
                    </a:ext>
                  </a:extLst>
                </a:gridCol>
                <a:gridCol w="4548842">
                  <a:extLst>
                    <a:ext uri="{9D8B030D-6E8A-4147-A177-3AD203B41FA5}">
                      <a16:colId xmlns:a16="http://schemas.microsoft.com/office/drawing/2014/main" xmlns="" val="863056747"/>
                    </a:ext>
                  </a:extLst>
                </a:gridCol>
                <a:gridCol w="2868838">
                  <a:extLst>
                    <a:ext uri="{9D8B030D-6E8A-4147-A177-3AD203B41FA5}">
                      <a16:colId xmlns:a16="http://schemas.microsoft.com/office/drawing/2014/main" xmlns="" val="32558112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Güclü tərəfləri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Zəif tərəfləri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90895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32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 userDrawn="1"/>
        </p:nvSpPr>
        <p:spPr>
          <a:xfrm>
            <a:off x="6485006" y="1398159"/>
            <a:ext cx="3259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spc="4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5" name="Rectangle 110">
            <a:extLst>
              <a:ext uri="{FF2B5EF4-FFF2-40B4-BE49-F238E27FC236}">
                <a16:creationId xmlns:a16="http://schemas.microsoft.com/office/drawing/2014/main" xmlns="" id="{22E512C8-9326-4461-ABDF-E8E9642008E7}"/>
              </a:ext>
            </a:extLst>
          </p:cNvPr>
          <p:cNvSpPr/>
          <p:nvPr/>
        </p:nvSpPr>
        <p:spPr>
          <a:xfrm>
            <a:off x="5941396" y="7283404"/>
            <a:ext cx="14805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endParaRPr lang="en-US" sz="1200" noProof="1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142054"/>
              </p:ext>
            </p:extLst>
          </p:nvPr>
        </p:nvGraphicFramePr>
        <p:xfrm>
          <a:off x="237744" y="1892807"/>
          <a:ext cx="8613647" cy="4740467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119612">
                  <a:extLst>
                    <a:ext uri="{9D8B030D-6E8A-4147-A177-3AD203B41FA5}">
                      <a16:colId xmlns:a16="http://schemas.microsoft.com/office/drawing/2014/main" xmlns="" val="1526924913"/>
                    </a:ext>
                  </a:extLst>
                </a:gridCol>
                <a:gridCol w="3149476">
                  <a:extLst>
                    <a:ext uri="{9D8B030D-6E8A-4147-A177-3AD203B41FA5}">
                      <a16:colId xmlns:a16="http://schemas.microsoft.com/office/drawing/2014/main" xmlns="" val="2222369087"/>
                    </a:ext>
                  </a:extLst>
                </a:gridCol>
                <a:gridCol w="3344559">
                  <a:extLst>
                    <a:ext uri="{9D8B030D-6E8A-4147-A177-3AD203B41FA5}">
                      <a16:colId xmlns:a16="http://schemas.microsoft.com/office/drawing/2014/main" xmlns="" val="2184860483"/>
                    </a:ext>
                  </a:extLst>
                </a:gridCol>
              </a:tblGrid>
              <a:tr h="47404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z-Latn-AZ" sz="1800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z-Latn-AZ" sz="1800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z-Latn-AZ" sz="1800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z-Latn-AZ" sz="1800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z-Latn-AZ" sz="1800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1800" b="1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Özəl </a:t>
                      </a:r>
                      <a:r>
                        <a:rPr lang="az-Latn-AZ" sz="18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 sığorta modeli</a:t>
                      </a:r>
                      <a:endParaRPr lang="ru-RU" sz="18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z-Latn-AZ" sz="1800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z-Latn-AZ" sz="1800" i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Geniş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çeşidli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müəssisələri</a:t>
                      </a: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 olması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az-Latn-AZ" sz="18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</a:t>
                      </a: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lər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üçün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növbələrin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olmaması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az-Latn-AZ" sz="18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Xidmətin </a:t>
                      </a:r>
                      <a:r>
                        <a:rPr lang="ru-RU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keyfiyyəti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və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istehlakçı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müdafiəsin</a:t>
                      </a: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üstünlüyü.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az-Latn-AZ" sz="18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Həkimlər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və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digər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işçiləri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üçün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yüksək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gəlir</a:t>
                      </a:r>
                      <a:endParaRPr lang="ru-RU" sz="1800" b="0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Vahid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milli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səhiyyə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sisteminin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olmaması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0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en-US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xidmətlərin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fraqmentləşdirilməsi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0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Şəxsi</a:t>
                      </a:r>
                      <a:r>
                        <a:rPr lang="en-US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təbabətin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dominant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rolu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0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en-US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Əhalinin</a:t>
                      </a:r>
                      <a:r>
                        <a:rPr lang="en-US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əksəriyyəti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üçün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xidmətlərə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çıxışın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olmaması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az-Latn-AZ" sz="1800" b="0" i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</a:t>
                      </a:r>
                      <a:r>
                        <a:rPr lang="en-US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halinin</a:t>
                      </a:r>
                      <a:r>
                        <a:rPr lang="en-US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əhəmiyyətli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hissəsi</a:t>
                      </a: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</a:t>
                      </a:r>
                      <a:r>
                        <a:rPr lang="en-US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sığorta</a:t>
                      </a:r>
                      <a:r>
                        <a:rPr lang="en-US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ilə</a:t>
                      </a:r>
                      <a:r>
                        <a:rPr lang="en-US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əhatə</a:t>
                      </a:r>
                      <a:r>
                        <a:rPr lang="en-US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olunm</a:t>
                      </a: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aması</a:t>
                      </a:r>
                      <a:r>
                        <a:rPr lang="en-US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0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1800" b="0" i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ibbi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xidmətlər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bəzən</a:t>
                      </a:r>
                      <a:r>
                        <a:rPr lang="ru-RU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lazımi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tibbi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sübutlar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olmadan</a:t>
                      </a:r>
                      <a:r>
                        <a:rPr lang="ru-RU" sz="1800" b="0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800" b="0" i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həyata keçirilir.</a:t>
                      </a:r>
                      <a:endParaRPr lang="ru-RU" sz="1800" b="0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29680075"/>
                  </a:ext>
                </a:extLst>
              </a:tr>
            </a:tbl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1545958" y="652056"/>
            <a:ext cx="7305434" cy="369332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z-Latn-AZ" altLang="ru-RU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Tibbi sığorta </a:t>
            </a:r>
            <a:r>
              <a:rPr lang="en-US" altLang="ru-RU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modellərinin</a:t>
            </a:r>
            <a:r>
              <a:rPr lang="en-US" altLang="ru-RU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z-Latn-AZ" altLang="ru-RU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güclü və zəif tərəfləri</a:t>
            </a:r>
            <a:endParaRPr lang="en-US" altLang="ru-RU" sz="32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8" name="Рисунок 37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12794" y="253856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366481"/>
              </p:ext>
            </p:extLst>
          </p:nvPr>
        </p:nvGraphicFramePr>
        <p:xfrm>
          <a:off x="237744" y="1566671"/>
          <a:ext cx="8633833" cy="30410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2139697">
                  <a:extLst>
                    <a:ext uri="{9D8B030D-6E8A-4147-A177-3AD203B41FA5}">
                      <a16:colId xmlns:a16="http://schemas.microsoft.com/office/drawing/2014/main" xmlns="" val="1764165959"/>
                    </a:ext>
                  </a:extLst>
                </a:gridCol>
                <a:gridCol w="3145536">
                  <a:extLst>
                    <a:ext uri="{9D8B030D-6E8A-4147-A177-3AD203B41FA5}">
                      <a16:colId xmlns:a16="http://schemas.microsoft.com/office/drawing/2014/main" xmlns="" val="863056747"/>
                    </a:ext>
                  </a:extLst>
                </a:gridCol>
                <a:gridCol w="3348600">
                  <a:extLst>
                    <a:ext uri="{9D8B030D-6E8A-4147-A177-3AD203B41FA5}">
                      <a16:colId xmlns:a16="http://schemas.microsoft.com/office/drawing/2014/main" xmlns="" val="32558112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Güclü tərəfləri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z-Latn-A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Zəif tərəfləri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90895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19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1545958" y="652056"/>
            <a:ext cx="7305434" cy="421654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Səhiyyə</a:t>
            </a:r>
            <a:r>
              <a:rPr lang="az-Latn-A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 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az-Latn-A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aliyyələşməsi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8" name="Рисунок 37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12794" y="253856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80963" y="1381125"/>
          <a:ext cx="8982074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14999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/>
          <p:cNvSpPr/>
          <p:nvPr/>
        </p:nvSpPr>
        <p:spPr>
          <a:xfrm>
            <a:off x="1545958" y="652056"/>
            <a:ext cx="7305434" cy="421654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Səhiyyə</a:t>
            </a:r>
            <a:r>
              <a:rPr lang="az-Latn-A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 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az-Latn-A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aliyyələşməsi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8" name="Рисунок 37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312794" y="253856"/>
            <a:ext cx="1113669" cy="104864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916964"/>
              </p:ext>
            </p:extLst>
          </p:nvPr>
        </p:nvGraphicFramePr>
        <p:xfrm>
          <a:off x="161925" y="1498293"/>
          <a:ext cx="8820149" cy="439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7070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Сектор">
  <a:themeElements>
    <a:clrScheme name="Оранжевый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TM02900771[[fn=Сектор]]</Template>
  <TotalTime>1029</TotalTime>
  <Words>653</Words>
  <Application>Microsoft Office PowerPoint</Application>
  <PresentationFormat>Экран (4:3)</PresentationFormat>
  <Paragraphs>120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Rasmiyya Abdullayeva</dc:creator>
  <cp:lastModifiedBy>user1</cp:lastModifiedBy>
  <cp:revision>35</cp:revision>
  <dcterms:created xsi:type="dcterms:W3CDTF">2019-08-23T07:48:21Z</dcterms:created>
  <dcterms:modified xsi:type="dcterms:W3CDTF">2020-07-24T09:31:45Z</dcterms:modified>
</cp:coreProperties>
</file>