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996" r:id="rId1"/>
  </p:sldMasterIdLst>
  <p:sldIdLst>
    <p:sldId id="256" r:id="rId2"/>
    <p:sldId id="266" r:id="rId3"/>
    <p:sldId id="267" r:id="rId4"/>
    <p:sldId id="263" r:id="rId5"/>
    <p:sldId id="264" r:id="rId6"/>
    <p:sldId id="265" r:id="rId7"/>
    <p:sldId id="301" r:id="rId8"/>
    <p:sldId id="260" r:id="rId9"/>
    <p:sldId id="298" r:id="rId10"/>
    <p:sldId id="300" r:id="rId11"/>
    <p:sldId id="261" r:id="rId12"/>
    <p:sldId id="262" r:id="rId13"/>
    <p:sldId id="271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DF3BE0CC-7DFE-4B1B-B11F-369918F85994}">
          <p14:sldIdLst>
            <p14:sldId id="256"/>
            <p14:sldId id="266"/>
            <p14:sldId id="267"/>
            <p14:sldId id="263"/>
            <p14:sldId id="264"/>
            <p14:sldId id="265"/>
            <p14:sldId id="301"/>
            <p14:sldId id="260"/>
            <p14:sldId id="298"/>
            <p14:sldId id="300"/>
            <p14:sldId id="261"/>
            <p14:sldId id="262"/>
            <p14:sldId id="27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Средний стиль 3 -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EBBBCC-DAD2-459C-BE2E-F6DE35CF9A28}" styleName="Темный стиль 2 -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47" autoAdjust="0"/>
    <p:restoredTop sz="94660"/>
  </p:normalViewPr>
  <p:slideViewPr>
    <p:cSldViewPr>
      <p:cViewPr varScale="1">
        <p:scale>
          <a:sx n="68" d="100"/>
          <a:sy n="68" d="100"/>
        </p:scale>
        <p:origin x="144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Samir\Desktop\&#1051;&#1080;&#1089;&#1090;%20Microsoft%20Office%20Excel%20(2)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REusiyada%20pensiyalar&#305;n%20baza%20v&#601;%20s&#305;&#287;orta%20hiss&#601;l&#601;ri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REusiyada%20pensiyalar&#305;n%20baza%20v&#601;%20s&#305;&#287;orta%20hiss&#601;l&#601;ri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autoTitleDeleted val="0"/>
    <c:plotArea>
      <c:layout/>
      <c:pieChart>
        <c:varyColors val="1"/>
        <c:ser>
          <c:idx val="0"/>
          <c:order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 err="1"/>
                      <a:t>Dövlət</a:t>
                    </a:r>
                    <a:r>
                      <a:rPr lang="en-US" dirty="0"/>
                      <a:t> </a:t>
                    </a:r>
                    <a:r>
                      <a:rPr lang="en-US" dirty="0" err="1"/>
                      <a:t>büdcəsi</a:t>
                    </a:r>
                    <a:r>
                      <a:rPr lang="en-US" dirty="0"/>
                      <a:t>-60%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4E33-458A-BE97-C84960CF652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 err="1"/>
                      <a:t>Tibbi</a:t>
                    </a:r>
                    <a:r>
                      <a:rPr lang="en-US" dirty="0"/>
                      <a:t> </a:t>
                    </a:r>
                    <a:r>
                      <a:rPr lang="en-US" dirty="0" err="1"/>
                      <a:t>sığorta</a:t>
                    </a:r>
                    <a:r>
                      <a:rPr lang="en-US" dirty="0"/>
                      <a:t> –30%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4E33-458A-BE97-C84960CF6520}"/>
                </c:ext>
              </c:extLst>
            </c:dLbl>
            <c:dLbl>
              <c:idx val="2"/>
              <c:layout>
                <c:manualLayout>
                  <c:x val="6.2375109361329777E-2"/>
                  <c:y val="0.1030092592592598"/>
                </c:manualLayout>
              </c:layout>
              <c:tx>
                <c:rich>
                  <a:bodyPr/>
                  <a:lstStyle/>
                  <a:p>
                    <a:r>
                      <a:rPr lang="en-US" dirty="0" err="1"/>
                      <a:t>Pullu</a:t>
                    </a:r>
                    <a:r>
                      <a:rPr lang="en-US" dirty="0"/>
                      <a:t> </a:t>
                    </a:r>
                    <a:r>
                      <a:rPr lang="en-US" dirty="0" err="1"/>
                      <a:t>xidmətlər</a:t>
                    </a:r>
                    <a:r>
                      <a:rPr lang="en-US" dirty="0"/>
                      <a:t>-10%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4E33-458A-BE97-C84960CF652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Лист10!$D$15:$D$17</c:f>
              <c:strCache>
                <c:ptCount val="3"/>
                <c:pt idx="0">
                  <c:v>Dövlət büdcəsi </c:v>
                </c:pt>
                <c:pt idx="1">
                  <c:v>Tibbi sığorta</c:v>
                </c:pt>
                <c:pt idx="2">
                  <c:v>Pullu xidmətlər </c:v>
                </c:pt>
              </c:strCache>
            </c:strRef>
          </c:cat>
          <c:val>
            <c:numRef>
              <c:f>Лист10!$E$15:$E$17</c:f>
              <c:numCache>
                <c:formatCode>General</c:formatCode>
                <c:ptCount val="3"/>
                <c:pt idx="0">
                  <c:v>60</c:v>
                </c:pt>
                <c:pt idx="1">
                  <c:v>30</c:v>
                </c:pt>
                <c:pt idx="2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E33-458A-BE97-C84960CF65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95450568678916"/>
          <c:y val="0.1141565041862925"/>
          <c:w val="0.85726851851851993"/>
          <c:h val="0.70701867353509507"/>
        </c:manualLayout>
      </c:layout>
      <c:scatterChart>
        <c:scatterStyle val="lineMarker"/>
        <c:varyColors val="0"/>
        <c:ser>
          <c:idx val="0"/>
          <c:order val="0"/>
          <c:spPr>
            <a:ln w="19050">
              <a:noFill/>
            </a:ln>
          </c:spPr>
          <c:trendline>
            <c:trendlineType val="linear"/>
            <c:dispRSqr val="1"/>
            <c:dispEq val="1"/>
            <c:trendlineLbl>
              <c:layout>
                <c:manualLayout>
                  <c:x val="-0.30682064741907661"/>
                  <c:y val="-3.8786818314377452E-3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baseline="0"/>
                      <a:t>y = 0,0023x + 71,533
R² = 0,7556</a:t>
                    </a:r>
                    <a:endParaRPr lang="az-Latn-AZ" baseline="0"/>
                  </a:p>
                  <a:p>
                    <a:pPr>
                      <a:defRPr/>
                    </a:pPr>
                    <a:r>
                      <a:rPr lang="az-Latn-AZ" baseline="0"/>
                      <a:t>r=0,8692</a:t>
                    </a:r>
                    <a:endParaRPr lang="en-US"/>
                  </a:p>
                </c:rich>
              </c:tx>
              <c:numFmt formatCode="General" sourceLinked="0"/>
            </c:trendlineLbl>
          </c:trendline>
          <c:xVal>
            <c:numRef>
              <c:f>Лист6!$K$181:$K$195</c:f>
              <c:numCache>
                <c:formatCode>General</c:formatCode>
                <c:ptCount val="15"/>
                <c:pt idx="0">
                  <c:v>163.66999999999999</c:v>
                </c:pt>
                <c:pt idx="1">
                  <c:v>174.89000000000001</c:v>
                </c:pt>
                <c:pt idx="2">
                  <c:v>193.69</c:v>
                </c:pt>
                <c:pt idx="3">
                  <c:v>319.26</c:v>
                </c:pt>
                <c:pt idx="4">
                  <c:v>431.61</c:v>
                </c:pt>
                <c:pt idx="5">
                  <c:v>552.45999999999947</c:v>
                </c:pt>
                <c:pt idx="6">
                  <c:v>593.89</c:v>
                </c:pt>
                <c:pt idx="7">
                  <c:v>622.54</c:v>
                </c:pt>
                <c:pt idx="8">
                  <c:v>596.43999999999949</c:v>
                </c:pt>
                <c:pt idx="9">
                  <c:v>868.5</c:v>
                </c:pt>
                <c:pt idx="10">
                  <c:v>829.33999999999946</c:v>
                </c:pt>
                <c:pt idx="11">
                  <c:v>784.52</c:v>
                </c:pt>
                <c:pt idx="12">
                  <c:v>873.88</c:v>
                </c:pt>
                <c:pt idx="13">
                  <c:v>948.94999999999948</c:v>
                </c:pt>
                <c:pt idx="14">
                  <c:v>1047.3</c:v>
                </c:pt>
              </c:numCache>
            </c:numRef>
          </c:xVal>
          <c:yVal>
            <c:numRef>
              <c:f>Лист6!$L$181:$L$195</c:f>
              <c:numCache>
                <c:formatCode>General</c:formatCode>
                <c:ptCount val="15"/>
                <c:pt idx="0">
                  <c:v>72.900000000000006</c:v>
                </c:pt>
                <c:pt idx="1">
                  <c:v>71.8</c:v>
                </c:pt>
                <c:pt idx="2">
                  <c:v>71.900000000000006</c:v>
                </c:pt>
                <c:pt idx="3">
                  <c:v>72.2</c:v>
                </c:pt>
                <c:pt idx="4">
                  <c:v>72.3</c:v>
                </c:pt>
                <c:pt idx="5">
                  <c:v>72.400000000000006</c:v>
                </c:pt>
                <c:pt idx="6">
                  <c:v>72.400000000000006</c:v>
                </c:pt>
                <c:pt idx="7">
                  <c:v>72.400000000000006</c:v>
                </c:pt>
                <c:pt idx="8">
                  <c:v>73</c:v>
                </c:pt>
                <c:pt idx="9">
                  <c:v>73.400000000000006</c:v>
                </c:pt>
                <c:pt idx="10">
                  <c:v>73.5</c:v>
                </c:pt>
                <c:pt idx="11">
                  <c:v>73.599999999999994</c:v>
                </c:pt>
                <c:pt idx="12">
                  <c:v>73.8</c:v>
                </c:pt>
                <c:pt idx="13">
                  <c:v>73.900000000000006</c:v>
                </c:pt>
                <c:pt idx="14">
                  <c:v>74.2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2BDF-427F-8F78-D16B969BFC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9226880"/>
        <c:axId val="199228800"/>
      </c:scatterChart>
      <c:valAx>
        <c:axId val="19922688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000"/>
                </a:pPr>
                <a:r>
                  <a:rPr lang="az-Latn-AZ" sz="1000"/>
                  <a:t>Adambaşına düşən səhiyyə xərci,</a:t>
                </a:r>
                <a:r>
                  <a:rPr lang="az-Latn-AZ" sz="1000" baseline="0"/>
                  <a:t> beynəlxalq dollar</a:t>
                </a:r>
                <a:endParaRPr lang="ru-RU" sz="1000"/>
              </a:p>
            </c:rich>
          </c:tx>
          <c:layout>
            <c:manualLayout>
              <c:xMode val="edge"/>
              <c:yMode val="edge"/>
              <c:x val="0.32626993236892732"/>
              <c:y val="0.9010644534315416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199228800"/>
        <c:crosses val="autoZero"/>
        <c:crossBetween val="midCat"/>
      </c:valAx>
      <c:valAx>
        <c:axId val="19922880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az-Latn-AZ"/>
                  <a:t>doğulanda gzölənilən ömür müddəti, il sayı</a:t>
                </a:r>
                <a:endParaRPr lang="ru-RU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199226880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587863642793154"/>
          <c:y val="2.8252405949256338E-2"/>
          <c:w val="0.76807345938045612"/>
          <c:h val="0.80719634984501798"/>
        </c:manualLayout>
      </c:layout>
      <c:scatterChart>
        <c:scatterStyle val="lineMarker"/>
        <c:varyColors val="0"/>
        <c:ser>
          <c:idx val="0"/>
          <c:order val="0"/>
          <c:tx>
            <c:strRef>
              <c:f>Лист6!$R$208:$R$209</c:f>
              <c:strCache>
                <c:ptCount val="1"/>
                <c:pt idx="0">
                  <c:v>Hər 1000 nəfər diri doğulana düşən körpə  </c:v>
                </c:pt>
              </c:strCache>
            </c:strRef>
          </c:tx>
          <c:spPr>
            <a:ln w="19050">
              <a:noFill/>
            </a:ln>
          </c:spPr>
          <c:trendline>
            <c:trendlineType val="linear"/>
            <c:dispRSqr val="1"/>
            <c:dispEq val="1"/>
            <c:trendlineLbl>
              <c:layout>
                <c:manualLayout>
                  <c:x val="-3.9647432130685153E-2"/>
                  <c:y val="0.18752336471684844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baseline="0"/>
                      <a:t>y = -0,0077x + 17,515
R² = 0,919</a:t>
                    </a:r>
                    <a:endParaRPr lang="az-Latn-AZ" baseline="0"/>
                  </a:p>
                  <a:p>
                    <a:pPr>
                      <a:defRPr/>
                    </a:pPr>
                    <a:r>
                      <a:rPr lang="az-Latn-AZ" baseline="0"/>
                      <a:t>R=-9586</a:t>
                    </a:r>
                    <a:endParaRPr lang="en-US"/>
                  </a:p>
                </c:rich>
              </c:tx>
              <c:numFmt formatCode="General" sourceLinked="0"/>
            </c:trendlineLbl>
          </c:trendline>
          <c:xVal>
            <c:numRef>
              <c:f>Лист6!$Q$210:$Q$225</c:f>
              <c:numCache>
                <c:formatCode>General</c:formatCode>
                <c:ptCount val="16"/>
                <c:pt idx="1">
                  <c:v>163.66999999999999</c:v>
                </c:pt>
                <c:pt idx="2">
                  <c:v>174.89000000000001</c:v>
                </c:pt>
                <c:pt idx="3">
                  <c:v>193.69</c:v>
                </c:pt>
                <c:pt idx="4">
                  <c:v>319.26</c:v>
                </c:pt>
                <c:pt idx="5">
                  <c:v>431.61</c:v>
                </c:pt>
                <c:pt idx="6">
                  <c:v>552.45999999999947</c:v>
                </c:pt>
                <c:pt idx="7">
                  <c:v>593.89</c:v>
                </c:pt>
                <c:pt idx="8">
                  <c:v>622.54</c:v>
                </c:pt>
                <c:pt idx="9">
                  <c:v>596.43999999999949</c:v>
                </c:pt>
                <c:pt idx="10">
                  <c:v>868.5</c:v>
                </c:pt>
                <c:pt idx="11">
                  <c:v>829.33999999999946</c:v>
                </c:pt>
                <c:pt idx="12">
                  <c:v>784.52</c:v>
                </c:pt>
                <c:pt idx="13">
                  <c:v>873.88</c:v>
                </c:pt>
                <c:pt idx="14">
                  <c:v>948.94999999999948</c:v>
                </c:pt>
                <c:pt idx="15">
                  <c:v>1047.3</c:v>
                </c:pt>
              </c:numCache>
            </c:numRef>
          </c:xVal>
          <c:yVal>
            <c:numRef>
              <c:f>Лист6!$R$210:$R$225</c:f>
              <c:numCache>
                <c:formatCode>General</c:formatCode>
                <c:ptCount val="16"/>
                <c:pt idx="1">
                  <c:v>16.399999999999999</c:v>
                </c:pt>
                <c:pt idx="2">
                  <c:v>16.600000000000001</c:v>
                </c:pt>
                <c:pt idx="3">
                  <c:v>16.7</c:v>
                </c:pt>
                <c:pt idx="4">
                  <c:v>15.5</c:v>
                </c:pt>
                <c:pt idx="5">
                  <c:v>14.4</c:v>
                </c:pt>
                <c:pt idx="6">
                  <c:v>12.7</c:v>
                </c:pt>
                <c:pt idx="7">
                  <c:v>11.9</c:v>
                </c:pt>
                <c:pt idx="8">
                  <c:v>12.1</c:v>
                </c:pt>
                <c:pt idx="9">
                  <c:v>11.4</c:v>
                </c:pt>
                <c:pt idx="10">
                  <c:v>11.3</c:v>
                </c:pt>
                <c:pt idx="11">
                  <c:v>11.2</c:v>
                </c:pt>
                <c:pt idx="12">
                  <c:v>11</c:v>
                </c:pt>
                <c:pt idx="13">
                  <c:v>10.8</c:v>
                </c:pt>
                <c:pt idx="14">
                  <c:v>10.8</c:v>
                </c:pt>
                <c:pt idx="15">
                  <c:v>10.200000000000001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5A62-40E4-9E45-A32A77C8CC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9263360"/>
        <c:axId val="199265280"/>
      </c:scatterChart>
      <c:valAx>
        <c:axId val="19926336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az-Latn-AZ"/>
                  <a:t>Adambaşına düşən ümumi səhiyyə xərci, beynəlxalq</a:t>
                </a:r>
                <a:r>
                  <a:rPr lang="az-Latn-AZ" baseline="0"/>
                  <a:t> dollar</a:t>
                </a:r>
                <a:endParaRPr lang="ru-RU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199265280"/>
        <c:crosses val="autoZero"/>
        <c:crossBetween val="midCat"/>
      </c:valAx>
      <c:valAx>
        <c:axId val="19926528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az-Latn-AZ"/>
                  <a:t>Hər</a:t>
                </a:r>
                <a:r>
                  <a:rPr lang="az-Latn-AZ" baseline="0"/>
                  <a:t> 1000 nəfər diri doğulana düşən körpə ölümü</a:t>
                </a:r>
                <a:endParaRPr lang="ru-RU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199263360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24.07.2020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24.07.2020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24.07.2020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24.07.2020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24.07.2020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24.07.2020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711008" cy="2700342"/>
          </a:xfrm>
        </p:spPr>
        <p:txBody>
          <a:bodyPr>
            <a:noAutofit/>
          </a:bodyPr>
          <a:lstStyle/>
          <a:p>
            <a:pPr algn="ctr"/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br>
              <a:rPr lang="az-Latn-AZ" sz="2800" dirty="0"/>
            </a:br>
            <a:r>
              <a:rPr lang="en-US" sz="2800" dirty="0">
                <a:solidFill>
                  <a:srgbClr val="C00000"/>
                </a:solidFill>
              </a:rPr>
              <a:t>SOSİAL MÜDAFİƏNİN GÜCLƏNDİRİLMƏSİNDƏ</a:t>
            </a:r>
            <a:br>
              <a:rPr lang="ru-RU" sz="2800" dirty="0">
                <a:solidFill>
                  <a:srgbClr val="C00000"/>
                </a:solidFill>
              </a:rPr>
            </a:br>
            <a:r>
              <a:rPr lang="az-Latn-AZ" sz="2800" dirty="0">
                <a:solidFill>
                  <a:srgbClr val="C00000"/>
                </a:solidFill>
              </a:rPr>
              <a:t>İCBARİ </a:t>
            </a:r>
            <a:r>
              <a:rPr lang="en-US" sz="2800" dirty="0">
                <a:solidFill>
                  <a:srgbClr val="C00000"/>
                </a:solidFill>
              </a:rPr>
              <a:t>TİBBİ SIĞORTA</a:t>
            </a:r>
            <a:r>
              <a:rPr lang="az-Latn-AZ" sz="2800" dirty="0">
                <a:solidFill>
                  <a:srgbClr val="C00000"/>
                </a:solidFill>
              </a:rPr>
              <a:t>NIN ROLU</a:t>
            </a:r>
            <a:br>
              <a:rPr lang="ru-RU" sz="2800" dirty="0">
                <a:solidFill>
                  <a:srgbClr val="92D050"/>
                </a:solidFill>
              </a:rPr>
            </a:br>
            <a:endParaRPr lang="ru-RU" sz="2800" dirty="0">
              <a:solidFill>
                <a:srgbClr val="92D05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4214818"/>
            <a:ext cx="7854696" cy="766318"/>
          </a:xfrm>
        </p:spPr>
        <p:txBody>
          <a:bodyPr/>
          <a:lstStyle/>
          <a:p>
            <a:r>
              <a:rPr lang="az-Latn-AZ" sz="2000" b="1" dirty="0"/>
              <a:t> </a:t>
            </a:r>
            <a:r>
              <a:rPr lang="az-Latn-AZ" sz="2000" b="1" dirty="0">
                <a:solidFill>
                  <a:srgbClr val="92D050"/>
                </a:solidFill>
              </a:rPr>
              <a:t>Samir Məsud oğlu </a:t>
            </a:r>
            <a:r>
              <a:rPr lang="en-US" sz="2000" b="1" dirty="0" err="1">
                <a:solidFill>
                  <a:srgbClr val="92D050"/>
                </a:solidFill>
              </a:rPr>
              <a:t>Mahmudov</a:t>
            </a:r>
            <a:endParaRPr lang="ru-RU" sz="2000" dirty="0">
              <a:solidFill>
                <a:srgbClr val="92D050"/>
              </a:solidFill>
            </a:endParaRP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71472" y="500042"/>
            <a:ext cx="8321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z-Latn-AZ" b="1" dirty="0">
                <a:solidFill>
                  <a:srgbClr val="0070C0"/>
                </a:solidFill>
              </a:rPr>
              <a:t>TÜRKDİLLİ DÖVLƏTLƏRİN İQTİSADÇILARI İCTİMAİ BİRLİYİ</a:t>
            </a:r>
            <a:endParaRPr lang="ru-RU" b="1" dirty="0">
              <a:solidFill>
                <a:srgbClr val="0070C0"/>
              </a:solidFill>
            </a:endParaRPr>
          </a:p>
        </p:txBody>
      </p:sp>
      <p:pic>
        <p:nvPicPr>
          <p:cNvPr id="6" name="Рисунок 5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096" t="35329" r="42788" b="23065"/>
          <a:stretch/>
        </p:blipFill>
        <p:spPr bwMode="auto">
          <a:xfrm>
            <a:off x="179512" y="174049"/>
            <a:ext cx="1314450" cy="139065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141883"/>
              </p:ext>
            </p:extLst>
          </p:nvPr>
        </p:nvGraphicFramePr>
        <p:xfrm>
          <a:off x="3048000" y="1903889"/>
          <a:ext cx="3048000" cy="39258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071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8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76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 dirty="0">
                          <a:effectLst/>
                        </a:rPr>
                        <a:t>Ölkələr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 dirty="0">
                          <a:effectLst/>
                        </a:rPr>
                        <a:t>Səhiyyədə şəxsi ödəmələr, %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>
                          <a:effectLst/>
                        </a:rPr>
                        <a:t>Qazaxıstan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 dirty="0">
                          <a:effectLst/>
                        </a:rPr>
                        <a:t>35,6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>
                          <a:effectLst/>
                        </a:rPr>
                        <a:t>Belarusiya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 dirty="0">
                          <a:effectLst/>
                        </a:rPr>
                        <a:t>35,8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>
                          <a:effectLst/>
                        </a:rPr>
                        <a:t>Rusiya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 dirty="0">
                          <a:effectLst/>
                        </a:rPr>
                        <a:t>40,5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>
                          <a:effectLst/>
                        </a:rPr>
                        <a:t>Moldova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 dirty="0">
                          <a:effectLst/>
                        </a:rPr>
                        <a:t>46,3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>
                          <a:effectLst/>
                        </a:rPr>
                        <a:t>Özbəkistan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 dirty="0">
                          <a:effectLst/>
                        </a:rPr>
                        <a:t>52,2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>
                          <a:effectLst/>
                        </a:rPr>
                        <a:t>Ukraniya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 dirty="0">
                          <a:effectLst/>
                        </a:rPr>
                        <a:t>54,3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>
                          <a:effectLst/>
                        </a:rPr>
                        <a:t>Gürcüstan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 dirty="0">
                          <a:effectLst/>
                        </a:rPr>
                        <a:t>55,6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>
                          <a:effectLst/>
                        </a:rPr>
                        <a:t>Qırğızıstan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 dirty="0">
                          <a:effectLst/>
                        </a:rPr>
                        <a:t>57,6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>
                          <a:effectLst/>
                        </a:rPr>
                        <a:t>Tacikistan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 dirty="0">
                          <a:effectLst/>
                        </a:rPr>
                        <a:t>66,1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>
                          <a:effectLst/>
                        </a:rPr>
                        <a:t>Türkmənistan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 dirty="0">
                          <a:effectLst/>
                        </a:rPr>
                        <a:t>76,2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>
                          <a:effectLst/>
                        </a:rPr>
                        <a:t>Azərbaycan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 dirty="0">
                          <a:effectLst/>
                        </a:rPr>
                        <a:t>78,9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>
                          <a:effectLst/>
                        </a:rPr>
                        <a:t>Ermənistan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 dirty="0">
                          <a:effectLst/>
                        </a:rPr>
                        <a:t>80,6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>
                          <a:effectLst/>
                        </a:rPr>
                        <a:t>Orta göstərici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 dirty="0">
                          <a:effectLst/>
                        </a:rPr>
                        <a:t>56,6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az-Latn-AZ" sz="3200" dirty="0">
                <a:effectLst/>
                <a:latin typeface="Times New Roman" pitchFamily="18" charset="0"/>
                <a:cs typeface="Times New Roman" pitchFamily="18" charset="0"/>
              </a:rPr>
              <a:t>MDB məkanı üzrə səhiyyədə şəxsi ödəmələr, (2016-cı il)</a:t>
            </a:r>
            <a:br>
              <a:rPr lang="ru-RU" sz="3200" dirty="0">
                <a:effectLst/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29478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928662" y="1428736"/>
          <a:ext cx="7000924" cy="3143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sz="3100" b="1" dirty="0">
                <a:latin typeface="Times New Roman" pitchFamily="18" charset="0"/>
                <a:cs typeface="Times New Roman" pitchFamily="18" charset="0"/>
              </a:rPr>
            </a:br>
            <a:br>
              <a:rPr lang="en-US" sz="3100" b="1" dirty="0">
                <a:latin typeface="Times New Roman" pitchFamily="18" charset="0"/>
                <a:cs typeface="Times New Roman" pitchFamily="18" charset="0"/>
              </a:rPr>
            </a:br>
            <a:r>
              <a:rPr lang="az-Latn-AZ" sz="2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Azərbaycanda adambaşına düşən səhiyyə xərcləri ilə doğulanda gözlənilən ömür müddəti arasında asılılıq</a:t>
            </a:r>
            <a:br>
              <a:rPr lang="ru-RU" sz="3200" dirty="0">
                <a:solidFill>
                  <a:srgbClr val="002060"/>
                </a:solidFill>
              </a:rPr>
            </a:br>
            <a:br>
              <a:rPr lang="en-US" sz="3100" b="1" dirty="0">
                <a:latin typeface="Times New Roman" pitchFamily="18" charset="0"/>
                <a:cs typeface="Times New Roman" pitchFamily="18" charset="0"/>
              </a:rPr>
            </a:br>
            <a:br>
              <a:rPr lang="en-US" sz="3100" b="1" dirty="0">
                <a:latin typeface="Times New Roman" pitchFamily="18" charset="0"/>
                <a:cs typeface="Times New Roman" pitchFamily="18" charset="0"/>
              </a:rPr>
            </a:br>
            <a:br>
              <a:rPr lang="ru-RU" sz="2700" dirty="0">
                <a:solidFill>
                  <a:srgbClr val="002060"/>
                </a:solidFill>
              </a:rPr>
            </a:br>
            <a:endParaRPr lang="ru-RU" sz="27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71472" y="4786322"/>
            <a:ext cx="82868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az-Latn-AZ" b="1" dirty="0"/>
              <a:t>Diaqramdan da göründüyü kimi, adambaşına düşən səhiyyə xərcləri ilə doğulanda gözlənilən ömür müddəti arasında korrelyasiya asılılığı (R=0,8692) yüksəkdir. Yəni səhiyyəyə ayrılan vəsaitlərin artdıqca səhiyyə sistemini xarakterizə edən doğulanda gözlənilən ömür müddəti də artır</a:t>
            </a:r>
            <a:endParaRPr lang="ru-RU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785786" y="1285860"/>
          <a:ext cx="7872410" cy="3876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z-Latn-AZ" sz="2400" b="1" dirty="0">
                <a:solidFill>
                  <a:srgbClr val="002060"/>
                </a:solidFill>
              </a:rPr>
              <a:t>Azərbaycanda adambaşına düşən səhiyyə xərcləri ilə hər 1000 nəfər diri doğ</a:t>
            </a:r>
            <a:r>
              <a:rPr lang="en-US" sz="2400" b="1" dirty="0">
                <a:solidFill>
                  <a:srgbClr val="002060"/>
                </a:solidFill>
              </a:rPr>
              <a:t>u</a:t>
            </a:r>
            <a:r>
              <a:rPr lang="az-Latn-AZ" sz="2400" b="1" dirty="0">
                <a:solidFill>
                  <a:srgbClr val="002060"/>
                </a:solidFill>
              </a:rPr>
              <a:t>lana düşən körpə ölümü arasında asılılıq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42910" y="5429264"/>
            <a:ext cx="81439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/>
              <a:t>A</a:t>
            </a:r>
            <a:r>
              <a:rPr lang="az-Latn-AZ" b="1" dirty="0"/>
              <a:t>dambaşına düşən səhiyyə xərcləri ilə hər 1000 nəfər doğulan düşən körpə ölümü arasında mənfi asılılıq (R=-9586) mövcuddur.  Bu da səhiyyə xərclərinin artmasının körpə ölümlərinin sayını azaltdığını göstərir</a:t>
            </a:r>
            <a:endParaRPr lang="ru-RU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85852" y="2214554"/>
            <a:ext cx="6490879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z-Latn-AZ" sz="48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Diqqətinizə görə</a:t>
            </a:r>
          </a:p>
          <a:p>
            <a:pPr algn="ctr"/>
            <a:r>
              <a:rPr lang="az-Latn-AZ" sz="4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Təşəkkür </a:t>
            </a:r>
          </a:p>
          <a:p>
            <a:pPr algn="ctr"/>
            <a:r>
              <a:rPr lang="az-Latn-AZ" sz="4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edirəm</a:t>
            </a:r>
            <a:endParaRPr lang="ru-RU" sz="4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az-Latn-AZ" sz="2000" b="1" dirty="0">
                <a:latin typeface="Times New Roman" pitchFamily="18" charset="0"/>
                <a:cs typeface="Times New Roman" pitchFamily="18" charset="0"/>
              </a:rPr>
              <a:t>Birinci model: </a:t>
            </a:r>
            <a:r>
              <a:rPr lang="az-Latn-AZ" sz="2000" dirty="0">
                <a:latin typeface="Times New Roman" pitchFamily="18" charset="0"/>
                <a:cs typeface="Times New Roman" pitchFamily="18" charset="0"/>
              </a:rPr>
              <a:t>İngiltərə, Fransa, Kanada, İsveç, Lüksemburq kimi ölkələrdə tətbiq olunan modeldir. Bu modeldə tibbi xidmətlərin maliyyələşməsində dövlət əsas rol oynayır. Demək olar ki, ölkənin bütün vətəndaşları icbari tibbi sığorta ilə təmin olunurlar.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İkinci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model: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ABŞ,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İsveçrədə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tətbiq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olunan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modeldir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Burada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tibbi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xidmətlərin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maliyyələşməsində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özəl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tibbi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sığorta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mühüm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rol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oynayır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Dövlətin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maliyyələşmədə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iştirakı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zəifdir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Üçüncü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model: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Hollandiya,Almaniya,Belçika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Türkiyə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Yaponiya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kimi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ölkələrdə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istifadə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olunan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modeldir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Bu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sistemin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maliyyələşməsi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işçilər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və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işəgötürənlərin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gəlirlərindən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tutulan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sığorta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ayırmaları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hesabına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baş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verir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z-Latn-AZ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Əhaliyə tibbi sığorta xidmətlərinin göstərilməsi və maliyyələşməsi baxımından dünyada 3 əsas modeldən istifadə olunur:</a:t>
            </a:r>
            <a:br>
              <a:rPr lang="ru-RU" sz="2000" dirty="0"/>
            </a:br>
            <a:endParaRPr lang="ru-RU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2890095"/>
              </p:ext>
            </p:extLst>
          </p:nvPr>
        </p:nvGraphicFramePr>
        <p:xfrm>
          <a:off x="323528" y="1700808"/>
          <a:ext cx="8229600" cy="39725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kumimoji="0" lang="en-US" sz="2400" b="1" kern="120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Tibbi</a:t>
                      </a:r>
                      <a:r>
                        <a:rPr kumimoji="0" lang="en-US" sz="2400" b="1" kern="120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kern="120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sığorta</a:t>
                      </a:r>
                      <a:r>
                        <a:rPr kumimoji="0" lang="en-US" sz="2400" b="1" kern="120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kern="120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haqları</a:t>
                      </a:r>
                      <a:r>
                        <a:rPr kumimoji="0" lang="en-US" sz="2400" b="1" kern="120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kern="120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və</a:t>
                      </a:r>
                      <a:r>
                        <a:rPr kumimoji="0" lang="en-US" sz="2400" b="1" kern="120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kern="120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ödənişləri</a:t>
                      </a:r>
                      <a:r>
                        <a:rPr kumimoji="0" lang="en-US" sz="2400" b="1" kern="120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min </a:t>
                      </a:r>
                      <a:r>
                        <a:rPr kumimoji="0" lang="en-US" sz="2400" b="1" kern="120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manatla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latin typeface="Times New Roman"/>
                          <a:ea typeface="Times New Roman"/>
                        </a:rPr>
                        <a:t>İllər</a:t>
                      </a:r>
                      <a:endParaRPr lang="ru-RU" sz="1800" b="1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Times New Roman"/>
                        </a:rPr>
                        <a:t>Sığorta haqları</a:t>
                      </a:r>
                      <a:endParaRPr lang="ru-RU" sz="1800" b="1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latin typeface="Times New Roman"/>
                          <a:ea typeface="Times New Roman"/>
                        </a:rPr>
                        <a:t>Sığorta</a:t>
                      </a:r>
                      <a:endParaRPr lang="ru-RU" sz="1800" b="1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latin typeface="Times New Roman"/>
                          <a:ea typeface="Times New Roman"/>
                        </a:rPr>
                        <a:t>ödənişləri</a:t>
                      </a:r>
                      <a:endParaRPr lang="ru-RU" sz="1800" b="1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</a:rPr>
                        <a:t>2011</a:t>
                      </a: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</a:rPr>
                        <a:t>28 413,60</a:t>
                      </a:r>
                      <a:endParaRPr lang="ru-RU" sz="1400" b="1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</a:rPr>
                        <a:t>19 273,34</a:t>
                      </a:r>
                      <a:endParaRPr lang="ru-RU" sz="1400" b="1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</a:rPr>
                        <a:t>2012</a:t>
                      </a: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</a:rPr>
                        <a:t>59 853. 47</a:t>
                      </a:r>
                      <a:endParaRPr lang="ru-RU" sz="1400" b="1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</a:rPr>
                        <a:t>40 883 .12</a:t>
                      </a:r>
                      <a:endParaRPr lang="ru-RU" sz="1400" b="1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</a:rPr>
                        <a:t>2013</a:t>
                      </a: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</a:rPr>
                        <a:t>65 432 .44</a:t>
                      </a:r>
                      <a:endParaRPr lang="ru-RU" sz="1400" b="1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</a:rPr>
                        <a:t>46 162 .29</a:t>
                      </a:r>
                      <a:endParaRPr lang="ru-RU" sz="1400" b="1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</a:rPr>
                        <a:t>2014</a:t>
                      </a: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</a:rPr>
                        <a:t>71 280. 94</a:t>
                      </a: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</a:rPr>
                        <a:t>48 141 .85</a:t>
                      </a:r>
                      <a:endParaRPr lang="ru-RU" sz="1400" b="1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</a:rPr>
                        <a:t>2015</a:t>
                      </a: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</a:rPr>
                        <a:t>72 868. 58</a:t>
                      </a: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</a:rPr>
                        <a:t>51 269. 72</a:t>
                      </a: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</a:rPr>
                        <a:t>2016</a:t>
                      </a: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</a:rPr>
                        <a:t>84 668.44</a:t>
                      </a: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</a:rPr>
                        <a:t>61 568.80</a:t>
                      </a: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</a:rPr>
                        <a:t>2017</a:t>
                      </a: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83 165,69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53 002,79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</a:rPr>
                        <a:t>2018</a:t>
                      </a: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87057,30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59484,60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Azərbaycanda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tibbi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sığortanın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illər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üzrə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artım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tendensiyası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US" dirty="0"/>
          </a:p>
          <a:p>
            <a:pPr lvl="0">
              <a:buFont typeface="Wingdings" pitchFamily="2" charset="2"/>
              <a:buChar char="q"/>
            </a:pPr>
            <a:endParaRPr lang="en-US" sz="3200" b="1" dirty="0">
              <a:solidFill>
                <a:srgbClr val="002060"/>
              </a:solidFill>
            </a:endParaRPr>
          </a:p>
          <a:p>
            <a:pPr lvl="0"/>
            <a:r>
              <a:rPr lang="en-US" sz="3200" dirty="0" err="1">
                <a:solidFill>
                  <a:srgbClr val="002060"/>
                </a:solidFill>
              </a:rPr>
              <a:t>Büdcədən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ayırmalar</a:t>
            </a:r>
            <a:r>
              <a:rPr lang="en-US" sz="3200" dirty="0">
                <a:solidFill>
                  <a:srgbClr val="002060"/>
                </a:solidFill>
              </a:rPr>
              <a:t>;</a:t>
            </a:r>
            <a:endParaRPr lang="ru-RU" sz="3200" dirty="0">
              <a:solidFill>
                <a:srgbClr val="002060"/>
              </a:solidFill>
            </a:endParaRPr>
          </a:p>
          <a:p>
            <a:pPr lvl="0"/>
            <a:r>
              <a:rPr lang="en-US" sz="3200" dirty="0" err="1">
                <a:solidFill>
                  <a:srgbClr val="002060"/>
                </a:solidFill>
              </a:rPr>
              <a:t>Tibbi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sığorta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haqları</a:t>
            </a:r>
            <a:r>
              <a:rPr lang="en-US" sz="3200" dirty="0">
                <a:solidFill>
                  <a:srgbClr val="002060"/>
                </a:solidFill>
              </a:rPr>
              <a:t>;</a:t>
            </a:r>
            <a:endParaRPr lang="ru-RU" sz="3200" dirty="0">
              <a:solidFill>
                <a:srgbClr val="002060"/>
              </a:solidFill>
            </a:endParaRPr>
          </a:p>
          <a:p>
            <a:pPr lvl="0"/>
            <a:r>
              <a:rPr lang="en-US" sz="3200" dirty="0" err="1">
                <a:solidFill>
                  <a:srgbClr val="002060"/>
                </a:solidFill>
              </a:rPr>
              <a:t>Əhalinin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ödənişləri</a:t>
            </a:r>
            <a:r>
              <a:rPr lang="en-US" sz="3200" dirty="0">
                <a:solidFill>
                  <a:srgbClr val="002060"/>
                </a:solidFill>
              </a:rPr>
              <a:t>;</a:t>
            </a:r>
            <a:endParaRPr lang="ru-RU" sz="3200" dirty="0">
              <a:solidFill>
                <a:srgbClr val="002060"/>
              </a:solidFill>
            </a:endParaRPr>
          </a:p>
          <a:p>
            <a:pPr lvl="0"/>
            <a:r>
              <a:rPr lang="en-US" sz="3200" dirty="0" err="1">
                <a:solidFill>
                  <a:srgbClr val="002060"/>
                </a:solidFill>
              </a:rPr>
              <a:t>Yardımlar</a:t>
            </a:r>
            <a:r>
              <a:rPr lang="en-US" sz="3200" dirty="0">
                <a:solidFill>
                  <a:srgbClr val="002060"/>
                </a:solidFill>
              </a:rPr>
              <a:t>;</a:t>
            </a:r>
            <a:endParaRPr lang="ru-RU" sz="3200" dirty="0">
              <a:solidFill>
                <a:srgbClr val="002060"/>
              </a:solidFill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err="1">
                <a:solidFill>
                  <a:srgbClr val="002060"/>
                </a:solidFill>
              </a:rPr>
              <a:t>Dünya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təcrübəsində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səhiyyənin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maliyyələşməsi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mənbələri</a:t>
            </a:r>
            <a:r>
              <a:rPr lang="en-US" sz="2400" b="1" dirty="0">
                <a:solidFill>
                  <a:srgbClr val="002060"/>
                </a:solidFill>
              </a:rPr>
              <a:t> 4 </a:t>
            </a:r>
            <a:r>
              <a:rPr lang="en-US" sz="2400" b="1" dirty="0" err="1">
                <a:solidFill>
                  <a:srgbClr val="002060"/>
                </a:solidFill>
              </a:rPr>
              <a:t>əsas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qrupa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bölünür</a:t>
            </a:r>
            <a:endParaRPr lang="ru-RU" sz="2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2621653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sz="2700" dirty="0"/>
            </a:br>
            <a:br>
              <a:rPr lang="en-US" sz="2700" dirty="0"/>
            </a:br>
            <a:br>
              <a:rPr lang="en-US" sz="2700" dirty="0"/>
            </a:br>
            <a:br>
              <a:rPr lang="en-US" sz="2700" dirty="0"/>
            </a:br>
            <a:br>
              <a:rPr lang="en-US" sz="2700" dirty="0"/>
            </a:br>
            <a:r>
              <a:rPr lang="en-US" sz="2200" b="1" dirty="0">
                <a:solidFill>
                  <a:srgbClr val="002060"/>
                </a:solidFill>
              </a:rPr>
              <a:t>ÜST-</a:t>
            </a:r>
            <a:r>
              <a:rPr lang="en-US" sz="2200" b="1" dirty="0" err="1">
                <a:solidFill>
                  <a:srgbClr val="002060"/>
                </a:solidFill>
              </a:rPr>
              <a:t>nin</a:t>
            </a:r>
            <a:r>
              <a:rPr lang="en-US" sz="2200" b="1" dirty="0">
                <a:solidFill>
                  <a:srgbClr val="002060"/>
                </a:solidFill>
              </a:rPr>
              <a:t>	</a:t>
            </a:r>
            <a:r>
              <a:rPr lang="en-US" sz="2200" b="1" dirty="0" err="1">
                <a:solidFill>
                  <a:srgbClr val="002060"/>
                </a:solidFill>
              </a:rPr>
              <a:t>hesablamalarına</a:t>
            </a:r>
            <a:r>
              <a:rPr lang="en-US" sz="2200" b="1" dirty="0">
                <a:solidFill>
                  <a:srgbClr val="002060"/>
                </a:solidFill>
              </a:rPr>
              <a:t>	</a:t>
            </a:r>
            <a:r>
              <a:rPr lang="en-US" sz="2200" b="1" dirty="0" err="1">
                <a:solidFill>
                  <a:srgbClr val="002060"/>
                </a:solidFill>
              </a:rPr>
              <a:t>əsasən</a:t>
            </a:r>
            <a:r>
              <a:rPr lang="en-US" sz="2200" b="1" dirty="0">
                <a:solidFill>
                  <a:srgbClr val="002060"/>
                </a:solidFill>
              </a:rPr>
              <a:t>, 	</a:t>
            </a:r>
            <a:r>
              <a:rPr lang="en-US" sz="2200" b="1" dirty="0" err="1">
                <a:solidFill>
                  <a:srgbClr val="002060"/>
                </a:solidFill>
              </a:rPr>
              <a:t>səhiyyə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sahəsinin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təkmil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maliyyələşməsi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aşağıdakı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nisbətdə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err="1">
                <a:solidFill>
                  <a:srgbClr val="002060"/>
                </a:solidFill>
              </a:rPr>
              <a:t>olmalıdır</a:t>
            </a:r>
            <a:r>
              <a:rPr lang="en-US" sz="2200" b="1" dirty="0">
                <a:solidFill>
                  <a:srgbClr val="002060"/>
                </a:solidFill>
              </a:rPr>
              <a:t>: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8523524"/>
              </p:ext>
            </p:extLst>
          </p:nvPr>
        </p:nvGraphicFramePr>
        <p:xfrm>
          <a:off x="428596" y="2285992"/>
          <a:ext cx="8229600" cy="259588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Mənbələr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2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ÜST-nin göstəriciləri</a:t>
                      </a:r>
                      <a:endParaRPr lang="ru-RU" sz="2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manat (mln.)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2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2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2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Dövlət büdcəsi</a:t>
                      </a:r>
                      <a:endParaRPr lang="ru-RU" sz="2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81075" algn="l"/>
                        </a:tabLst>
                      </a:pPr>
                      <a:r>
                        <a:rPr lang="az-Latn-AZ" sz="2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709,9</a:t>
                      </a:r>
                      <a:endParaRPr lang="ru-RU" sz="2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2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2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2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Nağd ödənişlər</a:t>
                      </a:r>
                      <a:endParaRPr lang="ru-RU" sz="2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81075" algn="l"/>
                        </a:tabLst>
                      </a:pPr>
                      <a:r>
                        <a:rPr lang="az-Latn-AZ" sz="2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3961,2</a:t>
                      </a:r>
                      <a:endParaRPr lang="ru-RU" sz="2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2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83,7</a:t>
                      </a:r>
                      <a:endParaRPr lang="ru-RU" sz="2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2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Tibbi sığorta</a:t>
                      </a:r>
                      <a:endParaRPr lang="ru-RU" sz="2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81075" algn="l"/>
                        </a:tabLst>
                      </a:pPr>
                      <a:r>
                        <a:rPr lang="az-Latn-AZ" sz="2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59,5</a:t>
                      </a:r>
                      <a:endParaRPr lang="ru-RU" sz="2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2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1,3</a:t>
                      </a:r>
                      <a:endParaRPr lang="ru-RU" sz="2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2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Yardımlar</a:t>
                      </a:r>
                      <a:endParaRPr lang="ru-RU" sz="2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67715" algn="ctr"/>
                        </a:tabLst>
                      </a:pPr>
                      <a:r>
                        <a:rPr lang="az-Latn-AZ" sz="2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2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2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Cəmi</a:t>
                      </a:r>
                      <a:endParaRPr lang="ru-RU" sz="2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2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4730,6</a:t>
                      </a:r>
                      <a:endParaRPr lang="ru-RU" sz="2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z-Latn-AZ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DB-nın göstəricilərinə əsasən Azərbaycanda səhiyyənin maliyyələşmə mənbələri -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2018</a:t>
            </a:r>
            <a:r>
              <a:rPr lang="az-Latn-AZ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ci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il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3687895"/>
              </p:ext>
            </p:extLst>
          </p:nvPr>
        </p:nvGraphicFramePr>
        <p:xfrm>
          <a:off x="1331640" y="1772816"/>
          <a:ext cx="5776714" cy="44378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900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76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95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95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4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94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1107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801600">
                <a:tc gridSpan="7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 dirty="0">
                          <a:effectLst/>
                        </a:rPr>
                        <a:t>                 Cədvəl . Səhiyyə xərcləri 2014-2018-ci illər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255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7282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>
                          <a:effectLst/>
                        </a:rPr>
                        <a:t>Mənbələr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 dirty="0">
                          <a:effectLst/>
                        </a:rPr>
                        <a:t>ÜST-nin göstəriciləri-2014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>
                          <a:effectLst/>
                        </a:rPr>
                        <a:t>ÜST-nin göstəriciləri-2018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>
                          <a:effectLst/>
                        </a:rPr>
                        <a:t>Fərq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72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>
                          <a:effectLst/>
                        </a:rPr>
                        <a:t>manat (mln.)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>
                          <a:effectLst/>
                        </a:rPr>
                        <a:t>%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>
                          <a:effectLst/>
                        </a:rPr>
                        <a:t>manat (mln.)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>
                          <a:effectLst/>
                        </a:rPr>
                        <a:t>%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>
                          <a:effectLst/>
                        </a:rPr>
                        <a:t>manat (mln.)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>
                          <a:effectLst/>
                        </a:rPr>
                        <a:t>%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88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>
                          <a:effectLst/>
                        </a:rPr>
                        <a:t>Dövlət büdcəsi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>
                          <a:effectLst/>
                        </a:rPr>
                        <a:t>665,3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>
                          <a:effectLst/>
                        </a:rPr>
                        <a:t>21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>
                          <a:effectLst/>
                        </a:rPr>
                        <a:t>709,9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>
                          <a:effectLst/>
                        </a:rPr>
                        <a:t>15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>
                          <a:effectLst/>
                        </a:rPr>
                        <a:t>44,6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>
                          <a:effectLst/>
                        </a:rPr>
                        <a:t>6,7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88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>
                          <a:effectLst/>
                        </a:rPr>
                        <a:t>Nağd ödənişlər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>
                          <a:effectLst/>
                        </a:rPr>
                        <a:t>2455,3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>
                          <a:effectLst/>
                        </a:rPr>
                        <a:t>77,5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>
                          <a:effectLst/>
                        </a:rPr>
                        <a:t>3961,2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>
                          <a:effectLst/>
                        </a:rPr>
                        <a:t>83,7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>
                          <a:effectLst/>
                        </a:rPr>
                        <a:t>1505,9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>
                          <a:effectLst/>
                        </a:rPr>
                        <a:t>61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88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>
                          <a:effectLst/>
                        </a:rPr>
                        <a:t>Tibbi sığorta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>
                          <a:effectLst/>
                        </a:rPr>
                        <a:t>48,1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>
                          <a:effectLst/>
                        </a:rPr>
                        <a:t>1,5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>
                          <a:effectLst/>
                        </a:rPr>
                        <a:t>59,5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>
                          <a:effectLst/>
                        </a:rPr>
                        <a:t>1,3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>
                          <a:effectLst/>
                        </a:rPr>
                        <a:t>11,4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>
                          <a:effectLst/>
                        </a:rPr>
                        <a:t>23.7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88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>
                          <a:effectLst/>
                        </a:rPr>
                        <a:t>Cəmi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3168,7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>
                          <a:effectLst/>
                        </a:rPr>
                        <a:t>100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4731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100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1562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49.2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z-Latn-AZ" dirty="0">
                <a:effectLst/>
              </a:rPr>
              <a:t>Cədvəl. Səhiyyə xərcləri 2014-2018-ci illər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3424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5835540"/>
              </p:ext>
            </p:extLst>
          </p:nvPr>
        </p:nvGraphicFramePr>
        <p:xfrm>
          <a:off x="285719" y="1785926"/>
          <a:ext cx="8572561" cy="348085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942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76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35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35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0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359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8919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990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5250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27748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 dirty="0"/>
                        <a:t>Ölkə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 dirty="0"/>
                        <a:t>Dövlətin səhiyyə xərci ,%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 dirty="0"/>
                        <a:t>Nağd ödəniş,%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 dirty="0"/>
                        <a:t>Könüllü tibbi sığorta,%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Dig</a:t>
                      </a:r>
                      <a:r>
                        <a:rPr lang="az-Latn-AZ" sz="1400" dirty="0">
                          <a:latin typeface="Times New Roman"/>
                          <a:ea typeface="Times New Roman"/>
                        </a:rPr>
                        <a:t>ər.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 dirty="0">
                          <a:latin typeface="Times New Roman"/>
                          <a:ea typeface="Times New Roman"/>
                        </a:rPr>
                        <a:t>%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 dirty="0"/>
                        <a:t>Adambaşına düşən səhiyyə xərci,$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 dirty="0"/>
                        <a:t>Doğulanda gözlənilən ömür müddəti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 dirty="0"/>
                        <a:t>Hər 100</a:t>
                      </a:r>
                      <a:r>
                        <a:rPr lang="en-US" sz="1400" dirty="0"/>
                        <a:t>.000</a:t>
                      </a:r>
                      <a:r>
                        <a:rPr lang="az-Latn-AZ" sz="1400" dirty="0"/>
                        <a:t> nəfərə ana ölümü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 dirty="0"/>
                        <a:t>Hər 1000 nəfərə körpə ölümü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56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AZƏRBAYCAN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77.5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1.5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420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75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14,4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9,5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30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ORTA G</a:t>
                      </a:r>
                      <a:r>
                        <a:rPr lang="az-Latn-AZ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ÖSTƏRİCİ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72,1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8,9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3982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80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8,9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4,2</a:t>
                      </a:r>
                      <a:endParaRPr lang="ru-RU" sz="14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72,1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az-Latn-AZ" sz="2800" b="1" dirty="0">
                <a:latin typeface="Times New Roman" pitchFamily="18" charset="0"/>
                <a:cs typeface="Times New Roman" pitchFamily="18" charset="0"/>
              </a:rPr>
              <a:t>İƏİT ölkələrinin və Azərbaycan Respublikasının  səhiyyə göstəriciləri</a:t>
            </a:r>
            <a:br>
              <a:rPr lang="ru-RU" sz="2800" b="1" dirty="0">
                <a:latin typeface="Times New Roman" pitchFamily="18" charset="0"/>
                <a:cs typeface="Times New Roman" pitchFamily="18" charset="0"/>
              </a:rPr>
            </a:b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01" name="Rectangle 13"/>
          <p:cNvSpPr>
            <a:spLocks noChangeArrowheads="1"/>
          </p:cNvSpPr>
          <p:nvPr/>
        </p:nvSpPr>
        <p:spPr bwMode="auto">
          <a:xfrm>
            <a:off x="214282" y="5429264"/>
            <a:ext cx="850112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az-Latn-AZ" b="1" dirty="0"/>
              <a:t>Dünya Bankının Azərbaycan üçün müvafiq göstəricilərində gözlənilən ömür-70.9, hər 1000 diri doğulana  körpə ölümü-</a:t>
            </a:r>
            <a:r>
              <a:rPr lang="en-US" b="1" dirty="0"/>
              <a:t>32.4</a:t>
            </a:r>
            <a:r>
              <a:rPr lang="az-Latn-AZ" b="1" dirty="0"/>
              <a:t> hər 100.000 diri doğulana ana ölümü-2</a:t>
            </a:r>
            <a:r>
              <a:rPr lang="en-US" b="1" dirty="0"/>
              <a:t>4</a:t>
            </a:r>
            <a:r>
              <a:rPr lang="az-Latn-AZ" b="1" dirty="0"/>
              <a:t> nəfər qeyd  olunmuşdur</a:t>
            </a:r>
            <a:endParaRPr lang="ru-RU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0387303"/>
              </p:ext>
            </p:extLst>
          </p:nvPr>
        </p:nvGraphicFramePr>
        <p:xfrm>
          <a:off x="357155" y="785795"/>
          <a:ext cx="8301042" cy="63419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2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23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23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23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23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223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2233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2233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2233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578971">
                <a:tc>
                  <a:txBody>
                    <a:bodyPr/>
                    <a:lstStyle/>
                    <a:p>
                      <a:pPr algn="just" fontAlgn="b"/>
                      <a:r>
                        <a:rPr lang="az-Latn-AZ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Sıra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az-Latn-AZ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Ölkələr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az-Latn-AZ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Dövlətin səhiyyə xərci ,%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az-Latn-AZ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Nağd ödəniş,%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az-Latn-AZ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Könüllü tibbi sığorta və digər,%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az-Latn-AZ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Adambaşına düşən səhiyyə xərci,$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az-Latn-AZ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Doğulanda gözlənilən ömür uzunluğu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az-Latn-AZ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Hər 100 000 nəfərə ana ölümü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az-Latn-AZ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Hər 1000 nəfərə körpə ölümü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7901">
                <a:tc>
                  <a:txBody>
                    <a:bodyPr/>
                    <a:lstStyle/>
                    <a:p>
                      <a:pPr algn="just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AZƏRBAYCAN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77.5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1.5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420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75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14,4</a:t>
                      </a:r>
                      <a:endParaRPr lang="ru-RU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z-Latn-AZ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9,5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7901">
                <a:tc>
                  <a:txBody>
                    <a:bodyPr/>
                    <a:lstStyle/>
                    <a:p>
                      <a:pPr algn="just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AVSTRALİYA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19,72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14,28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5827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7901">
                <a:tc>
                  <a:txBody>
                    <a:bodyPr/>
                    <a:lstStyle/>
                    <a:p>
                      <a:pPr algn="just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AVSTRİYA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15,6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8,4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5427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7901">
                <a:tc>
                  <a:txBody>
                    <a:bodyPr/>
                    <a:lstStyle/>
                    <a:p>
                      <a:pPr algn="just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BELÇİKA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19,68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4,32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5093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7901">
                <a:tc>
                  <a:txBody>
                    <a:bodyPr/>
                    <a:lstStyle/>
                    <a:p>
                      <a:pPr algn="just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KANADA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5718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7901">
                <a:tc>
                  <a:txBody>
                    <a:bodyPr/>
                    <a:lstStyle/>
                    <a:p>
                      <a:pPr algn="just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ÇİLİ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31,8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21,2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1204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7901">
                <a:tc>
                  <a:txBody>
                    <a:bodyPr/>
                    <a:lstStyle/>
                    <a:p>
                      <a:pPr algn="just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ÇEXİYA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15,98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1,02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1367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7901">
                <a:tc>
                  <a:txBody>
                    <a:bodyPr/>
                    <a:lstStyle/>
                    <a:p>
                      <a:pPr algn="just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DANİMARKA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13,05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1,95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6270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7901">
                <a:tc>
                  <a:txBody>
                    <a:bodyPr/>
                    <a:lstStyle/>
                    <a:p>
                      <a:pPr algn="just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FİNLANDİYA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18,75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6,25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4449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7901">
                <a:tc>
                  <a:txBody>
                    <a:bodyPr/>
                    <a:lstStyle/>
                    <a:p>
                      <a:pPr algn="just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FRANSA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7,26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14,74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4864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7901">
                <a:tc>
                  <a:txBody>
                    <a:bodyPr/>
                    <a:lstStyle/>
                    <a:p>
                      <a:pPr algn="just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ALMANİYA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12,88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10,12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5006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57901">
                <a:tc>
                  <a:txBody>
                    <a:bodyPr/>
                    <a:lstStyle/>
                    <a:p>
                      <a:pPr algn="just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YUNANISTAN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26,1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2146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57901">
                <a:tc>
                  <a:txBody>
                    <a:bodyPr/>
                    <a:lstStyle/>
                    <a:p>
                      <a:pPr algn="just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MACARISTAN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27,36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8,64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1056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57901">
                <a:tc>
                  <a:txBody>
                    <a:bodyPr/>
                    <a:lstStyle/>
                    <a:p>
                      <a:pPr algn="just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İRLANDİYA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16,64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15,36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4233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57901">
                <a:tc>
                  <a:txBody>
                    <a:bodyPr/>
                    <a:lstStyle/>
                    <a:p>
                      <a:pPr algn="just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İSRAİL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26,24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14,76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2601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57901">
                <a:tc>
                  <a:txBody>
                    <a:bodyPr/>
                    <a:lstStyle/>
                    <a:p>
                      <a:pPr algn="just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İTALİYA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18,04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3,96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3155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57901">
                <a:tc>
                  <a:txBody>
                    <a:bodyPr/>
                    <a:lstStyle/>
                    <a:p>
                      <a:pPr algn="just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YAPONİYA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14,4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3966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52982">
                <a:tc>
                  <a:txBody>
                    <a:bodyPr/>
                    <a:lstStyle/>
                    <a:p>
                      <a:pPr algn="just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CƏNUBİ KOREYA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37,13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9,87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1880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57901">
                <a:tc>
                  <a:txBody>
                    <a:bodyPr/>
                    <a:lstStyle/>
                    <a:p>
                      <a:pPr algn="just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MEKSİKA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44,16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3,84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664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57901">
                <a:tc>
                  <a:txBody>
                    <a:bodyPr/>
                    <a:lstStyle/>
                    <a:p>
                      <a:pPr algn="just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HOLLANDİYA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8,4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11,6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6145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57901">
                <a:tc>
                  <a:txBody>
                    <a:bodyPr/>
                    <a:lstStyle/>
                    <a:p>
                      <a:pPr algn="just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NORVEÇ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13,44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0,56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9715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57901">
                <a:tc>
                  <a:txBody>
                    <a:bodyPr/>
                    <a:lstStyle/>
                    <a:p>
                      <a:pPr algn="just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POLŞA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22,5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7,5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895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57901">
                <a:tc>
                  <a:txBody>
                    <a:bodyPr/>
                    <a:lstStyle/>
                    <a:p>
                      <a:pPr algn="just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İSPANİYA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23,1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6,9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2581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57901">
                <a:tc>
                  <a:txBody>
                    <a:bodyPr/>
                    <a:lstStyle/>
                    <a:p>
                      <a:pPr algn="just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İSVEÇ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15,84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2,16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5680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57901">
                <a:tc>
                  <a:txBody>
                    <a:bodyPr/>
                    <a:lstStyle/>
                    <a:p>
                      <a:pPr algn="just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İSVEÇRƏ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25,84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8,16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9276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57901">
                <a:tc>
                  <a:txBody>
                    <a:bodyPr/>
                    <a:lstStyle/>
                    <a:p>
                      <a:pPr algn="just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TÜRKİYƏ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15,18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7,82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608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57901">
                <a:tc>
                  <a:txBody>
                    <a:bodyPr/>
                    <a:lstStyle/>
                    <a:p>
                      <a:pPr algn="just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İNGİLTƏRƏ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8,96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7,04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3598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57901">
                <a:tc>
                  <a:txBody>
                    <a:bodyPr/>
                    <a:lstStyle/>
                    <a:p>
                      <a:pPr algn="just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ABŞ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11,66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41,34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9146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252982">
                <a:tc>
                  <a:txBody>
                    <a:bodyPr/>
                    <a:lstStyle/>
                    <a:p>
                      <a:pPr algn="just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ORTA GÖSTƏRİCİ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72,1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3982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z-Latn-AZ" sz="1800" u="sng" dirty="0"/>
              <a:t>Cədvəl. İƏİT ölkələrinin və Azərbaycan Respublikasının  səhiyyə göstəriciləri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2413</TotalTime>
  <Words>1053</Words>
  <Application>Microsoft Office PowerPoint</Application>
  <PresentationFormat>On-screen Show (4:3)</PresentationFormat>
  <Paragraphs>449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Calibri</vt:lpstr>
      <vt:lpstr>Lucida Sans Unicode</vt:lpstr>
      <vt:lpstr>Times New Roman</vt:lpstr>
      <vt:lpstr>Verdana</vt:lpstr>
      <vt:lpstr>Wingdings</vt:lpstr>
      <vt:lpstr>Wingdings 2</vt:lpstr>
      <vt:lpstr>Wingdings 3</vt:lpstr>
      <vt:lpstr>Открытая</vt:lpstr>
      <vt:lpstr>                                                                                                     SOSİAL MÜDAFİƏNİN GÜCLƏNDİRİLMƏSİNDƏ İCBARİ TİBBİ SIĞORTANIN ROLU </vt:lpstr>
      <vt:lpstr>Əhaliyə tibbi sığorta xidmətlərinin göstərilməsi və maliyyələşməsi baxımından dünyada 3 əsas modeldən istifadə olunur: </vt:lpstr>
      <vt:lpstr>Azərbaycanda tibbi sığortanın illər üzrə artım tendensiyası</vt:lpstr>
      <vt:lpstr>Dünya təcrübəsində səhiyyənin maliyyələşməsi mənbələri 4 əsas qrupa bölünür</vt:lpstr>
      <vt:lpstr>     ÜST-nin hesablamalarına əsasən,  səhiyyə sahəsinin təkmil maliyyələşməsi aşağıdakı nisbətdə olmalıdır: </vt:lpstr>
      <vt:lpstr>DB-nın göstəricilərinə əsasən Azərbaycanda səhiyyənin maliyyələşmə mənbələri -2018-ci il</vt:lpstr>
      <vt:lpstr>Cədvəl. Səhiyyə xərcləri 2014-2018-ci illər</vt:lpstr>
      <vt:lpstr>İƏİT ölkələrinin və Azərbaycan Respublikasının  səhiyyə göstəriciləri </vt:lpstr>
      <vt:lpstr>Cədvəl. İƏİT ölkələrinin və Azərbaycan Respublikasının  səhiyyə göstəriciləri </vt:lpstr>
      <vt:lpstr>MDB məkanı üzrə səhiyyədə şəxsi ödəmələr, (2016-cı il) </vt:lpstr>
      <vt:lpstr>  Azərbaycanda adambaşına düşən səhiyyə xərcləri ilə doğulanda gözlənilən ömür müddəti arasında asılılıq    </vt:lpstr>
      <vt:lpstr>Azərbaycanda adambaşına düşən səhiyyə xərcləri ilə hər 1000 nəfər diri doğulana düşən körpə ölümü arasında asılılıq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Komp</dc:creator>
  <cp:lastModifiedBy>Malak Ali</cp:lastModifiedBy>
  <cp:revision>149</cp:revision>
  <dcterms:modified xsi:type="dcterms:W3CDTF">2020-07-24T14:52:38Z</dcterms:modified>
</cp:coreProperties>
</file>