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3" r:id="rId4"/>
    <p:sldId id="257" r:id="rId5"/>
    <p:sldId id="301" r:id="rId6"/>
    <p:sldId id="305" r:id="rId7"/>
    <p:sldId id="306" r:id="rId8"/>
    <p:sldId id="258" r:id="rId9"/>
    <p:sldId id="312" r:id="rId10"/>
    <p:sldId id="314" r:id="rId11"/>
    <p:sldId id="313" r:id="rId12"/>
    <p:sldId id="318" r:id="rId13"/>
    <p:sldId id="259" r:id="rId14"/>
    <p:sldId id="322" r:id="rId15"/>
    <p:sldId id="324" r:id="rId16"/>
    <p:sldId id="325" r:id="rId17"/>
    <p:sldId id="329" r:id="rId18"/>
    <p:sldId id="332" r:id="rId19"/>
    <p:sldId id="331" r:id="rId20"/>
    <p:sldId id="333" r:id="rId21"/>
    <p:sldId id="334" r:id="rId22"/>
    <p:sldId id="300" r:id="rId23"/>
    <p:sldId id="33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04B"/>
    <a:srgbClr val="EAEAEA"/>
    <a:srgbClr val="B00000"/>
    <a:srgbClr val="CBD9E3"/>
    <a:srgbClr val="8BA9BF"/>
    <a:srgbClr val="EEF3F6"/>
    <a:srgbClr val="DEE7EE"/>
    <a:srgbClr val="000066"/>
    <a:srgbClr val="C3D3DF"/>
    <a:srgbClr val="276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8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ROMS&#304;%20Budce%20Qanunu%20esas&#305;nd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MY%20x&#601;rc-icmal%202021-son%20&#304;NDEKS%20HESBALAM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ROMS&#304;%20Budce%20Qanunu%20esas&#305;n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MY%20x&#601;rc-icmal%202021-son%20&#304;NDEKS%20HESBALAM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ROMS&#304;%20Budce%20Qanunu%20esas&#305;nd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MY%20x&#601;rc-icmal%202021-son%20&#304;NDEKS%20HESBALA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300" b="1" i="1" u="none" strike="noStrike" kern="1200" spc="0" baseline="0">
                <a:solidFill>
                  <a:srgbClr val="09304B"/>
                </a:solidFill>
                <a:latin typeface="Cambria" pitchFamily="18" charset="0"/>
                <a:ea typeface="+mn-ea"/>
                <a:cs typeface="+mn-cs"/>
              </a:defRPr>
            </a:pPr>
            <a:r>
              <a:rPr lang="az-Latn-AZ" sz="1300" i="1" dirty="0" smtClean="0">
                <a:solidFill>
                  <a:srgbClr val="09304B"/>
                </a:solidFill>
                <a:latin typeface="Cambria" pitchFamily="18" charset="0"/>
              </a:rPr>
              <a:t>I metodologiyaya görə tam maliyyə özünəyetərliyinə malik olan rayonlar (gəlirlərin mərkəzi büdcəyə köçürülən hissəsi, %)</a:t>
            </a:r>
            <a:endParaRPr lang="en-US" sz="1300" i="1" dirty="0">
              <a:solidFill>
                <a:srgbClr val="09304B"/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16794796296296294"/>
          <c:y val="3.13580246913580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 İndex'!$I$3</c:f>
              <c:strCache>
                <c:ptCount val="1"/>
                <c:pt idx="0">
                  <c:v>Gəlirlərin mərkəzi büdcəyə ödənilən hissəsi, %</c:v>
                </c:pt>
              </c:strCache>
            </c:strRef>
          </c:tx>
          <c:spPr>
            <a:solidFill>
              <a:srgbClr val="0930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9304B"/>
                    </a:solidFill>
                    <a:latin typeface="Cambria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 İndex'!$E$4:$E$10</c:f>
              <c:strCache>
                <c:ptCount val="7"/>
                <c:pt idx="0">
                  <c:v>İmişli</c:v>
                </c:pt>
                <c:pt idx="1">
                  <c:v>Xaçmaz</c:v>
                </c:pt>
                <c:pt idx="2">
                  <c:v>Abşeron</c:v>
                </c:pt>
                <c:pt idx="3">
                  <c:v>Quba</c:v>
                </c:pt>
                <c:pt idx="4">
                  <c:v>Qəbələ</c:v>
                </c:pt>
                <c:pt idx="5">
                  <c:v>Astara</c:v>
                </c:pt>
                <c:pt idx="6">
                  <c:v>Şəki</c:v>
                </c:pt>
              </c:strCache>
            </c:strRef>
          </c:cat>
          <c:val>
            <c:numRef>
              <c:f>'2021 İndex'!$I$4:$I$10</c:f>
              <c:numCache>
                <c:formatCode>0.0</c:formatCode>
                <c:ptCount val="7"/>
                <c:pt idx="0">
                  <c:v>77.749707778741367</c:v>
                </c:pt>
                <c:pt idx="1">
                  <c:v>71.703869742536028</c:v>
                </c:pt>
                <c:pt idx="2">
                  <c:v>68.205432685171445</c:v>
                </c:pt>
                <c:pt idx="3">
                  <c:v>64.451542165228574</c:v>
                </c:pt>
                <c:pt idx="4">
                  <c:v>57.532431686447694</c:v>
                </c:pt>
                <c:pt idx="5">
                  <c:v>55.081916297849212</c:v>
                </c:pt>
                <c:pt idx="6">
                  <c:v>51.06102791782677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5E-43DC-8394-B5347F81A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51160"/>
        <c:axId val="368273168"/>
      </c:barChart>
      <c:catAx>
        <c:axId val="11175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9304B"/>
                </a:solidFill>
                <a:latin typeface="Cambria" pitchFamily="18" charset="0"/>
                <a:ea typeface="+mn-ea"/>
                <a:cs typeface="+mn-cs"/>
              </a:defRPr>
            </a:pPr>
            <a:endParaRPr lang="ru-RU"/>
          </a:p>
        </c:txPr>
        <c:crossAx val="368273168"/>
        <c:crosses val="autoZero"/>
        <c:auto val="1"/>
        <c:lblAlgn val="ctr"/>
        <c:lblOffset val="100"/>
        <c:noMultiLvlLbl val="0"/>
      </c:catAx>
      <c:valAx>
        <c:axId val="36827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9304B"/>
                </a:solidFill>
                <a:latin typeface="Cambria" pitchFamily="18" charset="0"/>
                <a:ea typeface="+mn-ea"/>
                <a:cs typeface="+mn-cs"/>
              </a:defRPr>
            </a:pPr>
            <a:endParaRPr lang="ru-RU"/>
          </a:p>
        </c:txPr>
        <c:crossAx val="11175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 cmpd="dbl">
      <a:solidFill>
        <a:srgbClr val="00206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 b="1">
          <a:solidFill>
            <a:srgbClr val="002060"/>
          </a:solidFill>
          <a:latin typeface="Arno Pro" panose="02020502040506020403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300" b="1" i="1" u="none" strike="noStrike" kern="1200" spc="0" baseline="0">
                <a:solidFill>
                  <a:srgbClr val="09304B"/>
                </a:solidFill>
                <a:latin typeface="Cambria" pitchFamily="18" charset="0"/>
                <a:ea typeface="+mn-ea"/>
                <a:cs typeface="+mn-cs"/>
              </a:defRPr>
            </a:pPr>
            <a:r>
              <a:rPr lang="az-Latn-AZ" sz="1300" b="1" i="1" baseline="0" dirty="0" smtClean="0">
                <a:solidFill>
                  <a:srgbClr val="09304B"/>
                </a:solidFill>
                <a:effectLst/>
                <a:latin typeface="Cambria" pitchFamily="18" charset="0"/>
              </a:rPr>
              <a:t>III metodologiyaya görə tam maliyyə özünəyetərliyinə malik olan rayonlar (gəlirlərin mərkəzi büdcəyə köçürülən hissəsi, %)</a:t>
            </a:r>
            <a:endParaRPr lang="ru-RU" sz="1300" i="1" dirty="0">
              <a:solidFill>
                <a:srgbClr val="09304B"/>
              </a:solidFill>
              <a:effectLst/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18840314814814815"/>
          <c:y val="2.35185185185185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Лист1!$F$3</c:f>
              <c:strCache>
                <c:ptCount val="1"/>
                <c:pt idx="0">
                  <c:v>özünümaliyyələşdirmə səviyyəsi yüksək olan rayonlar</c:v>
                </c:pt>
              </c:strCache>
            </c:strRef>
          </c:tx>
          <c:spPr>
            <a:solidFill>
              <a:srgbClr val="0930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9304B"/>
                    </a:solidFill>
                    <a:latin typeface="Cambria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Лист1!$C$4:$C$8</c:f>
              <c:strCache>
                <c:ptCount val="5"/>
                <c:pt idx="0">
                  <c:v>İmişli</c:v>
                </c:pt>
                <c:pt idx="1">
                  <c:v>Abşeron</c:v>
                </c:pt>
                <c:pt idx="2">
                  <c:v>Qəbələ</c:v>
                </c:pt>
                <c:pt idx="3">
                  <c:v>Göygöl</c:v>
                </c:pt>
                <c:pt idx="4">
                  <c:v>Qusar</c:v>
                </c:pt>
              </c:strCache>
            </c:strRef>
          </c:cat>
          <c:val>
            <c:numRef>
              <c:f>Лист1!$F$4:$F$8</c:f>
              <c:numCache>
                <c:formatCode>0.0</c:formatCode>
                <c:ptCount val="5"/>
                <c:pt idx="0">
                  <c:v>79.860421497635656</c:v>
                </c:pt>
                <c:pt idx="1">
                  <c:v>74.277466565696102</c:v>
                </c:pt>
                <c:pt idx="2">
                  <c:v>58.110438015148077</c:v>
                </c:pt>
                <c:pt idx="3">
                  <c:v>56.111715448823077</c:v>
                </c:pt>
                <c:pt idx="4">
                  <c:v>50.330886542709287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CC-46DC-B97F-36EA3F33B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273952"/>
        <c:axId val="368274344"/>
      </c:barChart>
      <c:catAx>
        <c:axId val="36827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9304B"/>
                </a:solidFill>
                <a:latin typeface="Cambria" pitchFamily="18" charset="0"/>
                <a:ea typeface="+mn-ea"/>
                <a:cs typeface="+mn-cs"/>
              </a:defRPr>
            </a:pPr>
            <a:endParaRPr lang="ru-RU"/>
          </a:p>
        </c:txPr>
        <c:crossAx val="368274344"/>
        <c:crosses val="autoZero"/>
        <c:auto val="1"/>
        <c:lblAlgn val="ctr"/>
        <c:lblOffset val="100"/>
        <c:noMultiLvlLbl val="0"/>
      </c:catAx>
      <c:valAx>
        <c:axId val="36827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9304B"/>
                </a:solidFill>
                <a:latin typeface="Cambria" pitchFamily="18" charset="0"/>
                <a:ea typeface="+mn-ea"/>
                <a:cs typeface="+mn-cs"/>
              </a:defRPr>
            </a:pPr>
            <a:endParaRPr lang="ru-RU"/>
          </a:p>
        </c:txPr>
        <c:crossAx val="36827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 cmpd="dbl">
      <a:solidFill>
        <a:srgbClr val="00206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 b="1">
          <a:solidFill>
            <a:srgbClr val="002060"/>
          </a:solidFill>
          <a:latin typeface="Arno Pro" panose="02020502040506020403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r">
              <a:defRPr sz="1300" i="1">
                <a:solidFill>
                  <a:srgbClr val="09304B"/>
                </a:solidFill>
                <a:latin typeface="Cambria" pitchFamily="18" charset="0"/>
              </a:defRPr>
            </a:pPr>
            <a:r>
              <a:rPr lang="az-Latn-AZ" sz="1300" i="1" dirty="0">
                <a:solidFill>
                  <a:srgbClr val="09304B"/>
                </a:solidFill>
                <a:latin typeface="Cambria" pitchFamily="18" charset="0"/>
              </a:rPr>
              <a:t>I metodologiyaya görə maliyyə özünəyetərliyinə əsasən malik olan rayonlar (gəlirlərin mərkəzi büdcəyə köçürülən hissəsi, %)</a:t>
            </a:r>
            <a:endParaRPr lang="ru-RU" sz="1300" i="1" dirty="0">
              <a:solidFill>
                <a:srgbClr val="09304B"/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21037231430325354"/>
          <c:y val="2.495806399539581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2818746120422101E-2"/>
          <c:y val="0.16115731051616192"/>
          <c:w val="0.89180509000620745"/>
          <c:h val="0.59480344471816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'2021 İndex'!$I$3</c:f>
              <c:strCache>
                <c:ptCount val="1"/>
                <c:pt idx="0">
                  <c:v>Gəlirlərin mərkəzi büdcəyə ödənilən hissəsi, %</c:v>
                </c:pt>
              </c:strCache>
            </c:strRef>
          </c:tx>
          <c:spPr>
            <a:solidFill>
              <a:srgbClr val="09304B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 b="0">
                    <a:solidFill>
                      <a:srgbClr val="09304B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 İndex'!$E$11:$E$35</c:f>
              <c:strCache>
                <c:ptCount val="25"/>
                <c:pt idx="0">
                  <c:v>Salyan</c:v>
                </c:pt>
                <c:pt idx="1">
                  <c:v>Qusar</c:v>
                </c:pt>
                <c:pt idx="2">
                  <c:v>Göygöl</c:v>
                </c:pt>
                <c:pt idx="3">
                  <c:v>Biləsuvar</c:v>
                </c:pt>
                <c:pt idx="4">
                  <c:v>Sabirabad</c:v>
                </c:pt>
                <c:pt idx="5">
                  <c:v>Tovuz</c:v>
                </c:pt>
                <c:pt idx="6">
                  <c:v>Hacıqabul</c:v>
                </c:pt>
                <c:pt idx="7">
                  <c:v>Yevlax</c:v>
                </c:pt>
                <c:pt idx="8">
                  <c:v>Kürdəmir</c:v>
                </c:pt>
                <c:pt idx="9">
                  <c:v>Bərdə</c:v>
                </c:pt>
                <c:pt idx="10">
                  <c:v>İsmayıllı</c:v>
                </c:pt>
                <c:pt idx="11">
                  <c:v>Lənkəran</c:v>
                </c:pt>
                <c:pt idx="12">
                  <c:v>Qazax</c:v>
                </c:pt>
                <c:pt idx="13">
                  <c:v>Beyləqan</c:v>
                </c:pt>
                <c:pt idx="14">
                  <c:v>Şabran</c:v>
                </c:pt>
                <c:pt idx="15">
                  <c:v>Şamaxı</c:v>
                </c:pt>
                <c:pt idx="16">
                  <c:v>Ağcabədi</c:v>
                </c:pt>
                <c:pt idx="17">
                  <c:v>Ağsu</c:v>
                </c:pt>
                <c:pt idx="18">
                  <c:v>Göyçay</c:v>
                </c:pt>
                <c:pt idx="19">
                  <c:v>Şəmkir</c:v>
                </c:pt>
                <c:pt idx="20">
                  <c:v>Neftçala</c:v>
                </c:pt>
                <c:pt idx="21">
                  <c:v>Siyəzən</c:v>
                </c:pt>
                <c:pt idx="22">
                  <c:v>Masallı</c:v>
                </c:pt>
                <c:pt idx="23">
                  <c:v>Saatlı</c:v>
                </c:pt>
                <c:pt idx="24">
                  <c:v>Cəlilabad</c:v>
                </c:pt>
              </c:strCache>
            </c:strRef>
          </c:cat>
          <c:val>
            <c:numRef>
              <c:f>'2021 İndex'!$I$11:$I$35</c:f>
              <c:numCache>
                <c:formatCode>0.0</c:formatCode>
                <c:ptCount val="25"/>
                <c:pt idx="0">
                  <c:v>49.764705882352942</c:v>
                </c:pt>
                <c:pt idx="1">
                  <c:v>48.190372783206655</c:v>
                </c:pt>
                <c:pt idx="2">
                  <c:v>47.559285494302429</c:v>
                </c:pt>
                <c:pt idx="3">
                  <c:v>47.464440321583176</c:v>
                </c:pt>
                <c:pt idx="4">
                  <c:v>47.380778884300867</c:v>
                </c:pt>
                <c:pt idx="5">
                  <c:v>47.121133656607505</c:v>
                </c:pt>
                <c:pt idx="6">
                  <c:v>47.094938604372572</c:v>
                </c:pt>
                <c:pt idx="7">
                  <c:v>46.286605055116361</c:v>
                </c:pt>
                <c:pt idx="8">
                  <c:v>43.852024591901625</c:v>
                </c:pt>
                <c:pt idx="9">
                  <c:v>41.365751359853199</c:v>
                </c:pt>
                <c:pt idx="10">
                  <c:v>41.265597147950082</c:v>
                </c:pt>
                <c:pt idx="11">
                  <c:v>39.871855924498902</c:v>
                </c:pt>
                <c:pt idx="12">
                  <c:v>39.323157570151089</c:v>
                </c:pt>
                <c:pt idx="13">
                  <c:v>38.670402937481882</c:v>
                </c:pt>
                <c:pt idx="14">
                  <c:v>37.349961028838663</c:v>
                </c:pt>
                <c:pt idx="15">
                  <c:v>33.817659268721059</c:v>
                </c:pt>
                <c:pt idx="16">
                  <c:v>30.721313796276633</c:v>
                </c:pt>
                <c:pt idx="17">
                  <c:v>29.83850294796207</c:v>
                </c:pt>
                <c:pt idx="18">
                  <c:v>28.06044889564518</c:v>
                </c:pt>
                <c:pt idx="19">
                  <c:v>27.826626668045932</c:v>
                </c:pt>
                <c:pt idx="20">
                  <c:v>25.103292850882681</c:v>
                </c:pt>
                <c:pt idx="21">
                  <c:v>24.969574036511162</c:v>
                </c:pt>
                <c:pt idx="22">
                  <c:v>24.778008690723595</c:v>
                </c:pt>
                <c:pt idx="23">
                  <c:v>20.860798759209004</c:v>
                </c:pt>
                <c:pt idx="24">
                  <c:v>5.5683122847301973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7E-4580-AF86-10FACD5A3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64035856"/>
        <c:axId val="370428200"/>
      </c:barChart>
      <c:catAx>
        <c:axId val="36403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0">
                <a:solidFill>
                  <a:srgbClr val="09304B"/>
                </a:solidFill>
                <a:latin typeface="Cambria" pitchFamily="18" charset="0"/>
              </a:defRPr>
            </a:pPr>
            <a:endParaRPr lang="ru-RU"/>
          </a:p>
        </c:txPr>
        <c:crossAx val="370428200"/>
        <c:crosses val="autoZero"/>
        <c:auto val="1"/>
        <c:lblAlgn val="ctr"/>
        <c:lblOffset val="100"/>
        <c:noMultiLvlLbl val="0"/>
      </c:catAx>
      <c:valAx>
        <c:axId val="37042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0">
                <a:solidFill>
                  <a:srgbClr val="09304B"/>
                </a:solidFill>
                <a:latin typeface="Cambria" pitchFamily="18" charset="0"/>
              </a:defRPr>
            </a:pPr>
            <a:endParaRPr lang="ru-RU"/>
          </a:p>
        </c:txPr>
        <c:crossAx val="36403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 cmpd="dbl">
      <a:solidFill>
        <a:srgbClr val="000066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300" b="1">
          <a:solidFill>
            <a:srgbClr val="002060"/>
          </a:solidFill>
          <a:latin typeface="Arno Pro" panose="02020502040506020403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300" b="1" i="0" u="none" strike="noStrike" kern="1200" spc="0" baseline="0">
                <a:solidFill>
                  <a:srgbClr val="09304B"/>
                </a:solidFill>
                <a:latin typeface="Cambria" pitchFamily="18" charset="0"/>
                <a:ea typeface="+mn-ea"/>
                <a:cs typeface="+mn-cs"/>
              </a:defRPr>
            </a:pPr>
            <a:r>
              <a:rPr lang="az-Latn-AZ" sz="1300" b="1" i="1" baseline="0" dirty="0" smtClean="0">
                <a:solidFill>
                  <a:srgbClr val="09304B"/>
                </a:solidFill>
                <a:effectLst/>
                <a:latin typeface="Cambria" pitchFamily="18" charset="0"/>
              </a:rPr>
              <a:t>III metodologiyaya görə maliyyə özünəyetərliyinə əsasən malik olan rayonlar (gəlirlərin mərkəzi büdcəyə köçürülən hissəsi, %)</a:t>
            </a:r>
            <a:endParaRPr lang="ru-RU" sz="1300" dirty="0">
              <a:solidFill>
                <a:srgbClr val="09304B"/>
              </a:solidFill>
              <a:effectLst/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13173671947800852"/>
          <c:y val="1.158055415231255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Лист1!$F$3</c:f>
              <c:strCache>
                <c:ptCount val="1"/>
                <c:pt idx="0">
                  <c:v>özünümaliyyələşdirmə səviyyəsi yüksək olan rayonlar</c:v>
                </c:pt>
              </c:strCache>
            </c:strRef>
          </c:tx>
          <c:spPr>
            <a:solidFill>
              <a:srgbClr val="0930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rgbClr val="09304B"/>
                    </a:solidFill>
                    <a:latin typeface="Cambria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Лист1!$C$9:$C$26</c:f>
              <c:strCache>
                <c:ptCount val="18"/>
                <c:pt idx="0">
                  <c:v>Beyləqan</c:v>
                </c:pt>
                <c:pt idx="1">
                  <c:v>Hacıqabul</c:v>
                </c:pt>
                <c:pt idx="2">
                  <c:v>Quba</c:v>
                </c:pt>
                <c:pt idx="3">
                  <c:v>Ağsu</c:v>
                </c:pt>
                <c:pt idx="4">
                  <c:v>Tovuz</c:v>
                </c:pt>
                <c:pt idx="5">
                  <c:v>Xızı</c:v>
                </c:pt>
                <c:pt idx="6">
                  <c:v>Saatlı</c:v>
                </c:pt>
                <c:pt idx="7">
                  <c:v>Şabran</c:v>
                </c:pt>
                <c:pt idx="8">
                  <c:v>Siyəzən</c:v>
                </c:pt>
                <c:pt idx="9">
                  <c:v>Neftçala</c:v>
                </c:pt>
                <c:pt idx="10">
                  <c:v>Qazax</c:v>
                </c:pt>
                <c:pt idx="11">
                  <c:v>Daşkəsən</c:v>
                </c:pt>
                <c:pt idx="12">
                  <c:v>Göyçay</c:v>
                </c:pt>
                <c:pt idx="13">
                  <c:v>Şamaxı</c:v>
                </c:pt>
                <c:pt idx="14">
                  <c:v>Cəlilabad</c:v>
                </c:pt>
                <c:pt idx="15">
                  <c:v>Goranboy</c:v>
                </c:pt>
                <c:pt idx="16">
                  <c:v>Qobustan</c:v>
                </c:pt>
                <c:pt idx="17">
                  <c:v>Samux</c:v>
                </c:pt>
              </c:strCache>
            </c:strRef>
          </c:cat>
          <c:val>
            <c:numRef>
              <c:f>Лист1!$F$9:$F$26</c:f>
              <c:numCache>
                <c:formatCode>0.0</c:formatCode>
                <c:ptCount val="18"/>
                <c:pt idx="0">
                  <c:v>49.153659357860612</c:v>
                </c:pt>
                <c:pt idx="1">
                  <c:v>47.934222802151169</c:v>
                </c:pt>
                <c:pt idx="2">
                  <c:v>47.167337425782677</c:v>
                </c:pt>
                <c:pt idx="3">
                  <c:v>45.503995241103958</c:v>
                </c:pt>
                <c:pt idx="4">
                  <c:v>41.64551217449096</c:v>
                </c:pt>
                <c:pt idx="5">
                  <c:v>40.353839087143783</c:v>
                </c:pt>
                <c:pt idx="6">
                  <c:v>34.605407625439554</c:v>
                </c:pt>
                <c:pt idx="7">
                  <c:v>31.6622155229378</c:v>
                </c:pt>
                <c:pt idx="8">
                  <c:v>26.650230891840721</c:v>
                </c:pt>
                <c:pt idx="9">
                  <c:v>25.009016743083848</c:v>
                </c:pt>
                <c:pt idx="10">
                  <c:v>23.453499831868712</c:v>
                </c:pt>
                <c:pt idx="11">
                  <c:v>23.177705725268041</c:v>
                </c:pt>
                <c:pt idx="12">
                  <c:v>22.023287648008434</c:v>
                </c:pt>
                <c:pt idx="13">
                  <c:v>20.401467818667768</c:v>
                </c:pt>
                <c:pt idx="14">
                  <c:v>19.735740350322644</c:v>
                </c:pt>
                <c:pt idx="15">
                  <c:v>12.394522568239594</c:v>
                </c:pt>
                <c:pt idx="16">
                  <c:v>11.757232729993689</c:v>
                </c:pt>
                <c:pt idx="17">
                  <c:v>1.9764152086820417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C7-431D-B325-92258F233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27"/>
        <c:axId val="370428984"/>
        <c:axId val="370429376"/>
      </c:barChart>
      <c:catAx>
        <c:axId val="37042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09304B"/>
                </a:solidFill>
                <a:latin typeface="Cambria" pitchFamily="18" charset="0"/>
                <a:ea typeface="+mn-ea"/>
                <a:cs typeface="+mn-cs"/>
              </a:defRPr>
            </a:pPr>
            <a:endParaRPr lang="ru-RU"/>
          </a:p>
        </c:txPr>
        <c:crossAx val="370429376"/>
        <c:crosses val="autoZero"/>
        <c:auto val="1"/>
        <c:lblAlgn val="ctr"/>
        <c:lblOffset val="100"/>
        <c:noMultiLvlLbl val="0"/>
      </c:catAx>
      <c:valAx>
        <c:axId val="37042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09304B"/>
                </a:solidFill>
                <a:latin typeface="Cambria" pitchFamily="18" charset="0"/>
                <a:ea typeface="+mn-ea"/>
                <a:cs typeface="+mn-cs"/>
              </a:defRPr>
            </a:pPr>
            <a:endParaRPr lang="ru-RU"/>
          </a:p>
        </c:txPr>
        <c:crossAx val="370428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 cmpd="dbl">
      <a:solidFill>
        <a:srgbClr val="000066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 b="1">
          <a:solidFill>
            <a:srgbClr val="002060"/>
          </a:solidFill>
          <a:latin typeface="Arno Pro" panose="02020502040506020403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 sz="1400">
                <a:solidFill>
                  <a:srgbClr val="09304B"/>
                </a:solidFill>
                <a:latin typeface="Cambria" pitchFamily="18" charset="0"/>
              </a:defRPr>
            </a:pPr>
            <a:r>
              <a:rPr lang="az-Latn-AZ" sz="1400">
                <a:solidFill>
                  <a:srgbClr val="09304B"/>
                </a:solidFill>
                <a:latin typeface="Cambria" pitchFamily="18" charset="0"/>
              </a:rPr>
              <a:t>I metodologiyaya görə maliyyə özünəyetərliyinə malik olmayan rayonlar (yerli büdcələrin kəsiri, %)</a:t>
            </a:r>
            <a:endParaRPr lang="ru-RU" sz="1400">
              <a:solidFill>
                <a:srgbClr val="09304B"/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3.317385392385392E-2"/>
          <c:y val="2.01755164018740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 İndex'!$N$40</c:f>
              <c:strCache>
                <c:ptCount val="1"/>
                <c:pt idx="0">
                  <c:v>reere</c:v>
                </c:pt>
              </c:strCache>
            </c:strRef>
          </c:tx>
          <c:spPr>
            <a:solidFill>
              <a:srgbClr val="0930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>
                    <a:solidFill>
                      <a:srgbClr val="09304B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'2021 İndex'!$M$41:$M$54</c:f>
              <c:strCache>
                <c:ptCount val="14"/>
                <c:pt idx="0">
                  <c:v>Balakən</c:v>
                </c:pt>
                <c:pt idx="1">
                  <c:v>Gədəbəy</c:v>
                </c:pt>
                <c:pt idx="2">
                  <c:v>Ağstafa</c:v>
                </c:pt>
                <c:pt idx="3">
                  <c:v>Ucar</c:v>
                </c:pt>
                <c:pt idx="4">
                  <c:v>Ağdaş</c:v>
                </c:pt>
                <c:pt idx="5">
                  <c:v>Zaqatala</c:v>
                </c:pt>
                <c:pt idx="6">
                  <c:v>Samux</c:v>
                </c:pt>
                <c:pt idx="7">
                  <c:v>Tərtər</c:v>
                </c:pt>
                <c:pt idx="8">
                  <c:v>Goranboy</c:v>
                </c:pt>
                <c:pt idx="9">
                  <c:v>Oğuz</c:v>
                </c:pt>
                <c:pt idx="10">
                  <c:v>Lerik</c:v>
                </c:pt>
                <c:pt idx="11">
                  <c:v>Yardımlı</c:v>
                </c:pt>
                <c:pt idx="12">
                  <c:v>Zərdab</c:v>
                </c:pt>
                <c:pt idx="13">
                  <c:v>Qax</c:v>
                </c:pt>
              </c:strCache>
            </c:strRef>
          </c:cat>
          <c:val>
            <c:numRef>
              <c:f>'2021 İndex'!$N$41:$N$54</c:f>
              <c:numCache>
                <c:formatCode>0.0</c:formatCode>
                <c:ptCount val="14"/>
                <c:pt idx="0">
                  <c:v>-10.543572044866266</c:v>
                </c:pt>
                <c:pt idx="1">
                  <c:v>-19.14029446606871</c:v>
                </c:pt>
                <c:pt idx="2">
                  <c:v>-20.343621712026746</c:v>
                </c:pt>
                <c:pt idx="3">
                  <c:v>-22.456575682382123</c:v>
                </c:pt>
                <c:pt idx="4">
                  <c:v>-22.558922558922561</c:v>
                </c:pt>
                <c:pt idx="5">
                  <c:v>-26.385375948493902</c:v>
                </c:pt>
                <c:pt idx="6">
                  <c:v>-44.162303664921467</c:v>
                </c:pt>
                <c:pt idx="7">
                  <c:v>-47.998648876878889</c:v>
                </c:pt>
                <c:pt idx="8">
                  <c:v>-54.042044095026483</c:v>
                </c:pt>
                <c:pt idx="9">
                  <c:v>-83.107873742629209</c:v>
                </c:pt>
                <c:pt idx="10">
                  <c:v>-88.140451451092787</c:v>
                </c:pt>
                <c:pt idx="11">
                  <c:v>-95.59251559251561</c:v>
                </c:pt>
                <c:pt idx="12">
                  <c:v>-96.117682741886568</c:v>
                </c:pt>
                <c:pt idx="13">
                  <c:v>-115.84158415841586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09-4538-AA19-CD00DB56C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27"/>
        <c:axId val="370430160"/>
        <c:axId val="370430552"/>
      </c:barChart>
      <c:catAx>
        <c:axId val="37043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>
                <a:solidFill>
                  <a:srgbClr val="09304B"/>
                </a:solidFill>
                <a:latin typeface="Cambria" pitchFamily="18" charset="0"/>
              </a:defRPr>
            </a:pPr>
            <a:endParaRPr lang="ru-RU"/>
          </a:p>
        </c:txPr>
        <c:crossAx val="370430552"/>
        <c:crosses val="autoZero"/>
        <c:auto val="1"/>
        <c:lblAlgn val="ctr"/>
        <c:lblOffset val="100"/>
        <c:noMultiLvlLbl val="0"/>
      </c:catAx>
      <c:valAx>
        <c:axId val="370430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09304B"/>
                </a:solidFill>
                <a:latin typeface="Cambria" pitchFamily="18" charset="0"/>
              </a:defRPr>
            </a:pPr>
            <a:endParaRPr lang="ru-RU"/>
          </a:p>
        </c:txPr>
        <c:crossAx val="37043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 cmpd="dbl">
      <a:solidFill>
        <a:srgbClr val="00206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300">
          <a:solidFill>
            <a:srgbClr val="002060"/>
          </a:solidFill>
          <a:latin typeface="Arno Pro" panose="02020502040506020403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 rtl="0">
              <a:defRPr sz="1400">
                <a:solidFill>
                  <a:srgbClr val="09304B"/>
                </a:solidFill>
                <a:latin typeface="Cambria" pitchFamily="18" charset="0"/>
              </a:defRPr>
            </a:pPr>
            <a:r>
              <a:rPr lang="az-Latn-AZ" sz="1400">
                <a:solidFill>
                  <a:srgbClr val="09304B"/>
                </a:solidFill>
                <a:latin typeface="Cambria" pitchFamily="18" charset="0"/>
              </a:rPr>
              <a:t>III metodologiyaya görə maliyyə özünəyetərliyinə malik olmayan rayonlar (yerli büdcələrin kəsiri, %)</a:t>
            </a:r>
            <a:endParaRPr lang="ru-RU" sz="1400">
              <a:solidFill>
                <a:srgbClr val="09304B"/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2.9701951951951956E-2"/>
          <c:y val="3.053307579983875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Лист1!$J$28</c:f>
              <c:strCache>
                <c:ptCount val="1"/>
                <c:pt idx="0">
                  <c:v>sds</c:v>
                </c:pt>
              </c:strCache>
            </c:strRef>
          </c:tx>
          <c:spPr>
            <a:solidFill>
              <a:srgbClr val="0930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>
                    <a:solidFill>
                      <a:srgbClr val="09304B"/>
                    </a:solidFill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Лист1!$I$29:$I$54</c:f>
              <c:strCache>
                <c:ptCount val="26"/>
                <c:pt idx="0">
                  <c:v>Lənkəran</c:v>
                </c:pt>
                <c:pt idx="1">
                  <c:v>Biləsuvar</c:v>
                </c:pt>
                <c:pt idx="2">
                  <c:v>Gədəbəy</c:v>
                </c:pt>
                <c:pt idx="3">
                  <c:v>Şəki</c:v>
                </c:pt>
                <c:pt idx="4">
                  <c:v>Zaqatala</c:v>
                </c:pt>
                <c:pt idx="5">
                  <c:v>Yardımlı</c:v>
                </c:pt>
                <c:pt idx="6">
                  <c:v>Zərdab</c:v>
                </c:pt>
                <c:pt idx="7">
                  <c:v>Ağcabədi</c:v>
                </c:pt>
                <c:pt idx="8">
                  <c:v>Kürdəmir</c:v>
                </c:pt>
                <c:pt idx="9">
                  <c:v>Lerik</c:v>
                </c:pt>
                <c:pt idx="10">
                  <c:v>Bərdə</c:v>
                </c:pt>
                <c:pt idx="11">
                  <c:v>Qax</c:v>
                </c:pt>
                <c:pt idx="12">
                  <c:v>Ağdaş</c:v>
                </c:pt>
                <c:pt idx="13">
                  <c:v>Xaçmaz</c:v>
                </c:pt>
                <c:pt idx="14">
                  <c:v>Yevlax</c:v>
                </c:pt>
                <c:pt idx="15">
                  <c:v>Şəmkir</c:v>
                </c:pt>
                <c:pt idx="16">
                  <c:v>Astara</c:v>
                </c:pt>
                <c:pt idx="17">
                  <c:v>Salyan</c:v>
                </c:pt>
                <c:pt idx="18">
                  <c:v>İsmayıllı</c:v>
                </c:pt>
                <c:pt idx="19">
                  <c:v>Sabirabad</c:v>
                </c:pt>
                <c:pt idx="20">
                  <c:v>Masallı</c:v>
                </c:pt>
                <c:pt idx="21">
                  <c:v>Balakən</c:v>
                </c:pt>
                <c:pt idx="22">
                  <c:v>Ağstafa</c:v>
                </c:pt>
                <c:pt idx="23">
                  <c:v>Ucar</c:v>
                </c:pt>
                <c:pt idx="24">
                  <c:v>Oğuz</c:v>
                </c:pt>
                <c:pt idx="25">
                  <c:v>Tərtər</c:v>
                </c:pt>
              </c:strCache>
            </c:strRef>
          </c:cat>
          <c:val>
            <c:numRef>
              <c:f>Лист1!$J$29:$J$54</c:f>
              <c:numCache>
                <c:formatCode>0.0</c:formatCode>
                <c:ptCount val="26"/>
                <c:pt idx="0">
                  <c:v>-2.9819333495408245</c:v>
                </c:pt>
                <c:pt idx="1">
                  <c:v>-12.336128621660848</c:v>
                </c:pt>
                <c:pt idx="2">
                  <c:v>-13.657519860903449</c:v>
                </c:pt>
                <c:pt idx="3">
                  <c:v>-19.424434010808994</c:v>
                </c:pt>
                <c:pt idx="4">
                  <c:v>-21.678199511467056</c:v>
                </c:pt>
                <c:pt idx="5">
                  <c:v>-33.018106346951072</c:v>
                </c:pt>
                <c:pt idx="6">
                  <c:v>-58.266964001863869</c:v>
                </c:pt>
                <c:pt idx="7">
                  <c:v>-60.671023063525041</c:v>
                </c:pt>
                <c:pt idx="8">
                  <c:v>-63.230911087156272</c:v>
                </c:pt>
                <c:pt idx="9">
                  <c:v>-64.8058812952913</c:v>
                </c:pt>
                <c:pt idx="10">
                  <c:v>-94.493349993573673</c:v>
                </c:pt>
                <c:pt idx="11">
                  <c:v>-95.778309669093318</c:v>
                </c:pt>
                <c:pt idx="12">
                  <c:v>-131.27317443571135</c:v>
                </c:pt>
                <c:pt idx="13">
                  <c:v>-289.95722776125052</c:v>
                </c:pt>
                <c:pt idx="14">
                  <c:v>-349.30643599789431</c:v>
                </c:pt>
                <c:pt idx="15">
                  <c:v>-387.19706810201365</c:v>
                </c:pt>
                <c:pt idx="16">
                  <c:v>-453.38632899673939</c:v>
                </c:pt>
                <c:pt idx="17">
                  <c:v>-606.44037540074419</c:v>
                </c:pt>
                <c:pt idx="18">
                  <c:v>-615.06229188839256</c:v>
                </c:pt>
                <c:pt idx="19">
                  <c:v>-672.36186420783304</c:v>
                </c:pt>
                <c:pt idx="20">
                  <c:v>-733.43092072553691</c:v>
                </c:pt>
                <c:pt idx="21">
                  <c:v>-861.16189132925649</c:v>
                </c:pt>
                <c:pt idx="22">
                  <c:v>-904.08067891079861</c:v>
                </c:pt>
                <c:pt idx="23">
                  <c:v>-1077.1846597354604</c:v>
                </c:pt>
                <c:pt idx="24">
                  <c:v>-1657.7332502872885</c:v>
                </c:pt>
                <c:pt idx="25">
                  <c:v>-2254.8928742992998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C6-41B2-8F2C-921C2F2B5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370431336"/>
        <c:axId val="370431728"/>
      </c:barChart>
      <c:catAx>
        <c:axId val="37043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>
                <a:solidFill>
                  <a:srgbClr val="09304B"/>
                </a:solidFill>
                <a:latin typeface="Cambria" pitchFamily="18" charset="0"/>
              </a:defRPr>
            </a:pPr>
            <a:endParaRPr lang="ru-RU"/>
          </a:p>
        </c:txPr>
        <c:crossAx val="370431728"/>
        <c:crosses val="autoZero"/>
        <c:auto val="1"/>
        <c:lblAlgn val="ctr"/>
        <c:lblOffset val="100"/>
        <c:noMultiLvlLbl val="0"/>
      </c:catAx>
      <c:valAx>
        <c:axId val="37043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09304B"/>
                </a:solidFill>
                <a:latin typeface="Cambria" pitchFamily="18" charset="0"/>
              </a:defRPr>
            </a:pPr>
            <a:endParaRPr lang="ru-RU"/>
          </a:p>
        </c:txPr>
        <c:crossAx val="37043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 cmpd="dbl">
      <a:solidFill>
        <a:srgbClr val="00206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300">
          <a:solidFill>
            <a:srgbClr val="002060"/>
          </a:solidFill>
          <a:latin typeface="Arno Pro" panose="02020502040506020403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5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2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2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7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9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4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9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91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21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9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BFFE-9E7B-4668-B88E-B38A79F0AFCE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317C-3F1C-43C4-8679-6EAD7351D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948" y="2570921"/>
            <a:ext cx="9144000" cy="1680817"/>
          </a:xfrm>
        </p:spPr>
        <p:txBody>
          <a:bodyPr>
            <a:noAutofit/>
          </a:bodyPr>
          <a:lstStyle/>
          <a:p>
            <a:r>
              <a:rPr lang="az-Latn-AZ" sz="4800" b="1" dirty="0" smtClean="0">
                <a:solidFill>
                  <a:srgbClr val="09304B"/>
                </a:solidFill>
                <a:latin typeface="Cambria" pitchFamily="18" charset="0"/>
                <a:cs typeface="Arial" panose="020B0604020202020204" pitchFamily="34" charset="0"/>
              </a:rPr>
              <a:t>AZƏRBAYCAN BÖLGƏLƏRİNİN MALİYYƏ ÖZÜNƏYETƏRLİYİ</a:t>
            </a:r>
            <a:endParaRPr lang="ru-RU" sz="4800" dirty="0">
              <a:solidFill>
                <a:srgbClr val="09304B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4948" y="5356592"/>
            <a:ext cx="9144000" cy="863734"/>
          </a:xfrm>
        </p:spPr>
        <p:txBody>
          <a:bodyPr>
            <a:noAutofit/>
          </a:bodyPr>
          <a:lstStyle/>
          <a:p>
            <a:pPr algn="r"/>
            <a:r>
              <a:rPr lang="az-Latn-AZ" sz="2200" i="1" dirty="0" smtClean="0">
                <a:solidFill>
                  <a:srgbClr val="09304B"/>
                </a:solidFill>
                <a:latin typeface="Cambria" pitchFamily="18" charset="0"/>
              </a:rPr>
              <a:t>Azərbaycan Respublikası</a:t>
            </a:r>
            <a:br>
              <a:rPr lang="az-Latn-AZ" sz="2200" i="1" dirty="0" smtClean="0">
                <a:solidFill>
                  <a:srgbClr val="09304B"/>
                </a:solidFill>
                <a:latin typeface="Cambria" pitchFamily="18" charset="0"/>
              </a:rPr>
            </a:br>
            <a:r>
              <a:rPr lang="az-Latn-AZ" sz="2200" i="1" dirty="0" smtClean="0">
                <a:solidFill>
                  <a:srgbClr val="09304B"/>
                </a:solidFill>
                <a:latin typeface="Cambria" pitchFamily="18" charset="0"/>
              </a:rPr>
              <a:t>Maliyyə Nazirliyinin sifarişi əsasında</a:t>
            </a:r>
            <a:endParaRPr lang="ru-RU" sz="2200" i="1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6" name="Поле 2">
            <a:extLst>
              <a:ext uri="{FF2B5EF4-FFF2-40B4-BE49-F238E27FC236}">
                <a16:creationId xmlns="" xmlns:a16="http://schemas.microsoft.com/office/drawing/2014/main" id="{4F5D25E0-3219-8E72-FC92-0BAF2CFF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548" y="75149"/>
            <a:ext cx="4803453" cy="5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5617" tIns="37808" rIns="75617" bIns="37808" anchor="t" anchorCtr="0" upright="1">
            <a:noAutofit/>
          </a:bodyPr>
          <a:lstStyle/>
          <a:p>
            <a:pPr>
              <a:lnSpc>
                <a:spcPct val="107000"/>
              </a:lnSpc>
            </a:pPr>
            <a:r>
              <a:rPr lang="az-Latn-AZ" sz="1323" dirty="0">
                <a:solidFill>
                  <a:srgbClr val="FFFF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AMEA</a:t>
            </a:r>
            <a:endParaRPr lang="en-US" sz="91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az-Latn-AZ" sz="1323" dirty="0">
                <a:solidFill>
                  <a:srgbClr val="FFFFFF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İQTİSADİYYAT İNSTİTUTU</a:t>
            </a:r>
            <a:endParaRPr lang="en-US" sz="91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0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354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 txBox="1">
            <a:spLocks/>
          </p:cNvSpPr>
          <p:nvPr/>
        </p:nvSpPr>
        <p:spPr>
          <a:xfrm>
            <a:off x="1036011" y="1109761"/>
            <a:ext cx="10262241" cy="85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İKİNCİ METODOLOGİYA üzrə NƏTİCƏLƏR</a:t>
            </a:r>
          </a:p>
          <a:p>
            <a:pPr marL="0" indent="0">
              <a:buNone/>
            </a:pP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2021-ci ilin 10  autsayder inzibati </a:t>
            </a:r>
            <a:r>
              <a:rPr lang="az-Latn-AZ" sz="2000" b="1" dirty="0">
                <a:solidFill>
                  <a:srgbClr val="B00000"/>
                </a:solidFill>
                <a:latin typeface="Cambria" pitchFamily="18" charset="0"/>
              </a:rPr>
              <a:t>rayonu </a:t>
            </a:r>
            <a:r>
              <a:rPr lang="az-Latn-AZ" sz="2000" dirty="0" smtClean="0">
                <a:solidFill>
                  <a:srgbClr val="B00000"/>
                </a:solidFill>
                <a:latin typeface="Cambria" pitchFamily="18" charset="0"/>
              </a:rPr>
              <a:t>(RÖMSİ və sub-indeksləri, </a:t>
            </a:r>
            <a:r>
              <a:rPr lang="az-Latn-AZ" sz="2000" dirty="0">
                <a:solidFill>
                  <a:srgbClr val="B00000"/>
                </a:solidFill>
                <a:latin typeface="Cambria" pitchFamily="18" charset="0"/>
              </a:rPr>
              <a:t>2021-ci </a:t>
            </a:r>
            <a:r>
              <a:rPr lang="az-Latn-AZ" sz="2000" dirty="0" smtClean="0">
                <a:solidFill>
                  <a:srgbClr val="B00000"/>
                </a:solidFill>
                <a:latin typeface="Cambria" pitchFamily="18" charset="0"/>
              </a:rPr>
              <a:t>il)</a:t>
            </a:r>
            <a:endParaRPr lang="az-Latn-AZ" sz="2000" b="1" dirty="0" smtClean="0">
              <a:solidFill>
                <a:srgbClr val="B00000"/>
              </a:solidFill>
              <a:latin typeface="Cambria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7104"/>
              </p:ext>
            </p:extLst>
          </p:nvPr>
        </p:nvGraphicFramePr>
        <p:xfrm>
          <a:off x="1115389" y="2215226"/>
          <a:ext cx="9899999" cy="424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713"/>
                <a:gridCol w="914731"/>
                <a:gridCol w="1463571"/>
                <a:gridCol w="211690"/>
                <a:gridCol w="914731"/>
                <a:gridCol w="1463571"/>
                <a:gridCol w="211690"/>
                <a:gridCol w="914731"/>
                <a:gridCol w="1463571"/>
              </a:tblGrid>
              <a:tr h="4880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RBÖMS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BəlÖMS</a:t>
                      </a:r>
                      <a:endParaRPr lang="ru-RU" sz="1800" dirty="0" smtClean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00066"/>
                        </a:solidFill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Sub-indeks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Sub-indeks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Ağdaş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0,625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0,591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0,761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Zaqatala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 smtClean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0,620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0,579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0,786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Samux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42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0,557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42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0,519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0,705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Goranboy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43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0,532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0,487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0,714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Oğuz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0,468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 smtClean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0,390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13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0,783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Tərtər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0,431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43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0,507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0,129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Zərdab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0,424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0,346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0,737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Qax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0,385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0,281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0,805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Yardımlı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0,348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0,464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Lerik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 b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 smtClean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0,358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77" marR="6547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2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 txBox="1">
            <a:spLocks/>
          </p:cNvSpPr>
          <p:nvPr/>
        </p:nvSpPr>
        <p:spPr>
          <a:xfrm>
            <a:off x="1113501" y="1109761"/>
            <a:ext cx="8509470" cy="85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İKİNCİ METODOLOGİYA üzrə NƏTİCƏLƏR</a:t>
            </a:r>
          </a:p>
          <a:p>
            <a:pPr marL="0" indent="0">
              <a:buNone/>
            </a:pPr>
            <a:r>
              <a:rPr lang="az-Latn-AZ" sz="2000" b="1" dirty="0" smtClean="0">
                <a:solidFill>
                  <a:srgbClr val="C00000"/>
                </a:solidFill>
                <a:latin typeface="Cambria" pitchFamily="18" charset="0"/>
              </a:rPr>
              <a:t>2021-ci ilin 10  lider inzibati </a:t>
            </a:r>
            <a:r>
              <a:rPr lang="az-Latn-AZ" sz="2000" b="1" dirty="0">
                <a:solidFill>
                  <a:srgbClr val="C00000"/>
                </a:solidFill>
                <a:latin typeface="Cambria" pitchFamily="18" charset="0"/>
              </a:rPr>
              <a:t>rayonu </a:t>
            </a:r>
            <a:r>
              <a:rPr lang="az-Latn-AZ" sz="2000" dirty="0" smtClean="0">
                <a:solidFill>
                  <a:srgbClr val="C00000"/>
                </a:solidFill>
                <a:latin typeface="Cambria" pitchFamily="18" charset="0"/>
              </a:rPr>
              <a:t>(RÖMSİ, 2017, 2019 və 2021-ci illər)</a:t>
            </a:r>
            <a:endParaRPr lang="az-Latn-AZ" sz="2000" b="1" dirty="0" smtClean="0">
              <a:solidFill>
                <a:srgbClr val="000066"/>
              </a:solidFill>
              <a:latin typeface="Cambria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84055"/>
              </p:ext>
            </p:extLst>
          </p:nvPr>
        </p:nvGraphicFramePr>
        <p:xfrm>
          <a:off x="1115389" y="2215226"/>
          <a:ext cx="9740560" cy="424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/>
                <a:gridCol w="900000"/>
                <a:gridCol w="1440000"/>
                <a:gridCol w="208280"/>
                <a:gridCol w="900000"/>
                <a:gridCol w="1440000"/>
                <a:gridCol w="208280"/>
                <a:gridCol w="900000"/>
                <a:gridCol w="1440000"/>
              </a:tblGrid>
              <a:tr h="4880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2021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2019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2017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00066"/>
                        </a:solidFill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İmişli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0,895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0,857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0,854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Xaçmaz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0,878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0,803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0,804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Abşeron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0,875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0,854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0,865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Quba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0,862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0,773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0,790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Qəbələ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0,845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0,821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0,815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Astara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0,831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0,794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0,789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Salyan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0,821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28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0,664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22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0,690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Qusar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0,819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18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0,688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25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0,688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Şəki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0,817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0,717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0,748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Biləsuvar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0,816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0,742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0,733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721" marR="3672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8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 txBox="1">
            <a:spLocks/>
          </p:cNvSpPr>
          <p:nvPr/>
        </p:nvSpPr>
        <p:spPr>
          <a:xfrm>
            <a:off x="1036011" y="1109761"/>
            <a:ext cx="9611325" cy="85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İKİNCİ METODOLOGİYA üzrə NƏTİCƏLƏR</a:t>
            </a:r>
          </a:p>
          <a:p>
            <a:pPr marL="0" indent="0">
              <a:buNone/>
            </a:pP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2021-ci ilin 10  autsayder inzibati </a:t>
            </a:r>
            <a:r>
              <a:rPr lang="az-Latn-AZ" sz="2000" b="1" dirty="0">
                <a:solidFill>
                  <a:srgbClr val="B00000"/>
                </a:solidFill>
                <a:latin typeface="Cambria" pitchFamily="18" charset="0"/>
              </a:rPr>
              <a:t>rayonu </a:t>
            </a:r>
            <a:r>
              <a:rPr lang="az-Latn-AZ" sz="2000" dirty="0" smtClean="0">
                <a:solidFill>
                  <a:srgbClr val="B00000"/>
                </a:solidFill>
                <a:latin typeface="Cambria" pitchFamily="18" charset="0"/>
              </a:rPr>
              <a:t>(RÖMSİ, 2017, 2019 və 2021-ci illər)</a:t>
            </a:r>
            <a:endParaRPr lang="az-Latn-AZ" sz="2000" b="1" dirty="0" smtClean="0">
              <a:solidFill>
                <a:srgbClr val="B00000"/>
              </a:solidFill>
              <a:latin typeface="Cambria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36203"/>
              </p:ext>
            </p:extLst>
          </p:nvPr>
        </p:nvGraphicFramePr>
        <p:xfrm>
          <a:off x="1115389" y="2215226"/>
          <a:ext cx="9740560" cy="424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/>
                <a:gridCol w="900000"/>
                <a:gridCol w="1440000"/>
                <a:gridCol w="208280"/>
                <a:gridCol w="900000"/>
                <a:gridCol w="1440000"/>
                <a:gridCol w="208280"/>
                <a:gridCol w="900000"/>
                <a:gridCol w="1440000"/>
              </a:tblGrid>
              <a:tr h="4880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2021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2019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2017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00066"/>
                        </a:solidFill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Ağdaş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0,625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0,687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0,514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Zaqatala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0,620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0,549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0,620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Samux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42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0,557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0,435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0,519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Goranboy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43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0,532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0,323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0,490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Oğuz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0,468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0,506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Tərtər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0,431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0,443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0,531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Zərdab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0,424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0,283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0,398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Qax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0,385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0,310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0,406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Yardımlı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0,296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0,362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Lerik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0,145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0,229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567" marR="6756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4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965655" y="1109762"/>
            <a:ext cx="5843423" cy="405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ÜÇÜNCÜ METODOLOGİYA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77253" y="1543303"/>
            <a:ext cx="8529593" cy="409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Faktiki </a:t>
            </a:r>
            <a:r>
              <a:rPr lang="az-Latn-AZ" sz="2000" b="1" dirty="0">
                <a:solidFill>
                  <a:srgbClr val="B00000"/>
                </a:solidFill>
                <a:latin typeface="Cambria" pitchFamily="18" charset="0"/>
              </a:rPr>
              <a:t>xərclərin </a:t>
            </a: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Faktiki gəlirlərə </a:t>
            </a:r>
            <a:r>
              <a:rPr lang="az-Latn-AZ" sz="2000" b="1" dirty="0">
                <a:solidFill>
                  <a:srgbClr val="B00000"/>
                </a:solidFill>
                <a:latin typeface="Cambria" pitchFamily="18" charset="0"/>
              </a:rPr>
              <a:t>nisbəti (</a:t>
            </a: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dotasiyasız)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59278" y="2099841"/>
            <a:ext cx="9356940" cy="1311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1900" b="1" dirty="0" smtClean="0">
                <a:solidFill>
                  <a:srgbClr val="09304B"/>
                </a:solidFill>
                <a:latin typeface="Cambria" pitchFamily="18" charset="0"/>
              </a:rPr>
              <a:t>yerli büdcə xərcləri + mərkəzləşdirilmiş xərclər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mərkəzləşdirilmiş xərclər – təhsil, səhiyyə, mədəniyyət, idman, sosial müdafiə.</a:t>
            </a:r>
            <a:b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</a:b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Cəmi var, amma açması (nəyə nə qədər xərcləndiyi) yoxdur.</a:t>
            </a:r>
            <a:b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</a:b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Cəmin özü də bəzən tərəddüd doğurur.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559278" y="3481436"/>
            <a:ext cx="9226089" cy="1889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1900" b="1" dirty="0" smtClean="0">
                <a:solidFill>
                  <a:srgbClr val="09304B"/>
                </a:solidFill>
                <a:latin typeface="Cambria" pitchFamily="18" charset="0"/>
              </a:rPr>
              <a:t>rayonda toplanmış vergi və tədiyyələrin cəmi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900" dirty="0" smtClean="0">
                <a:solidFill>
                  <a:srgbClr val="09304B"/>
                </a:solidFill>
                <a:latin typeface="Cambria" pitchFamily="18" charset="0"/>
              </a:rPr>
              <a:t>(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ƏDV, aksizlər, mənfəət vergisi, gəlir vergisi, hüquqi şəxslərin torpaq və əmlak vergiləri, mədən vergisi, yol vergisi, sadələşdirilmiş vergi, dövlət rüsumları, dövlət torpaqlarının icarəyə verilməsindən daxilolmalar və s.</a:t>
            </a:r>
            <a:r>
              <a:rPr lang="en-US" sz="1900" dirty="0" smtClean="0">
                <a:solidFill>
                  <a:srgbClr val="09304B"/>
                </a:solidFill>
                <a:latin typeface="Cambria" pitchFamily="18" charset="0"/>
              </a:rPr>
              <a:t>)</a:t>
            </a:r>
            <a:endParaRPr lang="az-Latn-AZ" sz="1900" dirty="0" smtClean="0">
              <a:solidFill>
                <a:srgbClr val="09304B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1900" b="1" dirty="0" smtClean="0">
                <a:solidFill>
                  <a:srgbClr val="09304B"/>
                </a:solidFill>
                <a:latin typeface="Cambria" pitchFamily="18" charset="0"/>
              </a:rPr>
              <a:t>Vergilərin yerli və mərkəzi büdcələr arasında bölünməsi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nin statistikası olsaydı, qiymətləndirmə daha dəqiq olardı.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493990" y="5537109"/>
            <a:ext cx="9291377" cy="1076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Faktiki xərclərdə </a:t>
            </a:r>
            <a:r>
              <a:rPr lang="az-Latn-AZ" sz="1900" dirty="0">
                <a:solidFill>
                  <a:srgbClr val="09304B"/>
                </a:solidFill>
                <a:latin typeface="Cambria" pitchFamily="18" charset="0"/>
              </a:rPr>
              <a:t>pensiya və müavinətlər,  icbari tibbi sığorta xərcləri 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olmadığına görə </a:t>
            </a:r>
            <a:r>
              <a:rPr lang="az-Latn-AZ" sz="1900" b="1" dirty="0" smtClean="0">
                <a:solidFill>
                  <a:srgbClr val="09304B"/>
                </a:solidFill>
                <a:latin typeface="Cambria" pitchFamily="18" charset="0"/>
              </a:rPr>
              <a:t>Faktiki gəlirlərdən </a:t>
            </a:r>
            <a:r>
              <a:rPr lang="az-Latn-AZ" sz="1900" b="1" dirty="0">
                <a:solidFill>
                  <a:srgbClr val="09304B"/>
                </a:solidFill>
                <a:latin typeface="Cambria" pitchFamily="18" charset="0"/>
              </a:rPr>
              <a:t>məcburi dövlət sosial sığorta daxilolmaları,  işsizlikdən sığorta </a:t>
            </a:r>
            <a:r>
              <a:rPr lang="az-Latn-AZ" sz="1900" b="1" dirty="0" smtClean="0">
                <a:solidFill>
                  <a:srgbClr val="09304B"/>
                </a:solidFill>
                <a:latin typeface="Cambria" pitchFamily="18" charset="0"/>
              </a:rPr>
              <a:t>daxilolmaları və  </a:t>
            </a:r>
            <a:r>
              <a:rPr lang="az-Latn-AZ" sz="1900" b="1" dirty="0">
                <a:solidFill>
                  <a:srgbClr val="09304B"/>
                </a:solidFill>
                <a:latin typeface="Cambria" pitchFamily="18" charset="0"/>
              </a:rPr>
              <a:t>icbari tibbi sığorta üzrə daxilolmalar </a:t>
            </a:r>
            <a:r>
              <a:rPr lang="az-Latn-AZ" sz="1900" b="1" dirty="0" smtClean="0">
                <a:solidFill>
                  <a:srgbClr val="09304B"/>
                </a:solidFill>
                <a:latin typeface="Cambria" pitchFamily="18" charset="0"/>
              </a:rPr>
              <a:t>çıxılır.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9633" y="2199622"/>
            <a:ext cx="2088000" cy="108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FAKTİKİ XƏRCLƏR</a:t>
            </a:r>
            <a:endParaRPr lang="en-US" sz="20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>
              <a:lnSpc>
                <a:spcPts val="2400"/>
              </a:lnSpc>
            </a:pPr>
            <a:r>
              <a:rPr lang="az-Latn-AZ" sz="2000" dirty="0" smtClean="0">
                <a:solidFill>
                  <a:schemeClr val="bg1"/>
                </a:solidFill>
                <a:latin typeface="Cambria" pitchFamily="18" charset="0"/>
              </a:rPr>
              <a:t>(MN)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9633" y="3853533"/>
            <a:ext cx="2088000" cy="1152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FAKTİKİ GƏLİRLƏR</a:t>
            </a:r>
            <a:b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az-Latn-AZ" sz="2000" dirty="0" smtClean="0">
                <a:solidFill>
                  <a:schemeClr val="bg1"/>
                </a:solidFill>
                <a:latin typeface="Cambria" pitchFamily="18" charset="0"/>
              </a:rPr>
              <a:t>(DVX)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9633" y="5588830"/>
            <a:ext cx="2088000" cy="828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«TƏMİZLƏMƏ»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697367" y="5428340"/>
            <a:ext cx="11088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697367" y="3386276"/>
            <a:ext cx="11088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97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8" grpId="0" animBg="1"/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 txBox="1">
            <a:spLocks/>
          </p:cNvSpPr>
          <p:nvPr/>
        </p:nvSpPr>
        <p:spPr>
          <a:xfrm>
            <a:off x="1098004" y="1109762"/>
            <a:ext cx="7302064" cy="42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ÜÇÜNCÜ METODOLOGİYA üzrə NƏTİCƏLƏR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10763"/>
              </p:ext>
            </p:extLst>
          </p:nvPr>
        </p:nvGraphicFramePr>
        <p:xfrm>
          <a:off x="1115389" y="2215226"/>
          <a:ext cx="9496280" cy="4284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/>
                <a:gridCol w="900000"/>
                <a:gridCol w="1440000"/>
                <a:gridCol w="208280"/>
                <a:gridCol w="2304000"/>
                <a:gridCol w="900000"/>
                <a:gridCol w="1440000"/>
              </a:tblGrid>
              <a:tr h="485969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Liderlər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00066"/>
                        </a:solidFill>
                        <a:latin typeface="Arno Pro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Autsayderlər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sz="1800" b="1" dirty="0" smtClean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</a:t>
                      </a:r>
                      <a:endParaRPr lang="ru-RU" sz="1800" b="1" dirty="0" smtClean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İmişli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0,895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Astara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0,779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Xaçmaz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0,878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Salyan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0,717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Abşeron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0,875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İsmayıllı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0,714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Quba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0,862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Sabirabad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0,691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Qəbələ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0,845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Masallı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0,667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Astara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0,831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Balakən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0,616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Salyan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0,821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Ağstafa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0,598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Qusar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0,819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Ucar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0,529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Şəki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0,817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Oğuz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0,297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6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Biləsuvar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0,816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Tərtər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0,058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74" marR="5647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1" name="Объект 2"/>
          <p:cNvSpPr txBox="1">
            <a:spLocks/>
          </p:cNvSpPr>
          <p:nvPr/>
        </p:nvSpPr>
        <p:spPr>
          <a:xfrm>
            <a:off x="2199861" y="1672980"/>
            <a:ext cx="8205791" cy="42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z-Latn-AZ" sz="2000" b="1" dirty="0" smtClean="0">
                <a:solidFill>
                  <a:srgbClr val="B00000"/>
                </a:solidFill>
                <a:latin typeface="Arno Pro" pitchFamily="18" charset="0"/>
              </a:rPr>
              <a:t>2021-ci ilin 10  lider və 10 autsayder inzibati rayonu</a:t>
            </a:r>
          </a:p>
        </p:txBody>
      </p:sp>
    </p:spTree>
    <p:extLst>
      <p:ext uri="{BB962C8B-B14F-4D97-AF65-F5344CB8AC3E}">
        <p14:creationId xmlns:p14="http://schemas.microsoft.com/office/powerpoint/2010/main" val="26977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 txBox="1">
            <a:spLocks/>
          </p:cNvSpPr>
          <p:nvPr/>
        </p:nvSpPr>
        <p:spPr>
          <a:xfrm>
            <a:off x="1079811" y="1109762"/>
            <a:ext cx="10789183" cy="42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3 METODOLOGİYA üzrə NƏTİCƏLƏRİN MÜQAYİSƏSİ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199861" y="1672980"/>
            <a:ext cx="8205791" cy="42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2021-ci ilin 10  lider inzibati rayonu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60444"/>
              </p:ext>
            </p:extLst>
          </p:nvPr>
        </p:nvGraphicFramePr>
        <p:xfrm>
          <a:off x="1115389" y="2215226"/>
          <a:ext cx="9740560" cy="424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/>
                <a:gridCol w="900000"/>
                <a:gridCol w="1440000"/>
                <a:gridCol w="208280"/>
                <a:gridCol w="900000"/>
                <a:gridCol w="1440000"/>
                <a:gridCol w="208280"/>
                <a:gridCol w="900000"/>
                <a:gridCol w="1440000"/>
              </a:tblGrid>
              <a:tr h="4818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</a:t>
                      </a:r>
                      <a:r>
                        <a:rPr lang="az-Latn-AZ" sz="1800" b="1" i="0" baseline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 metodologiya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II</a:t>
                      </a:r>
                      <a:r>
                        <a:rPr lang="az-Latn-AZ" sz="1800" b="1" i="0" baseline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 metodologiya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III</a:t>
                      </a:r>
                      <a:r>
                        <a:rPr lang="az-Latn-AZ" sz="1800" b="1" i="0" baseline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 metodologiya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9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00066"/>
                        </a:solidFill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İmişli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0,926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0,895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0,992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Xaçmaz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0,906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0,878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0,844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Abşeron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0,894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0,875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0,990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Quba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0,882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0,862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0,979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Qəbələ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0,858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0,845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0,983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Astara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0,779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Şəki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0,952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Salyan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0,717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Qusar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0,980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Biləsuvar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0,816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0,955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424" marR="3642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4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 txBox="1">
            <a:spLocks/>
          </p:cNvSpPr>
          <p:nvPr/>
        </p:nvSpPr>
        <p:spPr>
          <a:xfrm>
            <a:off x="1110807" y="1109762"/>
            <a:ext cx="10789183" cy="42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3 METODOLOGİYA üzrə NƏTİCƏLƏRİN MÜQAYİSƏSİ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199861" y="1672980"/>
            <a:ext cx="8205791" cy="42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2021-ci ilin 10  autsayder inzibati rayonu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91927"/>
              </p:ext>
            </p:extLst>
          </p:nvPr>
        </p:nvGraphicFramePr>
        <p:xfrm>
          <a:off x="1115389" y="2215226"/>
          <a:ext cx="9740560" cy="424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/>
                <a:gridCol w="900000"/>
                <a:gridCol w="1440000"/>
                <a:gridCol w="208280"/>
                <a:gridCol w="900000"/>
                <a:gridCol w="1440000"/>
                <a:gridCol w="208280"/>
                <a:gridCol w="900000"/>
                <a:gridCol w="1440000"/>
              </a:tblGrid>
              <a:tr h="4818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</a:t>
                      </a:r>
                      <a:r>
                        <a:rPr lang="az-Latn-AZ" sz="1800" b="1" i="0" baseline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 metodologiya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II</a:t>
                      </a:r>
                      <a:r>
                        <a:rPr lang="az-Latn-AZ" sz="1800" b="1" i="0" baseline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 metodologiya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III</a:t>
                      </a:r>
                      <a:r>
                        <a:rPr lang="az-Latn-AZ" sz="1800" b="1" i="0" baseline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 metodologiya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9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00066"/>
                        </a:solidFill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i="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Ağdaş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0,591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0,625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0,907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Zaqatala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0,579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0,951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Samux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0,519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0,557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0,961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Tərtər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0,507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0,431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0,058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Goranboy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0,487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0,532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0,965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Oğuz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0,468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0,297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Lerik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33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0,934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Yardımlı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0,947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Zərdab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0,424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0,937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812">
                <a:tc>
                  <a:txBody>
                    <a:bodyPr/>
                    <a:lstStyle/>
                    <a:p>
                      <a:pPr marL="93663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Qax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0,281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0,385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0,922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996" marR="64996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2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 txBox="1">
            <a:spLocks/>
          </p:cNvSpPr>
          <p:nvPr/>
        </p:nvSpPr>
        <p:spPr>
          <a:xfrm>
            <a:off x="1295061" y="1109762"/>
            <a:ext cx="6949039" cy="42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3 METODOLOGİYANIN MÜQAYİSƏSİ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284764" y="1693522"/>
            <a:ext cx="8568000" cy="1037600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Məlumatlar Büdcə qanunundandır və daha etibarlıdır.</a:t>
            </a:r>
            <a:endParaRPr lang="en-US" sz="2000" dirty="0" smtClean="0">
              <a:solidFill>
                <a:srgbClr val="09304B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9304B"/>
                </a:solidFill>
                <a:latin typeface="Cambria" pitchFamily="18" charset="0"/>
              </a:rPr>
              <a:t>Y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erli gəlir və xərclər üçün istifadə edilən statistika yetərli deyil.</a:t>
            </a:r>
            <a:endParaRPr lang="en-US" sz="2000" dirty="0" smtClean="0">
              <a:solidFill>
                <a:srgbClr val="09304B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Gəlir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və xərclərin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mərkəzləşdirilməsi qiymətlən­dirmə</a:t>
            </a:r>
            <a:r>
              <a:rPr lang="en-US" sz="2000" dirty="0" smtClean="0">
                <a:solidFill>
                  <a:srgbClr val="09304B"/>
                </a:solidFill>
                <a:latin typeface="Cambria" pitchFamily="18" charset="0"/>
              </a:rPr>
              <a:t>n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i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çətinləşdirir. </a:t>
            </a:r>
            <a:endParaRPr lang="az-Latn-AZ" sz="2000" dirty="0" smtClean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9633" y="1795122"/>
            <a:ext cx="2700000" cy="936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I METODOLOGİYA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9633" y="3460374"/>
            <a:ext cx="2700000" cy="936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II </a:t>
            </a:r>
            <a:r>
              <a:rPr lang="az-Latn-AZ" sz="2000" b="1" dirty="0">
                <a:solidFill>
                  <a:schemeClr val="bg1"/>
                </a:solidFill>
                <a:latin typeface="Cambria" pitchFamily="18" charset="0"/>
              </a:rPr>
              <a:t>METODOLOGİYA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9631" y="5215185"/>
            <a:ext cx="2700000" cy="936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III METODOLOGİYA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284765" y="3333545"/>
            <a:ext cx="8568000" cy="1428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I metodologiya haqqında deyilənlər bu</a:t>
            </a:r>
            <a:r>
              <a:rPr lang="en-US" sz="2000" dirty="0" smtClean="0">
                <a:solidFill>
                  <a:srgbClr val="09304B"/>
                </a:solidFill>
                <a:latin typeface="Cambria" pitchFamily="18" charset="0"/>
              </a:rPr>
              <a:t>n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a da aiddir.</a:t>
            </a:r>
            <a:endParaRPr lang="en-US" sz="2000" dirty="0" smtClean="0">
              <a:solidFill>
                <a:srgbClr val="09304B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Şəhərlərin və işğaldan azad edilmiş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rayonların bələdiyyə büdcələri haqqında məlumatın olmaması BəlÖMS sub-indeksinə və dolayısı ilə BÖMSİ üzrə sıralamaya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neqativ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təsir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göstərir.</a:t>
            </a:r>
            <a:endParaRPr lang="ru-RU" sz="2000" dirty="0" smtClean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284765" y="5162806"/>
            <a:ext cx="8568000" cy="1127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Daha real nəticələr əldə etməyə imkan verə bilər.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Mərkəzləşdirilən gəlirlər və mərkəzdən ödənilən xərclərlə bağlı göstəricilərin natamamlığı dəqiq qiymətləndirməyə əngəl törədir.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697367" y="3066968"/>
            <a:ext cx="11088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697367" y="4930582"/>
            <a:ext cx="11088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12" grpId="0" animBg="1"/>
      <p:bldP spid="12" grpId="1" animBg="1"/>
      <p:bldP spid="13" grpId="0" animBg="1"/>
      <p:bldP spid="14" grpId="0"/>
      <p:bldP spid="14" grpId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4731" y="1035972"/>
            <a:ext cx="4614306" cy="480864"/>
          </a:xfrm>
        </p:spPr>
        <p:txBody>
          <a:bodyPr>
            <a:normAutofit/>
          </a:bodyPr>
          <a:lstStyle/>
          <a:p>
            <a:r>
              <a:rPr lang="az-Latn-AZ" sz="2400" b="1" dirty="0" smtClean="0">
                <a:solidFill>
                  <a:srgbClr val="09304B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BƏZİ İLKİN NƏTİCƏLƏR</a:t>
            </a:r>
            <a:endParaRPr lang="ru-RU" sz="2400" b="1" dirty="0">
              <a:solidFill>
                <a:srgbClr val="09304B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74731" y="1476910"/>
            <a:ext cx="8824012" cy="431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z-Latn-AZ" sz="2200" b="1" dirty="0" smtClean="0">
                <a:solidFill>
                  <a:srgbClr val="B00000"/>
                </a:solidFill>
                <a:latin typeface="Cambria" pitchFamily="18" charset="0"/>
              </a:rPr>
              <a:t>Özünümaliyyələşdirmə </a:t>
            </a:r>
            <a:r>
              <a:rPr lang="az-Latn-AZ" sz="2200" b="1" dirty="0">
                <a:solidFill>
                  <a:srgbClr val="B00000"/>
                </a:solidFill>
                <a:latin typeface="Cambria" pitchFamily="18" charset="0"/>
              </a:rPr>
              <a:t>səviyyəsinə görə </a:t>
            </a:r>
            <a:r>
              <a:rPr lang="az-Latn-AZ" sz="2200" b="1" dirty="0" smtClean="0">
                <a:solidFill>
                  <a:srgbClr val="B00000"/>
                </a:solidFill>
                <a:latin typeface="Cambria" pitchFamily="18" charset="0"/>
              </a:rPr>
              <a:t>rayonlar 3 </a:t>
            </a:r>
            <a:r>
              <a:rPr lang="az-Latn-AZ" sz="2200" b="1" dirty="0">
                <a:solidFill>
                  <a:srgbClr val="B00000"/>
                </a:solidFill>
                <a:latin typeface="Cambria" pitchFamily="18" charset="0"/>
              </a:rPr>
              <a:t>qrupa </a:t>
            </a:r>
            <a:r>
              <a:rPr lang="az-Latn-AZ" sz="2200" b="1" dirty="0" smtClean="0">
                <a:solidFill>
                  <a:srgbClr val="B00000"/>
                </a:solidFill>
                <a:latin typeface="Cambria" pitchFamily="18" charset="0"/>
              </a:rPr>
              <a:t>bölünür:</a:t>
            </a:r>
            <a:endParaRPr lang="az-Latn-AZ" sz="2200" dirty="0">
              <a:solidFill>
                <a:srgbClr val="B00000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az-Latn-AZ" sz="2200" dirty="0">
              <a:solidFill>
                <a:srgbClr val="B00000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az-Latn-AZ" sz="2200" dirty="0">
              <a:solidFill>
                <a:srgbClr val="B00000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az-Latn-AZ" sz="2200" dirty="0">
                <a:solidFill>
                  <a:srgbClr val="B00000"/>
                </a:solidFill>
                <a:latin typeface="Cambria" pitchFamily="18" charset="0"/>
              </a:rPr>
              <a:t> </a:t>
            </a:r>
          </a:p>
          <a:p>
            <a:endParaRPr lang="ru-RU" sz="2200" dirty="0">
              <a:solidFill>
                <a:srgbClr val="B00000"/>
              </a:solidFill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79" y="5489602"/>
            <a:ext cx="1082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0088" indent="-342900">
              <a:buFont typeface="Wingdings" pitchFamily="2" charset="2"/>
              <a:buChar char="§"/>
            </a:pP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Fərqli metodologiyalar </a:t>
            </a:r>
            <a:r>
              <a:rPr lang="az-Latn-AZ" dirty="0">
                <a:solidFill>
                  <a:srgbClr val="09304B"/>
                </a:solidFill>
                <a:latin typeface="Cambria" pitchFamily="18" charset="0"/>
              </a:rPr>
              <a:t>üzrə </a:t>
            </a: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bu qruplara fərqli rayonlar düşür.</a:t>
            </a:r>
          </a:p>
          <a:p>
            <a:pPr marL="700088" indent="-342900">
              <a:buFont typeface="Wingdings" pitchFamily="2" charset="2"/>
              <a:buChar char="§"/>
            </a:pP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Fərqləri üzə çıxarmaq baxımından </a:t>
            </a:r>
            <a:r>
              <a:rPr lang="az-Latn-AZ" b="1" dirty="0" smtClean="0">
                <a:solidFill>
                  <a:srgbClr val="B00000"/>
                </a:solidFill>
                <a:latin typeface="Cambria" pitchFamily="18" charset="0"/>
              </a:rPr>
              <a:t>I və III yanaşmaları müqayisə etmək lazımdır.</a:t>
            </a:r>
            <a:endParaRPr lang="en-US" b="1" dirty="0" smtClean="0">
              <a:solidFill>
                <a:srgbClr val="B00000"/>
              </a:solidFill>
              <a:latin typeface="Cambria" pitchFamily="18" charset="0"/>
            </a:endParaRPr>
          </a:p>
          <a:p>
            <a:pPr marL="700088" indent="-342900">
              <a:buFont typeface="Wingdings" pitchFamily="2" charset="2"/>
              <a:buChar char="§"/>
            </a:pP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Əslində </a:t>
            </a:r>
            <a:r>
              <a:rPr lang="az-Latn-AZ" dirty="0">
                <a:solidFill>
                  <a:srgbClr val="09304B"/>
                </a:solidFill>
                <a:latin typeface="Cambria" pitchFamily="18" charset="0"/>
              </a:rPr>
              <a:t>bölgələrin maliyyə özünəyetərliyi burada göründüyündən daha yüksəkdir</a:t>
            </a: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.</a:t>
            </a:r>
            <a:r>
              <a:rPr lang="en-US" dirty="0" smtClean="0">
                <a:solidFill>
                  <a:srgbClr val="09304B"/>
                </a:solidFill>
                <a:latin typeface="Cambria" pitchFamily="18" charset="0"/>
              </a:rPr>
              <a:t/>
            </a:r>
            <a:br>
              <a:rPr lang="en-US" dirty="0" smtClean="0">
                <a:solidFill>
                  <a:srgbClr val="09304B"/>
                </a:solidFill>
                <a:latin typeface="Cambria" pitchFamily="18" charset="0"/>
              </a:rPr>
            </a:b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Sadəcə</a:t>
            </a:r>
            <a:r>
              <a:rPr lang="az-Latn-AZ" dirty="0">
                <a:solidFill>
                  <a:srgbClr val="09304B"/>
                </a:solidFill>
                <a:latin typeface="Cambria" pitchFamily="18" charset="0"/>
              </a:rPr>
              <a:t>, gəlirlərin bir qismi büdcəyə daxil edilmir</a:t>
            </a: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rgbClr val="B00000"/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92130" y="1971806"/>
            <a:ext cx="7234638" cy="445343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>
              <a:lnSpc>
                <a:spcPts val="2400"/>
              </a:lnSpc>
            </a:pPr>
            <a:r>
              <a:rPr lang="az-Latn-AZ" sz="2000" dirty="0" smtClean="0">
                <a:solidFill>
                  <a:schemeClr val="bg1"/>
                </a:solidFill>
                <a:latin typeface="Cambria" pitchFamily="18" charset="0"/>
              </a:rPr>
              <a:t>1. Tam maliyyə özünəyetərliyinə malik rayonlar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92130" y="3258962"/>
            <a:ext cx="7234638" cy="36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>
              <a:lnSpc>
                <a:spcPts val="2400"/>
              </a:lnSpc>
            </a:pPr>
            <a:r>
              <a:rPr lang="az-Latn-AZ" sz="2000" dirty="0">
                <a:solidFill>
                  <a:schemeClr val="bg1"/>
                </a:solidFill>
                <a:latin typeface="Cambria" pitchFamily="18" charset="0"/>
              </a:rPr>
              <a:t>2</a:t>
            </a:r>
            <a:r>
              <a:rPr lang="az-Latn-AZ" sz="2000" dirty="0" smtClean="0">
                <a:solidFill>
                  <a:schemeClr val="bg1"/>
                </a:solidFill>
                <a:latin typeface="Cambria" pitchFamily="18" charset="0"/>
              </a:rPr>
              <a:t>. Maliyyə özünəyetərliyinə əsasən malik olan rayonlar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92130" y="4386464"/>
            <a:ext cx="7234638" cy="36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>
              <a:lnSpc>
                <a:spcPts val="2400"/>
              </a:lnSpc>
            </a:pPr>
            <a:r>
              <a:rPr lang="az-Latn-AZ" sz="2000" dirty="0" smtClean="0">
                <a:solidFill>
                  <a:schemeClr val="bg1"/>
                </a:solidFill>
                <a:latin typeface="Cambria" pitchFamily="18" charset="0"/>
              </a:rPr>
              <a:t>3. Maliyyə özünəyetərliyinə malik olmayan rayonlar</a:t>
            </a:r>
            <a:endParaRPr lang="ru-RU" sz="2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88799" y="2503680"/>
            <a:ext cx="5937969" cy="576000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>
              <a:lnSpc>
                <a:spcPts val="2400"/>
              </a:lnSpc>
            </a:pPr>
            <a:r>
              <a:rPr lang="az-Latn-AZ" dirty="0">
                <a:solidFill>
                  <a:srgbClr val="09304B"/>
                </a:solidFill>
                <a:latin typeface="Cambria" pitchFamily="18" charset="0"/>
              </a:rPr>
              <a:t>gəlirləri xərclərindən çox olan, gəlirlərinin əhəmiyyətli hissəsini (50%-dən çoxunu) mərkəzi büdcəyə </a:t>
            </a: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köçürənlər</a:t>
            </a:r>
            <a:endParaRPr lang="ru-RU" b="1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32339" y="3716268"/>
            <a:ext cx="5894429" cy="576000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>
              <a:lnSpc>
                <a:spcPts val="2400"/>
              </a:lnSpc>
            </a:pPr>
            <a:r>
              <a:rPr lang="az-Latn-AZ" dirty="0">
                <a:solidFill>
                  <a:srgbClr val="09304B"/>
                </a:solidFill>
                <a:latin typeface="Cambria" pitchFamily="18" charset="0"/>
              </a:rPr>
              <a:t>gəlirləri xərclərindən çox olan, gəlirlərinin müəyyən hissəsini (50%-ə qədərini) mərkəzi büdcəyə </a:t>
            </a: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köçürənlər</a:t>
            </a:r>
            <a:endParaRPr lang="ru-RU" b="1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690397" y="4812941"/>
            <a:ext cx="5836372" cy="576000"/>
          </a:xfrm>
          <a:prstGeom prst="roundRect">
            <a:avLst/>
          </a:prstGeom>
          <a:solidFill>
            <a:srgbClr val="EAEA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0">
              <a:lnSpc>
                <a:spcPts val="2400"/>
              </a:lnSpc>
            </a:pPr>
            <a:r>
              <a:rPr lang="az-Latn-AZ" dirty="0">
                <a:solidFill>
                  <a:srgbClr val="09304B"/>
                </a:solidFill>
                <a:latin typeface="Cambria" pitchFamily="18" charset="0"/>
              </a:rPr>
              <a:t>gəlirləri xərclərini </a:t>
            </a:r>
            <a:r>
              <a:rPr lang="az-Latn-AZ" dirty="0" smtClean="0">
                <a:solidFill>
                  <a:srgbClr val="09304B"/>
                </a:solidFill>
                <a:latin typeface="Cambria" pitchFamily="18" charset="0"/>
              </a:rPr>
              <a:t>ödəməyənlər</a:t>
            </a:r>
            <a:endParaRPr lang="ru-RU" b="1" dirty="0">
              <a:solidFill>
                <a:srgbClr val="09304B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6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  <p:bldP spid="12" grpId="0" animBg="1"/>
      <p:bldP spid="15" grpId="0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7367" y="1128736"/>
            <a:ext cx="10515600" cy="480864"/>
          </a:xfrm>
        </p:spPr>
        <p:txBody>
          <a:bodyPr>
            <a:normAutofit/>
          </a:bodyPr>
          <a:lstStyle/>
          <a:p>
            <a:pPr algn="ctr"/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BƏZİ İLKİN NƏTİCƏLƏR</a:t>
            </a:r>
            <a:endParaRPr lang="ru-RU" sz="2400" b="1" dirty="0">
              <a:solidFill>
                <a:srgbClr val="09304B"/>
              </a:solidFill>
              <a:latin typeface="Cambria" pitchFamily="18" charset="0"/>
            </a:endParaRPr>
          </a:p>
        </p:txBody>
      </p:sp>
      <p:grpSp>
        <p:nvGrpSpPr>
          <p:cNvPr id="5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11" name="Диаграмма 12">
            <a:extLst>
              <a:ext uri="{FF2B5EF4-FFF2-40B4-BE49-F238E27FC236}">
                <a16:creationId xmlns:a16="http://schemas.microsoft.com/office/drawing/2014/main" xmlns="" id="{5631A562-58B7-A8EE-853E-CEADC68391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758937"/>
              </p:ext>
            </p:extLst>
          </p:nvPr>
        </p:nvGraphicFramePr>
        <p:xfrm>
          <a:off x="513159" y="290814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3">
            <a:extLst>
              <a:ext uri="{FF2B5EF4-FFF2-40B4-BE49-F238E27FC236}">
                <a16:creationId xmlns:a16="http://schemas.microsoft.com/office/drawing/2014/main" xmlns="" id="{F698983D-479A-FBAE-D12F-B540B7DE7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374652"/>
              </p:ext>
            </p:extLst>
          </p:nvPr>
        </p:nvGraphicFramePr>
        <p:xfrm>
          <a:off x="6294781" y="2908146"/>
          <a:ext cx="54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514377" y="2329116"/>
            <a:ext cx="4240340" cy="36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dirty="0" smtClean="0">
                <a:solidFill>
                  <a:schemeClr val="bg1"/>
                </a:solidFill>
                <a:latin typeface="Cambria" pitchFamily="18" charset="0"/>
              </a:rPr>
              <a:t>Birinci metodologiyaya görə – 7 rayon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15200" y="2329116"/>
            <a:ext cx="4379844" cy="36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dirty="0" smtClean="0">
                <a:solidFill>
                  <a:schemeClr val="bg1"/>
                </a:solidFill>
                <a:latin typeface="Cambria" pitchFamily="18" charset="0"/>
              </a:rPr>
              <a:t>Üçüncü metodologiyaya görə – 5 rayon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85367" y="1697401"/>
            <a:ext cx="7538701" cy="432000"/>
          </a:xfrm>
          <a:prstGeom prst="roundRect">
            <a:avLst/>
          </a:prstGeom>
          <a:solidFill>
            <a:srgbClr val="EEF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I QRUP: Tam maliyyə özünəyetərliyinə malik inzibati rayonlar</a:t>
            </a:r>
            <a:endParaRPr lang="ru-RU" sz="2000" b="1" dirty="0">
              <a:solidFill>
                <a:srgbClr val="09304B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2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97367" y="1819477"/>
            <a:ext cx="2700000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>
                <a:solidFill>
                  <a:schemeClr val="bg1"/>
                </a:solidFill>
                <a:latin typeface="Cambria" pitchFamily="18" charset="0"/>
              </a:rPr>
              <a:t>TƏDQİQAT </a:t>
            </a: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QRUPU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97367" y="3631266"/>
            <a:ext cx="2700000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SUPERVAYZERLƏR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673770" y="3176787"/>
            <a:ext cx="10872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15664" y="1569286"/>
            <a:ext cx="65563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Layihə AR Elm və Təhsil Nazirliyinin İqtisadiyyat İnstitutu nəzdində yaradılmış Tədqiqat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qrupu tərəfindən yerinə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yetirilmişdir </a:t>
            </a:r>
            <a:endParaRPr lang="az-Latn-AZ" sz="2000" dirty="0">
              <a:solidFill>
                <a:srgbClr val="09304B"/>
              </a:solidFill>
              <a:latin typeface="Cambria" pitchFamily="18" charset="0"/>
            </a:endParaRP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Elmi rəhbər – N.Müzəffərli, Koordinator – A.Muradov</a:t>
            </a:r>
            <a:endParaRPr lang="ru-RU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697367" y="5311682"/>
            <a:ext cx="2700000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XÜSUSİ MİNNƏTDARLIQ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5664" y="3342602"/>
            <a:ext cx="6609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Azər Bayramov – AR Maliyyə Nazirinin müavini </a:t>
            </a:r>
            <a:endParaRPr lang="az-Latn-AZ" sz="2000" dirty="0">
              <a:solidFill>
                <a:srgbClr val="09304B"/>
              </a:solidFill>
              <a:latin typeface="Cambria" pitchFamily="18" charset="0"/>
            </a:endParaRP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Fikrət Şirinov – AR MN Vergi siyasəti və Gəlirlər şöbəsinin müdiri</a:t>
            </a:r>
          </a:p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Fazil Fərəcov – AR MN Büdcə şöbəsinin müdiri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5664" y="5561627"/>
            <a:ext cx="69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AR Maliyyə Nazirliyinin Dövlət Xəzinədarlıq Agentliyi</a:t>
            </a:r>
            <a:endParaRPr lang="ru-RU" sz="2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673770" y="5038721"/>
            <a:ext cx="10872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5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9" grpId="0"/>
      <p:bldP spid="20" grpId="0" animBg="1"/>
      <p:bldP spid="21" grpId="0"/>
      <p:bldP spid="21" grpId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7367" y="1128736"/>
            <a:ext cx="10515600" cy="480864"/>
          </a:xfrm>
        </p:spPr>
        <p:txBody>
          <a:bodyPr>
            <a:normAutofit/>
          </a:bodyPr>
          <a:lstStyle/>
          <a:p>
            <a:pPr algn="ctr"/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BƏZİ İLKİN NƏTİCƏLƏR</a:t>
            </a:r>
            <a:endParaRPr lang="ru-RU" sz="2400" b="1" dirty="0">
              <a:solidFill>
                <a:srgbClr val="09304B"/>
              </a:solidFill>
              <a:latin typeface="Cambria" pitchFamily="18" charset="0"/>
            </a:endParaRPr>
          </a:p>
        </p:txBody>
      </p:sp>
      <p:grpSp>
        <p:nvGrpSpPr>
          <p:cNvPr id="5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13" name="Диаграмма 14">
            <a:extLst>
              <a:ext uri="{FF2B5EF4-FFF2-40B4-BE49-F238E27FC236}">
                <a16:creationId xmlns="" xmlns:a16="http://schemas.microsoft.com/office/drawing/2014/main" id="{C617F489-6840-1BC8-07AF-4FA0C691BE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493032"/>
              </p:ext>
            </p:extLst>
          </p:nvPr>
        </p:nvGraphicFramePr>
        <p:xfrm>
          <a:off x="180026" y="2862469"/>
          <a:ext cx="6516000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5">
            <a:extLst>
              <a:ext uri="{FF2B5EF4-FFF2-40B4-BE49-F238E27FC236}">
                <a16:creationId xmlns="" xmlns:a16="http://schemas.microsoft.com/office/drawing/2014/main" id="{72DF812C-9369-AAA4-71A1-1F58C1206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368765"/>
              </p:ext>
            </p:extLst>
          </p:nvPr>
        </p:nvGraphicFramePr>
        <p:xfrm>
          <a:off x="6851985" y="2862469"/>
          <a:ext cx="5162844" cy="36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75838" y="2372534"/>
            <a:ext cx="4367818" cy="36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dirty="0" smtClean="0">
                <a:solidFill>
                  <a:schemeClr val="bg1"/>
                </a:solidFill>
                <a:latin typeface="Cambria" pitchFamily="18" charset="0"/>
              </a:rPr>
              <a:t>Birinci metodologiyaya görə – 25 rayon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92571" y="2369966"/>
            <a:ext cx="4280769" cy="36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dirty="0" smtClean="0">
                <a:solidFill>
                  <a:schemeClr val="bg1"/>
                </a:solidFill>
                <a:latin typeface="Cambria" pitchFamily="18" charset="0"/>
              </a:rPr>
              <a:t>Üçüncü metodologiyaya görə – 18 rayon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8932" y="1647204"/>
            <a:ext cx="8459239" cy="432000"/>
          </a:xfrm>
          <a:prstGeom prst="roundRect">
            <a:avLst/>
          </a:prstGeom>
          <a:solidFill>
            <a:srgbClr val="EEF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II QRUP: Maliyyə özünəyetərliyinə əsasən malik olan inzibati rayonlar</a:t>
            </a:r>
            <a:endParaRPr lang="ru-RU" sz="2000" b="1" dirty="0">
              <a:solidFill>
                <a:srgbClr val="09304B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7367" y="1035748"/>
            <a:ext cx="10515600" cy="480864"/>
          </a:xfrm>
        </p:spPr>
        <p:txBody>
          <a:bodyPr>
            <a:normAutofit/>
          </a:bodyPr>
          <a:lstStyle/>
          <a:p>
            <a:pPr algn="ctr"/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BƏZİ İLKİN NƏTİCƏLƏR</a:t>
            </a:r>
            <a:endParaRPr lang="ru-RU" sz="2400" b="1" dirty="0">
              <a:solidFill>
                <a:srgbClr val="09304B"/>
              </a:solidFill>
              <a:latin typeface="Cambria" pitchFamily="18" charset="0"/>
            </a:endParaRPr>
          </a:p>
        </p:txBody>
      </p:sp>
      <p:grpSp>
        <p:nvGrpSpPr>
          <p:cNvPr id="5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6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aphicFrame>
        <p:nvGraphicFramePr>
          <p:cNvPr id="11" name="Диаграмма 17">
            <a:extLst>
              <a:ext uri="{FF2B5EF4-FFF2-40B4-BE49-F238E27FC236}">
                <a16:creationId xmlns="" xmlns:a16="http://schemas.microsoft.com/office/drawing/2014/main" id="{A77DA135-0D19-4CAD-0C1F-1DBC8E99A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43877"/>
              </p:ext>
            </p:extLst>
          </p:nvPr>
        </p:nvGraphicFramePr>
        <p:xfrm>
          <a:off x="128135" y="2928351"/>
          <a:ext cx="5148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8">
            <a:extLst>
              <a:ext uri="{FF2B5EF4-FFF2-40B4-BE49-F238E27FC236}">
                <a16:creationId xmlns="" xmlns:a16="http://schemas.microsoft.com/office/drawing/2014/main" id="{21B7D977-62E8-8709-201A-6885242CB4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178591"/>
              </p:ext>
            </p:extLst>
          </p:nvPr>
        </p:nvGraphicFramePr>
        <p:xfrm>
          <a:off x="5379059" y="2928351"/>
          <a:ext cx="6660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2572" y="2513944"/>
            <a:ext cx="4335441" cy="36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dirty="0" smtClean="0">
                <a:solidFill>
                  <a:schemeClr val="bg1"/>
                </a:solidFill>
                <a:latin typeface="Cambria" pitchFamily="18" charset="0"/>
              </a:rPr>
              <a:t>Birinci metodologiyaya görə – 14 rayon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40665" y="2491392"/>
            <a:ext cx="4420948" cy="382552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dirty="0" smtClean="0">
                <a:solidFill>
                  <a:schemeClr val="bg1"/>
                </a:solidFill>
                <a:latin typeface="Cambria" pitchFamily="18" charset="0"/>
              </a:rPr>
              <a:t>Üçüncü metodologiyaya görə – 26 rayon</a:t>
            </a:r>
            <a:endParaRPr lang="ru-RU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8932" y="1647204"/>
            <a:ext cx="8812010" cy="645422"/>
          </a:xfrm>
          <a:prstGeom prst="roundRect">
            <a:avLst/>
          </a:prstGeom>
          <a:solidFill>
            <a:srgbClr val="EEF3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III QRUP: Maliyyə özünəyetərliyinə malik olmayan inzibati rayonlar</a:t>
            </a:r>
          </a:p>
          <a:p>
            <a:pPr marL="1073150">
              <a:lnSpc>
                <a:spcPts val="2400"/>
              </a:lnSpc>
            </a:pP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(2 rayonun büdcə gəlirləri və xərcləri təxminən bərabərdir)</a:t>
            </a:r>
            <a:endParaRPr lang="ru-RU" sz="2000" b="1" dirty="0">
              <a:solidFill>
                <a:srgbClr val="09304B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5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6272" y="1655220"/>
            <a:ext cx="7953430" cy="13086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Bölgələrin </a:t>
            </a:r>
            <a:r>
              <a:rPr lang="az-Latn-AZ" sz="1900" dirty="0">
                <a:solidFill>
                  <a:srgbClr val="09304B"/>
                </a:solidFill>
                <a:latin typeface="Cambria" pitchFamily="18" charset="0"/>
              </a:rPr>
              <a:t>özünümaliyyələşdirmə 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səviyyəsini daha dürüst qiymətləndirmək üçün bütün </a:t>
            </a:r>
            <a:r>
              <a:rPr lang="az-Latn-AZ" sz="1900" dirty="0">
                <a:solidFill>
                  <a:srgbClr val="09304B"/>
                </a:solidFill>
                <a:latin typeface="Cambria" pitchFamily="18" charset="0"/>
              </a:rPr>
              <a:t>mənbələrdən 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gəlirlər </a:t>
            </a:r>
            <a:r>
              <a:rPr lang="az-Latn-AZ" sz="1900" dirty="0">
                <a:solidFill>
                  <a:srgbClr val="09304B"/>
                </a:solidFill>
                <a:latin typeface="Cambria" pitchFamily="18" charset="0"/>
              </a:rPr>
              <a:t>və 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bütün istiqamətlər üzrə xərclər </a:t>
            </a:r>
            <a:r>
              <a:rPr lang="az-Latn-AZ" sz="1900" dirty="0">
                <a:solidFill>
                  <a:srgbClr val="09304B"/>
                </a:solidFill>
                <a:latin typeface="Cambria" pitchFamily="18" charset="0"/>
              </a:rPr>
              <a:t>üzrə dolğun statistik 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baza formalaşdırılmalıdır.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Problemin həlli </a:t>
            </a:r>
            <a:r>
              <a:rPr lang="az-Latn-AZ" sz="1900" dirty="0">
                <a:solidFill>
                  <a:srgbClr val="09304B"/>
                </a:solidFill>
                <a:latin typeface="Cambria" pitchFamily="18" charset="0"/>
              </a:rPr>
              <a:t>üçün 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  <a:cs typeface="Arial" panose="020B0604020202020204" pitchFamily="34" charset="0"/>
              </a:rPr>
              <a:t>DXA, DVX, DSK və ETN İİ işbirliyi qura bilər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.</a:t>
            </a:r>
          </a:p>
        </p:txBody>
      </p:sp>
      <p:grpSp>
        <p:nvGrpSpPr>
          <p:cNvPr id="7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8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" name="Объект 2"/>
          <p:cNvSpPr txBox="1">
            <a:spLocks/>
          </p:cNvSpPr>
          <p:nvPr/>
        </p:nvSpPr>
        <p:spPr>
          <a:xfrm>
            <a:off x="583875" y="1109762"/>
            <a:ext cx="10789183" cy="499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LAYİHƏNİN DAVAMLILIĞI: TƏKLİFLƏR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556272" y="4817214"/>
            <a:ext cx="8063403" cy="74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Dünya təcrübəsini öyrənmək və mütərəqqi təcrübələri Azərbaycanda tətbiq etmək üçün xüsusi elmi araşdırmaya </a:t>
            </a:r>
            <a:r>
              <a:rPr lang="az-Latn-AZ" sz="1900" dirty="0">
                <a:solidFill>
                  <a:srgbClr val="09304B"/>
                </a:solidFill>
                <a:latin typeface="Cambria" pitchFamily="18" charset="0"/>
              </a:rPr>
              <a:t>ehtiyac var.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556272" y="3036683"/>
            <a:ext cx="7939036" cy="1651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Özünümaliyyələşdirmə səviyyəsi haqqında fikir yürütmək üçün onu iqtisadi potensialla «tutuşdurmaq» lazımdır.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Bölgələrin iqtisadi potensialını qiymətləndirmək üçün həm xüsusi metodologiyaya, həm də müvafiq statistikaya ehtiyac var.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Bu sahədə MN, İN, DSK və ETN 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  <a:cs typeface="Arial" panose="020B0604020202020204" pitchFamily="34" charset="0"/>
              </a:rPr>
              <a:t>İİ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 ortaq layihə həyata keçirə bilər. </a:t>
            </a:r>
            <a:endParaRPr lang="ru-RU" sz="19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56272" y="5854587"/>
            <a:ext cx="8055150" cy="719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Maliyyə Nazirliyi ilə 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  <a:cs typeface="Arial" panose="020B0604020202020204" pitchFamily="34" charset="0"/>
              </a:rPr>
              <a:t>İqtisadiyyat İnstitutu </a:t>
            </a:r>
            <a:r>
              <a:rPr lang="az-Latn-AZ" sz="1900" dirty="0" smtClean="0">
                <a:solidFill>
                  <a:srgbClr val="09304B"/>
                </a:solidFill>
                <a:latin typeface="Cambria" pitchFamily="18" charset="0"/>
              </a:rPr>
              <a:t>arasında ölkəyə fayda verə biləcək əməkdaşlıq üçün yaxşı imkanlar var.</a:t>
            </a:r>
            <a:endParaRPr lang="ru-RU" sz="1900" dirty="0" smtClean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31" y="3387456"/>
            <a:ext cx="3060000" cy="792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b="1" dirty="0" smtClean="0">
                <a:solidFill>
                  <a:schemeClr val="bg1"/>
                </a:solidFill>
                <a:latin typeface="Cambria" pitchFamily="18" charset="0"/>
              </a:rPr>
              <a:t>BÖLGƏLƏRİN İQTİSADİ POTENSİALI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59633" y="1870715"/>
            <a:ext cx="3060000" cy="792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b="1" dirty="0" smtClean="0">
                <a:solidFill>
                  <a:schemeClr val="bg1"/>
                </a:solidFill>
                <a:latin typeface="Cambria" pitchFamily="18" charset="0"/>
              </a:rPr>
              <a:t>STATİSTİK</a:t>
            </a:r>
            <a:br>
              <a:rPr lang="az-Latn-AZ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az-Latn-AZ" b="1" dirty="0" smtClean="0">
                <a:solidFill>
                  <a:schemeClr val="bg1"/>
                </a:solidFill>
                <a:latin typeface="Cambria" pitchFamily="18" charset="0"/>
              </a:rPr>
              <a:t>BAZA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9633" y="4709492"/>
            <a:ext cx="3060000" cy="792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b="1" dirty="0" smtClean="0">
                <a:solidFill>
                  <a:schemeClr val="bg1"/>
                </a:solidFill>
                <a:latin typeface="Cambria" pitchFamily="18" charset="0"/>
              </a:rPr>
              <a:t>BÜDCƏDƏN SƏMƏRƏLİ İSTİFADƏ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9633" y="5774861"/>
            <a:ext cx="3060000" cy="792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b="1" dirty="0" smtClean="0">
                <a:solidFill>
                  <a:schemeClr val="bg1"/>
                </a:solidFill>
                <a:latin typeface="Cambria" pitchFamily="18" charset="0"/>
              </a:rPr>
              <a:t>VƏ</a:t>
            </a:r>
            <a:br>
              <a:rPr lang="az-Latn-AZ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az-Latn-AZ" b="1" dirty="0" smtClean="0">
                <a:solidFill>
                  <a:schemeClr val="bg1"/>
                </a:solidFill>
                <a:latin typeface="Cambria" pitchFamily="18" charset="0"/>
              </a:rPr>
              <a:t>ÜMUMƏN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153095" y="2968566"/>
            <a:ext cx="11952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153095" y="4605089"/>
            <a:ext cx="11952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153095" y="5692230"/>
            <a:ext cx="11952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4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3" grpId="0"/>
      <p:bldP spid="13" grpId="1"/>
      <p:bldP spid="14" grpId="0"/>
      <p:bldP spid="14" grpId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Cambria" pitchFamily="18" charset="0"/>
              </a:endParaRPr>
            </a:p>
          </p:txBody>
        </p:sp>
      </p:grp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377769" y="2160772"/>
            <a:ext cx="11436457" cy="25702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z-Latn-AZ" sz="4000" b="1" dirty="0" smtClean="0">
                <a:solidFill>
                  <a:srgbClr val="09304B"/>
                </a:solidFill>
                <a:latin typeface="Cambria" pitchFamily="18" charset="0"/>
              </a:rPr>
              <a:t>ƏGƏR BU SLAYDI DA GÖRÜRSÜNÜZSƏ, DEMƏLİ, AXIRA QƏDƏR DİNLƏYƏ BİLMİSİNİZ!</a:t>
            </a:r>
          </a:p>
          <a:p>
            <a:pPr marL="0" indent="0" algn="ctr">
              <a:buNone/>
            </a:pPr>
            <a:endParaRPr lang="az-Latn-AZ" sz="40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0" indent="0" algn="ctr">
              <a:buNone/>
            </a:pPr>
            <a:r>
              <a:rPr lang="az-Latn-AZ" sz="4000" b="1" dirty="0" smtClean="0">
                <a:solidFill>
                  <a:srgbClr val="B00000"/>
                </a:solidFill>
                <a:latin typeface="Cambria" pitchFamily="18" charset="0"/>
              </a:rPr>
              <a:t>VƏ BUNA GÖRƏ SİZƏ TƏŞƏKKÜRÜMÜZ VAR!</a:t>
            </a:r>
            <a:endParaRPr lang="ru-RU" sz="4000" dirty="0">
              <a:solidFill>
                <a:srgbClr val="B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14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3031845" y="1182634"/>
            <a:ext cx="8613820" cy="1983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>
                <a:solidFill>
                  <a:srgbClr val="09304B"/>
                </a:solidFill>
                <a:latin typeface="Cambria" pitchFamily="18" charset="0"/>
                <a:cs typeface="Arial" panose="020B0604020202020204" pitchFamily="34" charset="0"/>
              </a:rPr>
              <a:t>bölgələrin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  <a:cs typeface="Arial" panose="020B0604020202020204" pitchFamily="34" charset="0"/>
              </a:rPr>
              <a:t>sosial-iqtisadi tarazlığı – iqtisadi və siyasi əhəmiyyəti;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  <a:cs typeface="Arial" panose="020B0604020202020204" pitchFamily="34" charset="0"/>
              </a:rPr>
              <a:t>bütün bölgələrin maliyyə özünəyetərliyi (+) şərtdir;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dotasiyalar – onları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alan 23 rayonun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«toplam büdcəsinin» 60,2%-</a:t>
            </a:r>
            <a:r>
              <a:rPr lang="en-US" sz="2000" dirty="0" smtClean="0">
                <a:solidFill>
                  <a:srgbClr val="09304B"/>
                </a:solidFill>
                <a:latin typeface="Cambria" pitchFamily="18" charset="0"/>
              </a:rPr>
              <a:t>i (2021)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;</a:t>
            </a:r>
            <a:b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</a:b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2023 – cəmi 8 rayon (6 Qarabağ, 2 cənub);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o birilərin də maliyyə özünəyetərliyi problemlidir. </a:t>
            </a:r>
            <a:endParaRPr lang="ru-RU" sz="2000" dirty="0">
              <a:solidFill>
                <a:srgbClr val="09304B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31846" y="3426492"/>
            <a:ext cx="8303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bölgələrimizin maliyyə özünəyetərliyini qiy­mətləndirmək və onları bu meyar üzrə sıralamaq,</a:t>
            </a:r>
            <a:b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</a:b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liderləri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və autsayderləri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müəyyənləşdirmək</a:t>
            </a:r>
            <a:r>
              <a:rPr lang="en-US" sz="2000" dirty="0" smtClean="0">
                <a:solidFill>
                  <a:srgbClr val="09304B"/>
                </a:solidFill>
                <a:latin typeface="Cambria" pitchFamily="18" charset="0"/>
              </a:rPr>
              <a:t>.</a:t>
            </a:r>
            <a:endParaRPr lang="az-Latn-AZ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31845" y="4774531"/>
            <a:ext cx="892768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bölgəsəl idarəetmə qərarları hazırlanarkən, o cümlədən: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bölgələrin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inkişafına dövlət vəsaitləri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ayrılarkən,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ayrı-ayrı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bölgələrdə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iqtisa­di inkişafın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üstün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templəri dəstəklənərkən,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sosial-iqtisadi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inkişaf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proqramları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tərtib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edilər­kən və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həmçinin yerli hakimiyyət orqanları üçün faydalı ola bilər.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63416" y="1724621"/>
            <a:ext cx="2700000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NƏ ÜÇÜN: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3416" y="3484323"/>
            <a:ext cx="2700000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İŞİN MƏĞZİ: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3416" y="5178611"/>
            <a:ext cx="2700000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HƏDƏF «ÜNVAN»: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673770" y="3347265"/>
            <a:ext cx="10872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673770" y="4542785"/>
            <a:ext cx="10872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5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0" grpId="1"/>
      <p:bldP spid="22" grpId="0"/>
      <p:bldP spid="24" grpId="0" animBg="1"/>
      <p:bldP spid="25" grpId="0" animBg="1"/>
      <p:bldP spid="25" grpId="1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4077" y="3339638"/>
            <a:ext cx="10495451" cy="205377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1. Elmi bazalardakı araşdırmalar yerli özünüidarəetmə və onun təkmilləşdirilməsi haqqındadır.</a:t>
            </a:r>
            <a:endParaRPr lang="az-Latn-AZ" sz="2000" dirty="0">
              <a:solidFill>
                <a:srgbClr val="09304B"/>
              </a:solidFill>
              <a:latin typeface="Cambria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2.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Ölkədaxili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bölgələrin özünümaliyyələşdirmə səviyyəsinin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vahid bir ölçü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əsasında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qiymətləndirilməsi üzrə tədqiqatlar aşkar edilməmişdir.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3. AB-də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yerli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maliyyə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müstəqilliyi dərəcəsi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üzrə reytinq hazırlanır, lakin ölkədaxili bölgələrin</a:t>
            </a:r>
            <a:b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</a:b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deyil, dövlətlərin reytinqi.</a:t>
            </a:r>
            <a:endParaRPr lang="az-Latn-AZ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grpSp>
        <p:nvGrpSpPr>
          <p:cNvPr id="22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23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" name="Заголовок 1"/>
          <p:cNvSpPr txBox="1">
            <a:spLocks/>
          </p:cNvSpPr>
          <p:nvPr/>
        </p:nvSpPr>
        <p:spPr>
          <a:xfrm>
            <a:off x="1696547" y="927251"/>
            <a:ext cx="4816942" cy="840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Latn-AZ" sz="2400" b="1" dirty="0" smtClean="0">
                <a:solidFill>
                  <a:srgbClr val="B00000"/>
                </a:solidFill>
                <a:latin typeface="Cambria" pitchFamily="18" charset="0"/>
                <a:cs typeface="Arial" panose="020B0604020202020204" pitchFamily="34" charset="0"/>
              </a:rPr>
              <a:t>DÜNYA TƏCRÜBƏSİ HAQQINDA</a:t>
            </a:r>
            <a:endParaRPr lang="ru-RU" sz="2400" dirty="0">
              <a:solidFill>
                <a:srgbClr val="B00000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16200000">
            <a:off x="-498211" y="3836690"/>
            <a:ext cx="2700000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T A P I N T I L A R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4258" y="1814153"/>
            <a:ext cx="2700000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ÖLKƏLƏR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673770" y="2851329"/>
            <a:ext cx="10872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891494" y="1911451"/>
            <a:ext cx="1318521" cy="705404"/>
          </a:xfrm>
          <a:prstGeom prst="roundRect">
            <a:avLst>
              <a:gd name="adj" fmla="val 29263"/>
            </a:avLst>
          </a:prstGeom>
          <a:solidFill>
            <a:srgbClr val="CBD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Polşa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69181" y="1911451"/>
            <a:ext cx="1318521" cy="705404"/>
          </a:xfrm>
          <a:prstGeom prst="roundRect">
            <a:avLst>
              <a:gd name="adj" fmla="val 29263"/>
            </a:avLst>
          </a:prstGeom>
          <a:solidFill>
            <a:srgbClr val="CBD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ABŞ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46868" y="1911451"/>
            <a:ext cx="1318521" cy="705404"/>
          </a:xfrm>
          <a:prstGeom prst="roundRect">
            <a:avLst>
              <a:gd name="adj" fmla="val 29263"/>
            </a:avLst>
          </a:prstGeom>
          <a:solidFill>
            <a:srgbClr val="CBD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Ukrayna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224555" y="1911451"/>
            <a:ext cx="1318521" cy="705404"/>
          </a:xfrm>
          <a:prstGeom prst="roundRect">
            <a:avLst>
              <a:gd name="adj" fmla="val 29263"/>
            </a:avLst>
          </a:prstGeom>
          <a:solidFill>
            <a:srgbClr val="CBD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İspaniya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02242" y="1911451"/>
            <a:ext cx="1318521" cy="705404"/>
          </a:xfrm>
          <a:prstGeom prst="roundRect">
            <a:avLst>
              <a:gd name="adj" fmla="val 29263"/>
            </a:avLst>
          </a:prstGeom>
          <a:solidFill>
            <a:srgbClr val="CBD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Fransa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779929" y="1911451"/>
            <a:ext cx="1318521" cy="705404"/>
          </a:xfrm>
          <a:prstGeom prst="roundRect">
            <a:avLst>
              <a:gd name="adj" fmla="val 29263"/>
            </a:avLst>
          </a:prstGeom>
          <a:solidFill>
            <a:srgbClr val="CBD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İtaliya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557616" y="1911451"/>
            <a:ext cx="1460821" cy="705404"/>
          </a:xfrm>
          <a:prstGeom prst="roundRect">
            <a:avLst>
              <a:gd name="adj" fmla="val 29263"/>
            </a:avLst>
          </a:prstGeom>
          <a:solidFill>
            <a:srgbClr val="CBD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Almaniya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477603" y="1911451"/>
            <a:ext cx="1460821" cy="705404"/>
          </a:xfrm>
          <a:prstGeom prst="roundRect">
            <a:avLst>
              <a:gd name="adj" fmla="val 29263"/>
            </a:avLst>
          </a:prstGeom>
          <a:solidFill>
            <a:srgbClr val="CBD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Gürcüstan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0397593" y="1911451"/>
            <a:ext cx="1072561" cy="705404"/>
          </a:xfrm>
          <a:prstGeom prst="roundRect">
            <a:avLst>
              <a:gd name="adj" fmla="val 29263"/>
            </a:avLst>
          </a:prstGeom>
          <a:solidFill>
            <a:srgbClr val="CBD9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Rusiya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2027989" y="5746535"/>
            <a:ext cx="9948506" cy="905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000" b="1" i="1" dirty="0" smtClean="0">
                <a:solidFill>
                  <a:srgbClr val="09304B"/>
                </a:solidFill>
                <a:latin typeface="Cambria" pitchFamily="18" charset="0"/>
              </a:rPr>
              <a:t>Bizim metodologiya və İndeks:    a) orijinaldır</a:t>
            </a:r>
          </a:p>
          <a:p>
            <a:pPr marL="3657600" lvl="8" indent="0">
              <a:spcBef>
                <a:spcPts val="600"/>
              </a:spcBef>
              <a:buNone/>
            </a:pPr>
            <a:r>
              <a:rPr lang="az-Latn-AZ" sz="2000" b="1" i="1" dirty="0" smtClean="0">
                <a:solidFill>
                  <a:srgbClr val="09304B"/>
                </a:solidFill>
                <a:latin typeface="Cambria" pitchFamily="18" charset="0"/>
              </a:rPr>
              <a:t>b) başqa ölkələrdə də istifadə oluna bilər </a:t>
            </a:r>
            <a:endParaRPr lang="az-Latn-AZ" sz="2000" b="1" i="1" dirty="0">
              <a:solidFill>
                <a:srgbClr val="09304B"/>
              </a:solidFill>
              <a:latin typeface="Cambria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1566242" y="5452462"/>
            <a:ext cx="10080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9" grpId="0" animBg="1"/>
      <p:bldP spid="9" grpId="1" animBg="1"/>
      <p:bldP spid="10" grpId="0" animBg="1"/>
      <p:bldP spid="4" grpId="0" animBg="1"/>
      <p:bldP spid="4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1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Rectangle 3"/>
          <p:cNvSpPr/>
          <p:nvPr/>
        </p:nvSpPr>
        <p:spPr>
          <a:xfrm>
            <a:off x="1466704" y="1005003"/>
            <a:ext cx="103895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az-Latn-AZ" sz="2400" b="1" dirty="0" smtClean="0">
                <a:solidFill>
                  <a:srgbClr val="B00000"/>
                </a:solidFill>
                <a:latin typeface="Cambria" pitchFamily="18" charset="0"/>
              </a:rPr>
              <a:t>REGİONLARIN </a:t>
            </a:r>
            <a:r>
              <a:rPr lang="az-Latn-AZ" sz="2400" b="1" dirty="0">
                <a:solidFill>
                  <a:srgbClr val="B00000"/>
                </a:solidFill>
                <a:latin typeface="Cambria" pitchFamily="18" charset="0"/>
              </a:rPr>
              <a:t>ÖZÜNÜMALİYYƏLƏŞDİRMƏ </a:t>
            </a:r>
            <a:r>
              <a:rPr lang="az-Latn-AZ" sz="2400" b="1" dirty="0" smtClean="0">
                <a:solidFill>
                  <a:srgbClr val="B00000"/>
                </a:solidFill>
                <a:latin typeface="Cambria" pitchFamily="18" charset="0"/>
              </a:rPr>
              <a:t>SƏVİYYƏSİ İNDEKSİ – RÖMSİ</a:t>
            </a:r>
            <a:endParaRPr lang="ru-RU" sz="24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4258" y="5158100"/>
            <a:ext cx="1151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Naxçıvan iqtisadi rayonu və onun inzibati rayonları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üzrə statistika yoxdur  </a:t>
            </a:r>
            <a:r>
              <a:rPr lang="az-Latn-AZ" sz="2000" b="1" i="1" dirty="0" smtClean="0">
                <a:solidFill>
                  <a:srgbClr val="B00000"/>
                </a:solidFill>
                <a:latin typeface="Cambria" pitchFamily="18" charset="0"/>
              </a:rPr>
              <a:t>(Korrupsiya və «güzgü»)</a:t>
            </a:r>
          </a:p>
        </p:txBody>
      </p:sp>
      <p:sp>
        <p:nvSpPr>
          <p:cNvPr id="9" name="Rectangle 8"/>
          <p:cNvSpPr/>
          <p:nvPr/>
        </p:nvSpPr>
        <p:spPr>
          <a:xfrm>
            <a:off x="1466703" y="1399325"/>
            <a:ext cx="63233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3 fərqli metodologiya əsasında hesablanır</a:t>
            </a:r>
            <a:endParaRPr lang="ru-RU" sz="24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4258" y="3043145"/>
            <a:ext cx="2170935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HƏR 3 HALDA: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2981" y="2103021"/>
            <a:ext cx="8873223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spcBef>
                <a:spcPts val="6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Göstəricilər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standart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normallaşdırma düsturu ilə “0-1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” aralığına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gətirilir:</a:t>
            </a:r>
            <a:r>
              <a:rPr lang="az-Latn-AZ" sz="2000" i="1" dirty="0" smtClean="0">
                <a:solidFill>
                  <a:srgbClr val="09304B"/>
                </a:solidFill>
                <a:latin typeface="Cambria" pitchFamily="18" charset="0"/>
              </a:rPr>
              <a:t> </a:t>
            </a:r>
            <a:endParaRPr lang="ru-RU" sz="2000" i="1" dirty="0">
              <a:solidFill>
                <a:srgbClr val="09304B"/>
              </a:solidFill>
              <a:latin typeface="Cambria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az-Latn-AZ" sz="2000" b="1" i="1" dirty="0">
                <a:solidFill>
                  <a:srgbClr val="B00000"/>
                </a:solidFill>
                <a:latin typeface="Cambria" pitchFamily="18" charset="0"/>
              </a:rPr>
              <a:t>RÖMSİ= (</a:t>
            </a:r>
            <a:r>
              <a:rPr lang="az-Latn-AZ" sz="2000" b="1" i="1" dirty="0" smtClean="0">
                <a:solidFill>
                  <a:srgbClr val="B00000"/>
                </a:solidFill>
                <a:latin typeface="Cambria" pitchFamily="18" charset="0"/>
              </a:rPr>
              <a:t>R</a:t>
            </a:r>
            <a:r>
              <a:rPr lang="az-Latn-AZ" sz="2000" b="1" i="1" baseline="-25000" dirty="0" smtClean="0">
                <a:solidFill>
                  <a:srgbClr val="B00000"/>
                </a:solidFill>
                <a:latin typeface="Cambria" pitchFamily="18" charset="0"/>
              </a:rPr>
              <a:t>eh. max </a:t>
            </a:r>
            <a:r>
              <a:rPr lang="az-Latn-AZ" sz="2000" b="1" i="1" dirty="0" smtClean="0">
                <a:solidFill>
                  <a:srgbClr val="B00000"/>
                </a:solidFill>
                <a:latin typeface="Cambria" pitchFamily="18" charset="0"/>
              </a:rPr>
              <a:t>- R</a:t>
            </a:r>
            <a:r>
              <a:rPr lang="az-Latn-AZ" sz="2000" b="1" i="1" baseline="-25000" dirty="0" smtClean="0">
                <a:solidFill>
                  <a:srgbClr val="B00000"/>
                </a:solidFill>
                <a:latin typeface="Cambria" pitchFamily="18" charset="0"/>
              </a:rPr>
              <a:t>fakt</a:t>
            </a:r>
            <a:r>
              <a:rPr lang="az-Latn-AZ" sz="2000" b="1" i="1" dirty="0" smtClean="0">
                <a:solidFill>
                  <a:srgbClr val="B00000"/>
                </a:solidFill>
                <a:latin typeface="Cambria" pitchFamily="18" charset="0"/>
              </a:rPr>
              <a:t>) / (R</a:t>
            </a:r>
            <a:r>
              <a:rPr lang="az-Latn-AZ" sz="2000" b="1" i="1" baseline="-25000" dirty="0" smtClean="0">
                <a:solidFill>
                  <a:srgbClr val="B00000"/>
                </a:solidFill>
                <a:latin typeface="Cambria" pitchFamily="18" charset="0"/>
              </a:rPr>
              <a:t>eh. max </a:t>
            </a:r>
            <a:r>
              <a:rPr lang="az-Latn-AZ" sz="2000" b="1" i="1" dirty="0" smtClean="0">
                <a:solidFill>
                  <a:srgbClr val="B00000"/>
                </a:solidFill>
                <a:latin typeface="Cambria" pitchFamily="18" charset="0"/>
              </a:rPr>
              <a:t>- R</a:t>
            </a:r>
            <a:r>
              <a:rPr lang="az-Latn-AZ" sz="2000" b="1" i="1" baseline="-25000" dirty="0" smtClean="0">
                <a:solidFill>
                  <a:srgbClr val="B00000"/>
                </a:solidFill>
                <a:latin typeface="Cambria" pitchFamily="18" charset="0"/>
              </a:rPr>
              <a:t>eh.</a:t>
            </a:r>
            <a:r>
              <a:rPr lang="az-Latn-AZ" sz="2000" b="1" i="1" dirty="0" smtClean="0">
                <a:solidFill>
                  <a:srgbClr val="B00000"/>
                </a:solidFill>
                <a:latin typeface="Cambria" pitchFamily="18" charset="0"/>
              </a:rPr>
              <a:t> </a:t>
            </a:r>
            <a:r>
              <a:rPr lang="az-Latn-AZ" sz="2000" b="1" i="1" baseline="-25000" dirty="0" smtClean="0">
                <a:solidFill>
                  <a:srgbClr val="B00000"/>
                </a:solidFill>
                <a:latin typeface="Cambria" pitchFamily="18" charset="0"/>
              </a:rPr>
              <a:t>min</a:t>
            </a:r>
            <a:r>
              <a:rPr lang="az-Latn-AZ" sz="2000" b="1" i="1" dirty="0">
                <a:solidFill>
                  <a:srgbClr val="B00000"/>
                </a:solidFill>
                <a:latin typeface="Cambria" pitchFamily="18" charset="0"/>
              </a:rPr>
              <a:t>)</a:t>
            </a:r>
          </a:p>
          <a:p>
            <a:pPr marL="358775">
              <a:lnSpc>
                <a:spcPct val="90000"/>
              </a:lnSpc>
              <a:spcBef>
                <a:spcPts val="600"/>
              </a:spcBef>
            </a:pPr>
            <a:r>
              <a:rPr lang="az-Latn-AZ" sz="2000" b="1" i="1" dirty="0" smtClean="0">
                <a:solidFill>
                  <a:srgbClr val="09304B"/>
                </a:solidFill>
                <a:latin typeface="Cambria" pitchFamily="18" charset="0"/>
              </a:rPr>
              <a:t>R</a:t>
            </a:r>
            <a:r>
              <a:rPr lang="az-Latn-AZ" sz="2000" b="1" i="1" baseline="-25000" dirty="0" smtClean="0">
                <a:solidFill>
                  <a:srgbClr val="09304B"/>
                </a:solidFill>
                <a:latin typeface="Cambria" pitchFamily="18" charset="0"/>
              </a:rPr>
              <a:t>eh. max</a:t>
            </a:r>
            <a:r>
              <a:rPr lang="az-Latn-AZ" sz="2000" i="1" dirty="0" smtClean="0">
                <a:solidFill>
                  <a:srgbClr val="09304B"/>
                </a:solidFill>
                <a:latin typeface="Cambria" pitchFamily="18" charset="0"/>
              </a:rPr>
              <a:t> </a:t>
            </a:r>
            <a:r>
              <a:rPr lang="az-Latn-AZ" sz="2000" i="1" dirty="0">
                <a:solidFill>
                  <a:srgbClr val="09304B"/>
                </a:solidFill>
                <a:latin typeface="Cambria" pitchFamily="18" charset="0"/>
              </a:rPr>
              <a:t>– ehtimal olunan maksimum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göstəricidir.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Gələcəkdə aparılacaq </a:t>
            </a:r>
            <a:r>
              <a:rPr lang="az-Latn-AZ" sz="2000" smtClean="0">
                <a:solidFill>
                  <a:srgbClr val="09304B"/>
                </a:solidFill>
                <a:latin typeface="Cambria" pitchFamily="18" charset="0"/>
              </a:rPr>
              <a:t>tədqiqatlarla müqayisəyəgələrliyi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təmin etmək üçün faktiki maksimumun üzərinə 15-20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%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əlavə etməklə hesablanır.</a:t>
            </a:r>
          </a:p>
          <a:p>
            <a:pPr marL="358775">
              <a:lnSpc>
                <a:spcPct val="90000"/>
              </a:lnSpc>
            </a:pPr>
            <a:r>
              <a:rPr lang="az-Latn-AZ" sz="2000" b="1" i="1" dirty="0" smtClean="0">
                <a:solidFill>
                  <a:srgbClr val="09304B"/>
                </a:solidFill>
                <a:latin typeface="Cambria" pitchFamily="18" charset="0"/>
              </a:rPr>
              <a:t>R</a:t>
            </a:r>
            <a:r>
              <a:rPr lang="az-Latn-AZ" sz="2000" b="1" i="1" baseline="-25000" dirty="0" smtClean="0">
                <a:solidFill>
                  <a:srgbClr val="09304B"/>
                </a:solidFill>
                <a:latin typeface="Cambria" pitchFamily="18" charset="0"/>
              </a:rPr>
              <a:t>eh</a:t>
            </a:r>
            <a:r>
              <a:rPr lang="az-Latn-AZ" sz="2000" b="1" i="1" dirty="0" smtClean="0">
                <a:solidFill>
                  <a:srgbClr val="09304B"/>
                </a:solidFill>
                <a:latin typeface="Cambria" pitchFamily="18" charset="0"/>
              </a:rPr>
              <a:t>.</a:t>
            </a:r>
            <a:r>
              <a:rPr lang="az-Latn-AZ" sz="2000" b="1" i="1" baseline="-25000" dirty="0" smtClean="0">
                <a:solidFill>
                  <a:srgbClr val="09304B"/>
                </a:solidFill>
                <a:latin typeface="Cambria" pitchFamily="18" charset="0"/>
              </a:rPr>
              <a:t>min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 –</a:t>
            </a:r>
            <a:r>
              <a:rPr lang="az-Latn-AZ" sz="2000" i="1" dirty="0" smtClean="0">
                <a:solidFill>
                  <a:srgbClr val="09304B"/>
                </a:solidFill>
                <a:latin typeface="Cambria" pitchFamily="18" charset="0"/>
              </a:rPr>
              <a:t>ehtimal </a:t>
            </a:r>
            <a:r>
              <a:rPr lang="az-Latn-AZ" sz="2000" i="1" dirty="0">
                <a:solidFill>
                  <a:srgbClr val="09304B"/>
                </a:solidFill>
                <a:latin typeface="Cambria" pitchFamily="18" charset="0"/>
              </a:rPr>
              <a:t>olunan </a:t>
            </a:r>
            <a:r>
              <a:rPr lang="az-Latn-AZ" sz="2000" i="1" dirty="0" smtClean="0">
                <a:solidFill>
                  <a:srgbClr val="09304B"/>
                </a:solidFill>
                <a:latin typeface="Cambria" pitchFamily="18" charset="0"/>
              </a:rPr>
              <a:t>minimumdur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və «0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»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olaraq qəbul edilir.</a:t>
            </a:r>
          </a:p>
          <a:p>
            <a:pPr marL="185738" indent="-18415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Dinamikadan ötrü 2021-ci illə yanaşı, 2017 və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2019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illər üçün də hesablanır.</a:t>
            </a:r>
          </a:p>
          <a:p>
            <a:pPr marL="185738" indent="-18415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İnzibati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və iqtisadi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rayonlar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, habelə şəhərlər üçün </a:t>
            </a: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ayrı-ayrı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 hesablanır.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729350" y="4956526"/>
            <a:ext cx="11088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4258" y="5628343"/>
            <a:ext cx="1151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İşğaldan azad edilmiş iqtisadi və inzibati rayonlar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reytinqə daxil edilməmişdir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4258" y="6098587"/>
            <a:ext cx="11516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Təqdimatda </a:t>
            </a: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yalnız inzibati rayonlar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 üzrə nəticələr göstərilmişdir</a:t>
            </a:r>
            <a:endParaRPr lang="ru-RU" sz="2000" dirty="0">
              <a:solidFill>
                <a:srgbClr val="09304B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9" grpId="0"/>
      <p:bldP spid="9" grpId="1"/>
      <p:bldP spid="10" grpId="0" animBg="1"/>
      <p:bldP spid="10" grpId="1" animBg="1"/>
      <p:bldP spid="11" grpId="0"/>
      <p:bldP spid="11" grpId="1"/>
      <p:bldP spid="13" grpId="0"/>
      <p:bldP spid="13" grpI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2575" y="1056754"/>
            <a:ext cx="11686846" cy="811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BİRİNCİ (ən sadə) METODOLOGİYA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az-Latn-AZ" sz="2200" dirty="0">
                <a:solidFill>
                  <a:srgbClr val="09304B"/>
                </a:solidFill>
                <a:latin typeface="Cambria" pitchFamily="18" charset="0"/>
              </a:rPr>
              <a:t>büdcə </a:t>
            </a:r>
            <a:r>
              <a:rPr lang="az-Latn-AZ" sz="2200" dirty="0" smtClean="0">
                <a:solidFill>
                  <a:srgbClr val="09304B"/>
                </a:solidFill>
                <a:latin typeface="Cambria" pitchFamily="18" charset="0"/>
              </a:rPr>
              <a:t>xərclərinin </a:t>
            </a:r>
            <a:r>
              <a:rPr lang="az-Latn-AZ" sz="2200" dirty="0">
                <a:solidFill>
                  <a:srgbClr val="09304B"/>
                </a:solidFill>
                <a:latin typeface="Cambria" pitchFamily="18" charset="0"/>
              </a:rPr>
              <a:t>(dotasiyalı) büdcə </a:t>
            </a:r>
            <a:r>
              <a:rPr lang="az-Latn-AZ" sz="2200" dirty="0" smtClean="0">
                <a:solidFill>
                  <a:srgbClr val="09304B"/>
                </a:solidFill>
                <a:latin typeface="Cambria" pitchFamily="18" charset="0"/>
              </a:rPr>
              <a:t>gəlirlərinə </a:t>
            </a:r>
            <a:r>
              <a:rPr lang="az-Latn-AZ" sz="2200" dirty="0">
                <a:solidFill>
                  <a:srgbClr val="09304B"/>
                </a:solidFill>
                <a:latin typeface="Cambria" pitchFamily="18" charset="0"/>
              </a:rPr>
              <a:t>(dotasiyasız) </a:t>
            </a:r>
            <a:r>
              <a:rPr lang="az-Latn-AZ" sz="2200" dirty="0" smtClean="0">
                <a:solidFill>
                  <a:srgbClr val="09304B"/>
                </a:solidFill>
                <a:latin typeface="Cambria" pitchFamily="18" charset="0"/>
              </a:rPr>
              <a:t>nisbətinin indeksləşdirilməsidir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34822"/>
              </p:ext>
            </p:extLst>
          </p:nvPr>
        </p:nvGraphicFramePr>
        <p:xfrm>
          <a:off x="1102137" y="2374252"/>
          <a:ext cx="9740560" cy="424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/>
                <a:gridCol w="900000"/>
                <a:gridCol w="1440000"/>
                <a:gridCol w="208280"/>
                <a:gridCol w="900000"/>
                <a:gridCol w="1440000"/>
                <a:gridCol w="208280"/>
                <a:gridCol w="900000"/>
                <a:gridCol w="1440000"/>
              </a:tblGrid>
              <a:tr h="4880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z-Latn-AZ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2021</a:t>
                      </a:r>
                      <a:endParaRPr lang="ru-RU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2019</a:t>
                      </a:r>
                      <a:endParaRPr lang="ru-RU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2019</a:t>
                      </a:r>
                      <a:endParaRPr lang="ru-RU" dirty="0" smtClean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00066"/>
                        </a:solidFill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İmişli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0,926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0,887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0,893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Xaçmaz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0,906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0,808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0,809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Abşeron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0,894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0,870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0,884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Quba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0,882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0,769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0,791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Qəbələ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0,858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Astara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0,850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0,801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0,794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Şəki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12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0,700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0,741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Salyan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0,667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0,667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Qusar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0,827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0,668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0,668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Göygöl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0,825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38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0,449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33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az-Latn-AZ" sz="1800" b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0,561</a:t>
                      </a:r>
                      <a:endParaRPr lang="ru-RU" sz="1800" b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66" marR="37566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0165" y="1881810"/>
            <a:ext cx="9210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NƏTİCƏLƏR</a:t>
            </a:r>
            <a:r>
              <a:rPr lang="az-Latn-AZ" sz="2000" dirty="0" smtClean="0">
                <a:solidFill>
                  <a:srgbClr val="B00000"/>
                </a:solidFill>
                <a:latin typeface="Cambria" pitchFamily="18" charset="0"/>
              </a:rPr>
              <a:t> </a:t>
            </a: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–</a:t>
            </a:r>
            <a:r>
              <a:rPr lang="az-Latn-AZ" sz="2000" dirty="0" smtClean="0">
                <a:solidFill>
                  <a:srgbClr val="B00000"/>
                </a:solidFill>
                <a:latin typeface="Cambria" pitchFamily="18" charset="0"/>
              </a:rPr>
              <a:t> </a:t>
            </a: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2021-ci ilin 10  lider inzibati rayonu</a:t>
            </a:r>
            <a:r>
              <a:rPr lang="az-Latn-AZ" sz="2000" dirty="0" smtClean="0">
                <a:solidFill>
                  <a:srgbClr val="B00000"/>
                </a:solidFill>
                <a:latin typeface="Cambria" pitchFamily="18" charset="0"/>
              </a:rPr>
              <a:t> (2017, 2019 və 2021-ci illər) </a:t>
            </a:r>
            <a:endParaRPr lang="ru-RU" sz="2000" dirty="0">
              <a:solidFill>
                <a:srgbClr val="B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252575" y="1056754"/>
            <a:ext cx="11686846" cy="811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BİRİNCİ (ən sadə) METODOLOGİYA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az-Latn-AZ" sz="2200" dirty="0" smtClean="0">
                <a:solidFill>
                  <a:srgbClr val="09304B"/>
                </a:solidFill>
                <a:latin typeface="Cambria" pitchFamily="18" charset="0"/>
              </a:rPr>
              <a:t>büdcə xərclərinin (dotasiyalı) büdcə gəlirlərinə (dotasiyasız) nisbətinin indeksləşdirilməsidir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0165" y="1881810"/>
            <a:ext cx="995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NƏTİCƏLƏR</a:t>
            </a:r>
            <a:r>
              <a:rPr lang="az-Latn-AZ" sz="2000" dirty="0" smtClean="0">
                <a:solidFill>
                  <a:srgbClr val="B00000"/>
                </a:solidFill>
                <a:latin typeface="Cambria" pitchFamily="18" charset="0"/>
              </a:rPr>
              <a:t> </a:t>
            </a:r>
            <a:r>
              <a:rPr lang="az-Latn-AZ" sz="2000" b="1" dirty="0" smtClean="0">
                <a:solidFill>
                  <a:srgbClr val="B00000"/>
                </a:solidFill>
                <a:latin typeface="Cambria" pitchFamily="18" charset="0"/>
              </a:rPr>
              <a:t>– 2021-ci ilin 10  autsayder inzibati rayonu </a:t>
            </a:r>
            <a:r>
              <a:rPr lang="az-Latn-AZ" sz="2000" dirty="0" smtClean="0">
                <a:solidFill>
                  <a:srgbClr val="B00000"/>
                </a:solidFill>
                <a:latin typeface="Cambria" pitchFamily="18" charset="0"/>
              </a:rPr>
              <a:t>(2017, 2019 və 2021-ci illər) </a:t>
            </a:r>
            <a:endParaRPr lang="ru-RU" sz="2000" dirty="0">
              <a:solidFill>
                <a:srgbClr val="B00000"/>
              </a:solidFill>
              <a:latin typeface="Cambria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7405"/>
              </p:ext>
            </p:extLst>
          </p:nvPr>
        </p:nvGraphicFramePr>
        <p:xfrm>
          <a:off x="1102137" y="2374252"/>
          <a:ext cx="9740560" cy="424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/>
                <a:gridCol w="900000"/>
                <a:gridCol w="1440000"/>
                <a:gridCol w="208280"/>
                <a:gridCol w="900000"/>
                <a:gridCol w="1440000"/>
                <a:gridCol w="208280"/>
                <a:gridCol w="900000"/>
                <a:gridCol w="1440000"/>
              </a:tblGrid>
              <a:tr h="4880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2021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2019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 – 2019</a:t>
                      </a:r>
                      <a:endParaRPr lang="ru-RU" sz="1800" dirty="0" smtClean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00066"/>
                        </a:solidFill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Ağdaş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0,591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18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0,668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0,453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Zaqatala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0,579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0,488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0,573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Samux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42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0,519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42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0,361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0,459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Tərtər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43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0,507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40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0,382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38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0,492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Goranboy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0,487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0,237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0,435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Oğuz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0,390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44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0,266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43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0,436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Lerik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0,373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0,089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0,179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Yardımlı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0,348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45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0,258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0,305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Zərdab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0,346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48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0,171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46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0,311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Qax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49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0,281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0,189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47</a:t>
                      </a:r>
                      <a:endParaRPr lang="ru-RU" sz="180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0,307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692" marR="61692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5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1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Объект 2"/>
          <p:cNvSpPr txBox="1">
            <a:spLocks/>
          </p:cNvSpPr>
          <p:nvPr/>
        </p:nvSpPr>
        <p:spPr>
          <a:xfrm>
            <a:off x="704403" y="1109762"/>
            <a:ext cx="5843423" cy="405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400" b="1" dirty="0" smtClean="0">
                <a:solidFill>
                  <a:srgbClr val="09304B"/>
                </a:solidFill>
                <a:latin typeface="Cambria" pitchFamily="18" charset="0"/>
              </a:rPr>
              <a:t>İKİNCİ METODOLOGİYA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985367" y="1707819"/>
            <a:ext cx="10807036" cy="2182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az-Latn-AZ" sz="2400" dirty="0" smtClean="0">
                <a:solidFill>
                  <a:srgbClr val="09304B"/>
                </a:solidFill>
                <a:latin typeface="Cambria" pitchFamily="18" charset="0"/>
              </a:rPr>
              <a:t>Birinci metodologiya ilə nəticəyə bələdiyyələrin maliyyə özünəyetərliyini  əlavə olunur.</a:t>
            </a:r>
            <a:br>
              <a:rPr lang="az-Latn-AZ" sz="2400" dirty="0" smtClean="0">
                <a:solidFill>
                  <a:srgbClr val="09304B"/>
                </a:solidFill>
                <a:latin typeface="Cambria" pitchFamily="18" charset="0"/>
              </a:rPr>
            </a:br>
            <a:r>
              <a:rPr lang="az-Latn-AZ" sz="2400" dirty="0" smtClean="0">
                <a:solidFill>
                  <a:srgbClr val="09304B"/>
                </a:solidFill>
                <a:latin typeface="Cambria" pitchFamily="18" charset="0"/>
              </a:rPr>
              <a:t>Və beləliklə RÖMSİ </a:t>
            </a:r>
            <a:r>
              <a:rPr lang="az-Latn-AZ" sz="2400" dirty="0">
                <a:solidFill>
                  <a:srgbClr val="09304B"/>
                </a:solidFill>
                <a:latin typeface="Cambria" pitchFamily="18" charset="0"/>
              </a:rPr>
              <a:t>2 sub-indeks əsasında hesablanır:</a:t>
            </a:r>
          </a:p>
          <a:p>
            <a:pPr marL="1698625" indent="-227013">
              <a:spcBef>
                <a:spcPts val="12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1-ci sub-indeks birinci metodologiyadakı RÖMSİ-dir. Burada onu </a:t>
            </a:r>
            <a:r>
              <a:rPr lang="az-Latn-AZ" sz="2000" b="1" i="1" dirty="0" smtClean="0">
                <a:solidFill>
                  <a:srgbClr val="09304B"/>
                </a:solidFill>
                <a:latin typeface="Cambria" pitchFamily="18" charset="0"/>
              </a:rPr>
              <a:t>Regionların büdcə əsaslı özünümaliyyələşdirmə </a:t>
            </a:r>
            <a:r>
              <a:rPr lang="az-Latn-AZ" sz="2000" b="1" i="1" dirty="0">
                <a:solidFill>
                  <a:srgbClr val="09304B"/>
                </a:solidFill>
                <a:latin typeface="Cambria" pitchFamily="18" charset="0"/>
              </a:rPr>
              <a:t>səviyyəsi </a:t>
            </a:r>
            <a:r>
              <a:rPr lang="az-Latn-AZ" sz="2000" b="1" i="1" dirty="0" smtClean="0">
                <a:solidFill>
                  <a:srgbClr val="09304B"/>
                </a:solidFill>
                <a:latin typeface="Cambria" pitchFamily="18" charset="0"/>
              </a:rPr>
              <a:t>sub-indeksi (RBÖMS)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adlandırırıq;</a:t>
            </a:r>
          </a:p>
          <a:p>
            <a:pPr marL="1698625" indent="-227013">
              <a:spcBef>
                <a:spcPts val="1200"/>
              </a:spcBef>
              <a:buFont typeface="Wingdings" pitchFamily="2" charset="2"/>
              <a:buChar char="§"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2-ci sub-indeks – </a:t>
            </a:r>
            <a:r>
              <a:rPr lang="az-Latn-AZ" sz="2000" b="1" i="1" dirty="0" smtClean="0">
                <a:solidFill>
                  <a:srgbClr val="09304B"/>
                </a:solidFill>
                <a:latin typeface="Cambria" pitchFamily="18" charset="0"/>
              </a:rPr>
              <a:t>Bələdiyyələrin özünümaliyyələşdirmə səviyyəsi (BəlÖMS)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sub-indeksidir.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2603889" y="3858674"/>
            <a:ext cx="8673711" cy="1055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BəlÖMS sub-indeksi, bölgə ərazisində fəaliyyət göstərən bələdiyyələrin </a:t>
            </a:r>
            <a:r>
              <a:rPr lang="az-Latn-AZ" sz="2000" b="1" dirty="0">
                <a:solidFill>
                  <a:srgbClr val="09304B"/>
                </a:solidFill>
                <a:latin typeface="Cambria" pitchFamily="18" charset="0"/>
              </a:rPr>
              <a:t>xərclərinin (dotasiyalı) </a:t>
            </a: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onların </a:t>
            </a:r>
            <a:r>
              <a:rPr lang="az-Latn-AZ" sz="2000" b="1" dirty="0">
                <a:solidFill>
                  <a:srgbClr val="09304B"/>
                </a:solidFill>
                <a:latin typeface="Cambria" pitchFamily="18" charset="0"/>
              </a:rPr>
              <a:t>gəlirlərinə (dotasiyasız) nisbətinin </a:t>
            </a: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indeksləşdirilməsidir.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Bələdiyyə gəlirləri dotasiyalardan «təmizlənmişdir».</a:t>
            </a:r>
            <a:endParaRPr lang="az-Latn-AZ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2614602" y="5255110"/>
            <a:ext cx="9301618" cy="1203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Hər rayondakı  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bələdiyyələrin toplam büdcəsi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rayon büdcəsinin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  <a:sym typeface="Symbol"/>
              </a:rPr>
              <a:t>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20</a:t>
            </a:r>
            <a:r>
              <a:rPr lang="az-Latn-AZ" sz="2000" dirty="0">
                <a:solidFill>
                  <a:srgbClr val="09304B"/>
                </a:solidFill>
                <a:latin typeface="Cambria" pitchFamily="18" charset="0"/>
              </a:rPr>
              <a:t>%-i </a:t>
            </a:r>
            <a:r>
              <a:rPr lang="az-Latn-AZ" sz="2000" dirty="0" smtClean="0">
                <a:solidFill>
                  <a:srgbClr val="09304B"/>
                </a:solidFill>
                <a:latin typeface="Cambria" pitchFamily="18" charset="0"/>
              </a:rPr>
              <a:t>qədərdir. Paylardakı fərq nəzərə alınmaqla </a:t>
            </a:r>
            <a:r>
              <a:rPr lang="az-Latn-AZ" sz="2000" b="1" dirty="0" smtClean="0">
                <a:solidFill>
                  <a:srgbClr val="09304B"/>
                </a:solidFill>
                <a:latin typeface="Cambria" pitchFamily="18" charset="0"/>
              </a:rPr>
              <a:t>sub-indekslərə fərqli çəkilər verilmişdir:</a:t>
            </a:r>
            <a:endParaRPr lang="az-Latn-AZ" sz="2000" dirty="0" smtClean="0">
              <a:solidFill>
                <a:srgbClr val="09304B"/>
              </a:solidFill>
              <a:latin typeface="Cambria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az-Latn-AZ" sz="2000" b="1" i="1" dirty="0" smtClean="0">
                <a:solidFill>
                  <a:srgbClr val="B00000"/>
                </a:solidFill>
                <a:latin typeface="Cambria" pitchFamily="18" charset="0"/>
              </a:rPr>
              <a:t>RÖMSİ = (RBÖMS * 0,80) + (BəlÖMS * 0,20</a:t>
            </a:r>
            <a:r>
              <a:rPr lang="az-Latn-AZ" sz="2000" b="1" i="1" dirty="0">
                <a:solidFill>
                  <a:srgbClr val="B00000"/>
                </a:solidFill>
                <a:latin typeface="Cambria" pitchFamily="18" charset="0"/>
              </a:rPr>
              <a:t>)</a:t>
            </a:r>
            <a:endParaRPr lang="ru-RU" sz="2000" i="1" dirty="0">
              <a:solidFill>
                <a:srgbClr val="B00000"/>
              </a:solidFill>
              <a:latin typeface="Cambria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az-Latn-AZ" sz="2000" dirty="0" smtClean="0">
              <a:solidFill>
                <a:srgbClr val="B00000"/>
              </a:solidFill>
              <a:latin typeface="Cambria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az-Latn-AZ" sz="2000" dirty="0">
              <a:solidFill>
                <a:srgbClr val="09304B"/>
              </a:solidFill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633" y="5406983"/>
            <a:ext cx="1980000" cy="900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ÇƏKİLƏR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7D3145B-3941-4581-9C7B-838772873A35}"/>
              </a:ext>
            </a:extLst>
          </p:cNvPr>
          <p:cNvCxnSpPr/>
          <p:nvPr/>
        </p:nvCxnSpPr>
        <p:spPr>
          <a:xfrm>
            <a:off x="704403" y="5065383"/>
            <a:ext cx="11088000" cy="0"/>
          </a:xfrm>
          <a:prstGeom prst="line">
            <a:avLst/>
          </a:prstGeom>
          <a:ln w="6350" cap="flat">
            <a:solidFill>
              <a:srgbClr val="B00000"/>
            </a:solidFill>
            <a:prstDash val="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59633" y="2655000"/>
            <a:ext cx="1980000" cy="1548000"/>
          </a:xfrm>
          <a:prstGeom prst="roundRect">
            <a:avLst/>
          </a:prstGeom>
          <a:solidFill>
            <a:srgbClr val="09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az-Latn-AZ" sz="2000" b="1" dirty="0" smtClean="0">
                <a:solidFill>
                  <a:schemeClr val="bg1"/>
                </a:solidFill>
                <a:latin typeface="Cambria" pitchFamily="18" charset="0"/>
              </a:rPr>
              <a:t>2 SUB-İNDEKSLƏ HESABLANIR</a:t>
            </a:r>
            <a:endParaRPr lang="ru-RU" sz="2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6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0"/>
          <p:cNvGrpSpPr/>
          <p:nvPr/>
        </p:nvGrpSpPr>
        <p:grpSpPr>
          <a:xfrm>
            <a:off x="-2" y="13"/>
            <a:ext cx="12192001" cy="833636"/>
            <a:chOff x="-1" y="0"/>
            <a:chExt cx="10691814" cy="833636"/>
          </a:xfrm>
        </p:grpSpPr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56" t="15993" r="20644" b="63036"/>
            <a:stretch>
              <a:fillRect/>
            </a:stretch>
          </p:blipFill>
          <p:spPr bwMode="auto">
            <a:xfrm>
              <a:off x="-1" y="0"/>
              <a:ext cx="10691814" cy="82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1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21"/>
            <a:stretch>
              <a:fillRect/>
            </a:stretch>
          </p:blipFill>
          <p:spPr bwMode="auto">
            <a:xfrm>
              <a:off x="611559" y="135956"/>
              <a:ext cx="505125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оле 2"/>
            <p:cNvSpPr txBox="1">
              <a:spLocks noChangeArrowheads="1"/>
            </p:cNvSpPr>
            <p:nvPr/>
          </p:nvSpPr>
          <p:spPr bwMode="auto">
            <a:xfrm>
              <a:off x="1177294" y="248021"/>
              <a:ext cx="3866678" cy="3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ü"/>
                <a:defRPr sz="2400" b="1" i="1">
                  <a:solidFill>
                    <a:srgbClr val="FFFF99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r>
                <a:rPr lang="az-Latn-AZ" sz="1600" b="0" i="0" dirty="0" smtClean="0">
                  <a:solidFill>
                    <a:srgbClr val="FFFFFF"/>
                  </a:solidFill>
                  <a:latin typeface="Cambria" pitchFamily="18" charset="0"/>
                  <a:ea typeface="Tahoma" pitchFamily="34" charset="0"/>
                  <a:cs typeface="Tahoma" pitchFamily="34" charset="0"/>
                </a:rPr>
                <a:t>ETN İQTİSADİYYAT İNSTİTUTU</a:t>
              </a:r>
              <a:endParaRPr lang="ru-RU" sz="1600" b="0" i="0" dirty="0" smtClean="0">
                <a:solidFill>
                  <a:srgbClr val="FFFFFF"/>
                </a:solidFill>
                <a:latin typeface="Cambria" pitchFamily="18" charset="0"/>
                <a:ea typeface="Tahoma" pitchFamily="34" charset="0"/>
                <a:cs typeface="Tahoma" pitchFamily="34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itchFamily="2" charset="2"/>
                <a:buNone/>
              </a:pPr>
              <a:endParaRPr lang="ru-RU" sz="4400" b="0" i="0" dirty="0">
                <a:latin typeface="Cambria" pitchFamily="18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833636"/>
              <a:ext cx="10691812" cy="0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>
              <a:outerShdw dist="38100" dir="2400000" algn="ctr" rotWithShape="0">
                <a:schemeClr val="tx1">
                  <a:lumMod val="50000"/>
                  <a:alpha val="35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Объект 2"/>
          <p:cNvSpPr txBox="1">
            <a:spLocks/>
          </p:cNvSpPr>
          <p:nvPr/>
        </p:nvSpPr>
        <p:spPr>
          <a:xfrm>
            <a:off x="1067007" y="1109761"/>
            <a:ext cx="8639635" cy="8515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z-Latn-AZ" sz="2600" b="1" dirty="0" smtClean="0">
                <a:solidFill>
                  <a:srgbClr val="09304B"/>
                </a:solidFill>
                <a:latin typeface="Cambria" pitchFamily="18" charset="0"/>
              </a:rPr>
              <a:t>İKİNCİ METODOLOGİYA üzrə NƏTİCƏLƏR</a:t>
            </a:r>
          </a:p>
          <a:p>
            <a:pPr marL="0" indent="0">
              <a:buNone/>
            </a:pPr>
            <a:r>
              <a:rPr lang="az-Latn-AZ" sz="2200" b="1" dirty="0" smtClean="0">
                <a:solidFill>
                  <a:srgbClr val="B00000"/>
                </a:solidFill>
                <a:latin typeface="Cambria" pitchFamily="18" charset="0"/>
              </a:rPr>
              <a:t>2021-ci ilin 10  lider </a:t>
            </a:r>
            <a:r>
              <a:rPr lang="az-Latn-AZ" sz="2200" b="1" dirty="0">
                <a:solidFill>
                  <a:srgbClr val="B00000"/>
                </a:solidFill>
                <a:latin typeface="Cambria" pitchFamily="18" charset="0"/>
              </a:rPr>
              <a:t>inzibati rayonu </a:t>
            </a:r>
            <a:r>
              <a:rPr lang="az-Latn-AZ" sz="2200" dirty="0" smtClean="0">
                <a:solidFill>
                  <a:srgbClr val="B00000"/>
                </a:solidFill>
                <a:latin typeface="Cambria" pitchFamily="18" charset="0"/>
              </a:rPr>
              <a:t>(RÖMSİ və sub-indeksləri, </a:t>
            </a:r>
            <a:r>
              <a:rPr lang="az-Latn-AZ" sz="2200" dirty="0">
                <a:solidFill>
                  <a:srgbClr val="B00000"/>
                </a:solidFill>
                <a:latin typeface="Cambria" pitchFamily="18" charset="0"/>
              </a:rPr>
              <a:t>2021-ci </a:t>
            </a:r>
            <a:r>
              <a:rPr lang="az-Latn-AZ" sz="2200" dirty="0" smtClean="0">
                <a:solidFill>
                  <a:srgbClr val="B00000"/>
                </a:solidFill>
                <a:latin typeface="Cambria" pitchFamily="18" charset="0"/>
              </a:rPr>
              <a:t>il)</a:t>
            </a:r>
            <a:endParaRPr lang="az-Latn-AZ" sz="2200" b="1" dirty="0" smtClean="0">
              <a:solidFill>
                <a:srgbClr val="B00000"/>
              </a:solidFill>
              <a:latin typeface="Cambria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559629"/>
              </p:ext>
            </p:extLst>
          </p:nvPr>
        </p:nvGraphicFramePr>
        <p:xfrm>
          <a:off x="1115389" y="2215226"/>
          <a:ext cx="9740560" cy="424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000"/>
                <a:gridCol w="900000"/>
                <a:gridCol w="1440000"/>
                <a:gridCol w="208280"/>
                <a:gridCol w="900000"/>
                <a:gridCol w="1440000"/>
                <a:gridCol w="208280"/>
                <a:gridCol w="900000"/>
                <a:gridCol w="1440000"/>
              </a:tblGrid>
              <a:tr h="48801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İnzibati rayonlar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RÖMSİ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RBÖMS</a:t>
                      </a: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z-Latn-AZ" sz="1800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BəlÖMS</a:t>
                      </a:r>
                      <a:endParaRPr lang="ru-RU" sz="1800" dirty="0" smtClean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0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dirty="0">
                        <a:solidFill>
                          <a:srgbClr val="000066"/>
                        </a:solidFill>
                        <a:latin typeface="Arno Pro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İndeks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Sub-indeks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Yer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z-Latn-AZ" sz="1800" b="1" dirty="0" smtClean="0">
                          <a:solidFill>
                            <a:srgbClr val="09304B"/>
                          </a:solidFill>
                          <a:latin typeface="Cambria" pitchFamily="18" charset="0"/>
                        </a:rPr>
                        <a:t>Sub-indeks</a:t>
                      </a:r>
                      <a:endParaRPr lang="ru-RU" sz="1800" b="1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İmişli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0,895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0,926</a:t>
                      </a:r>
                      <a:endParaRPr lang="ru-RU" sz="180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17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0,774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Xaçmaz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0,878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0,906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18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0,768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Abşeron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0,875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0,894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0,797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Quba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0,862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0,882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0,785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Qəbələ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0,845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0,858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0,790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Astara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0,831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6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 smtClean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0,850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32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0,752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Salyan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0,821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0,833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80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16</a:t>
                      </a:r>
                      <a:endParaRPr lang="ru-RU" sz="180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0,777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Qusar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8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0,819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0,827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12</a:t>
                      </a:r>
                      <a:endParaRPr lang="ru-RU" sz="180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0,784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Şəki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0,817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7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0,837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37</a:t>
                      </a:r>
                      <a:endParaRPr lang="ru-RU" sz="180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0,736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858">
                <a:tc>
                  <a:txBody>
                    <a:bodyPr/>
                    <a:lstStyle/>
                    <a:p>
                      <a:pPr marL="92075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Biləsuvar</a:t>
                      </a:r>
                      <a:endParaRPr lang="ru-RU" sz="180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10</a:t>
                      </a:r>
                      <a:endParaRPr lang="ru-RU" sz="1800" b="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b="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0,816</a:t>
                      </a:r>
                      <a:endParaRPr lang="ru-RU" sz="1800" b="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11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0,825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endParaRPr lang="ru-RU" sz="1800" b="0" i="0" dirty="0">
                        <a:solidFill>
                          <a:srgbClr val="09304B"/>
                        </a:solidFill>
                        <a:latin typeface="Cambria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15</a:t>
                      </a:r>
                      <a:endParaRPr lang="ru-RU" sz="1800" i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z-Latn-AZ" sz="1800" i="0" dirty="0">
                          <a:solidFill>
                            <a:srgbClr val="09304B"/>
                          </a:solidFill>
                          <a:effectLst/>
                          <a:latin typeface="Cambria" pitchFamily="18" charset="0"/>
                        </a:rPr>
                        <a:t>0,779</a:t>
                      </a:r>
                      <a:endParaRPr lang="ru-RU" sz="1800" i="0" dirty="0">
                        <a:solidFill>
                          <a:srgbClr val="09304B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859" marR="3585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6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8052</TotalTime>
  <Words>2107</Words>
  <Application>Microsoft Office PowerPoint</Application>
  <PresentationFormat>Широкоэкранный</PresentationFormat>
  <Paragraphs>926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Arno Pro</vt:lpstr>
      <vt:lpstr>Calibri</vt:lpstr>
      <vt:lpstr>Calibri Light</vt:lpstr>
      <vt:lpstr>Cambria</vt:lpstr>
      <vt:lpstr>Symbol</vt:lpstr>
      <vt:lpstr>Tahoma</vt:lpstr>
      <vt:lpstr>Times New Roman</vt:lpstr>
      <vt:lpstr>Wingdings</vt:lpstr>
      <vt:lpstr>Тема Office</vt:lpstr>
      <vt:lpstr>AZƏRBAYCAN BÖLGƏLƏRİNİN MALİYYƏ ÖZÜNƏYETƏRLİYİ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BƏZİ İLKİN NƏTİCƏLƏR</vt:lpstr>
      <vt:lpstr>BƏZİ İLKİN NƏTİCƏLƏR</vt:lpstr>
      <vt:lpstr>BƏZİ İLKİN NƏTİCƏLƏR</vt:lpstr>
      <vt:lpstr>BƏZİ İLKİN NƏTİCƏLƏR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REGİONLARIN ÖZÜNÜMALİYYƏLƏŞDİRMƏ SƏVİYYƏSİ İNDEKSİ -2021</dc:title>
  <dc:creator>user1</dc:creator>
  <cp:lastModifiedBy>MAHIR</cp:lastModifiedBy>
  <cp:revision>164</cp:revision>
  <dcterms:created xsi:type="dcterms:W3CDTF">2023-01-06T12:23:26Z</dcterms:created>
  <dcterms:modified xsi:type="dcterms:W3CDTF">2023-03-16T19:03:40Z</dcterms:modified>
</cp:coreProperties>
</file>