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sldIdLst>
    <p:sldId id="256" r:id="rId2"/>
    <p:sldId id="290" r:id="rId3"/>
    <p:sldId id="280" r:id="rId4"/>
    <p:sldId id="312" r:id="rId5"/>
    <p:sldId id="294" r:id="rId6"/>
    <p:sldId id="315" r:id="rId7"/>
    <p:sldId id="308" r:id="rId8"/>
    <p:sldId id="310" r:id="rId9"/>
    <p:sldId id="316" r:id="rId10"/>
    <p:sldId id="317" r:id="rId11"/>
    <p:sldId id="318" r:id="rId12"/>
    <p:sldId id="319" r:id="rId13"/>
    <p:sldId id="320" r:id="rId14"/>
    <p:sldId id="321" r:id="rId15"/>
  </p:sldIdLst>
  <p:sldSz cx="9144000" cy="6858000" type="screen4x3"/>
  <p:notesSz cx="6858000" cy="9144000"/>
  <p:defaultTextStyle>
    <a:defPPr>
      <a:defRPr lang="ru-RU"/>
    </a:defPPr>
    <a:lvl1pPr algn="l" rtl="0" fontAlgn="base">
      <a:lnSpc>
        <a:spcPct val="75000"/>
      </a:lnSpc>
      <a:spcBef>
        <a:spcPct val="50000"/>
      </a:spcBef>
      <a:spcAft>
        <a:spcPct val="0"/>
      </a:spcAft>
      <a:buClr>
        <a:srgbClr val="CC0000"/>
      </a:buClr>
      <a:buFont typeface="Wingdings" pitchFamily="2" charset="2"/>
      <a:buChar char="ü"/>
      <a:defRPr sz="2400" b="1" i="1" kern="1200">
        <a:solidFill>
          <a:srgbClr val="FFFF99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75000"/>
      </a:lnSpc>
      <a:spcBef>
        <a:spcPct val="50000"/>
      </a:spcBef>
      <a:spcAft>
        <a:spcPct val="0"/>
      </a:spcAft>
      <a:buClr>
        <a:srgbClr val="CC0000"/>
      </a:buClr>
      <a:buFont typeface="Wingdings" pitchFamily="2" charset="2"/>
      <a:buChar char="ü"/>
      <a:defRPr sz="2400" b="1" i="1" kern="1200">
        <a:solidFill>
          <a:srgbClr val="FFFF99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75000"/>
      </a:lnSpc>
      <a:spcBef>
        <a:spcPct val="50000"/>
      </a:spcBef>
      <a:spcAft>
        <a:spcPct val="0"/>
      </a:spcAft>
      <a:buClr>
        <a:srgbClr val="CC0000"/>
      </a:buClr>
      <a:buFont typeface="Wingdings" pitchFamily="2" charset="2"/>
      <a:buChar char="ü"/>
      <a:defRPr sz="2400" b="1" i="1" kern="1200">
        <a:solidFill>
          <a:srgbClr val="FFFF99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75000"/>
      </a:lnSpc>
      <a:spcBef>
        <a:spcPct val="50000"/>
      </a:spcBef>
      <a:spcAft>
        <a:spcPct val="0"/>
      </a:spcAft>
      <a:buClr>
        <a:srgbClr val="CC0000"/>
      </a:buClr>
      <a:buFont typeface="Wingdings" pitchFamily="2" charset="2"/>
      <a:buChar char="ü"/>
      <a:defRPr sz="2400" b="1" i="1" kern="1200">
        <a:solidFill>
          <a:srgbClr val="FFFF99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75000"/>
      </a:lnSpc>
      <a:spcBef>
        <a:spcPct val="50000"/>
      </a:spcBef>
      <a:spcAft>
        <a:spcPct val="0"/>
      </a:spcAft>
      <a:buClr>
        <a:srgbClr val="CC0000"/>
      </a:buClr>
      <a:buFont typeface="Wingdings" pitchFamily="2" charset="2"/>
      <a:buChar char="ü"/>
      <a:defRPr sz="2400" b="1" i="1" kern="1200">
        <a:solidFill>
          <a:srgbClr val="FFFF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rgbClr val="FFFF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rgbClr val="FFFF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rgbClr val="FFFF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rgbClr val="FFFF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82400"/>
    <a:srgbClr val="969696"/>
    <a:srgbClr val="FFDE9B"/>
    <a:srgbClr val="FFCC66"/>
    <a:srgbClr val="000066"/>
    <a:srgbClr val="000000"/>
    <a:srgbClr val="E25600"/>
    <a:srgbClr val="FF924F"/>
    <a:srgbClr val="663300"/>
    <a:srgbClr val="FF83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657" autoAdjust="0"/>
    <p:restoredTop sz="83119" autoAdjust="0"/>
  </p:normalViewPr>
  <p:slideViewPr>
    <p:cSldViewPr>
      <p:cViewPr varScale="1">
        <p:scale>
          <a:sx n="71" d="100"/>
          <a:sy n="71" d="100"/>
        </p:scale>
        <p:origin x="-19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1C62D03-2236-4D9E-A2D5-DA1F38736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2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DF1C9-73B0-4FAD-8561-C173437DEF3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C0BBE-9716-4B13-ABF4-15D6D786098A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C0BBE-9716-4B13-ABF4-15D6D786098A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98E3F-0567-41D3-ACC1-079ABBE26E62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2FFE5-5B4C-4028-8783-8EA883522C39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2FFE5-5B4C-4028-8783-8EA883522C39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49E03-0445-4B1E-92AA-94D5838FA752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C0BBE-9716-4B13-ABF4-15D6D786098A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C0BBE-9716-4B13-ABF4-15D6D786098A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C0BBE-9716-4B13-ABF4-15D6D786098A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C0BBE-9716-4B13-ABF4-15D6D786098A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44 w 5184"/>
                  <a:gd name="T3" fmla="*/ 3159 h 3159"/>
                  <a:gd name="T4" fmla="*/ 534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6 w 556"/>
                  <a:gd name="T5" fmla="*/ 3159 h 3159"/>
                  <a:gd name="T6" fmla="*/ 57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1 w 251"/>
                <a:gd name="T7" fmla="*/ 12 h 12"/>
                <a:gd name="T8" fmla="*/ 261 w 251"/>
                <a:gd name="T9" fmla="*/ 0 h 12"/>
                <a:gd name="T10" fmla="*/ 26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7186 w 251"/>
                <a:gd name="T5" fmla="*/ 12 h 12"/>
                <a:gd name="T6" fmla="*/ 718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7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74 w 4724"/>
                  <a:gd name="T7" fmla="*/ 12 h 12"/>
                  <a:gd name="T8" fmla="*/ 4874 w 4724"/>
                  <a:gd name="T9" fmla="*/ 0 h 12"/>
                  <a:gd name="T10" fmla="*/ 487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66800" y="1997075"/>
            <a:ext cx="7086600" cy="1431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0668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1295A3C-1D69-4CD5-949E-CBF804C9F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44 w 5184"/>
                <a:gd name="T3" fmla="*/ 3159 h 3159"/>
                <a:gd name="T4" fmla="*/ 534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6 w 556"/>
                <a:gd name="T5" fmla="*/ 3159 h 3159"/>
                <a:gd name="T6" fmla="*/ 57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7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74 w 4724"/>
                  <a:gd name="T7" fmla="*/ 12 h 12"/>
                  <a:gd name="T8" fmla="*/ 4874 w 4724"/>
                  <a:gd name="T9" fmla="*/ 0 h 12"/>
                  <a:gd name="T10" fmla="*/ 487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7186 w 251"/>
                  <a:gd name="T5" fmla="*/ 12 h 12"/>
                  <a:gd name="T6" fmla="*/ 718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1 w 251"/>
                  <a:gd name="T7" fmla="*/ 12 h 12"/>
                  <a:gd name="T8" fmla="*/ 261 w 251"/>
                  <a:gd name="T9" fmla="*/ 0 h 12"/>
                  <a:gd name="T10" fmla="*/ 26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2564904"/>
            <a:ext cx="9144000" cy="23042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sz="3200" i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of LEFTNESS  (RIGHTNESS)</a:t>
            </a:r>
            <a:br>
              <a:rPr lang="en-US" sz="3200" i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of ECONOMY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The methodology for measurement of</a:t>
            </a:r>
            <a:b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state intervention in economy)</a:t>
            </a:r>
            <a:endParaRPr lang="en-US" sz="3200" i="0" kern="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5" name="Прямоугольник 8"/>
          <p:cNvSpPr>
            <a:spLocks noChangeArrowheads="1"/>
          </p:cNvSpPr>
          <p:nvPr/>
        </p:nvSpPr>
        <p:spPr bwMode="auto">
          <a:xfrm>
            <a:off x="4427984" y="5877272"/>
            <a:ext cx="4500562" cy="5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66"/>
                </a:solidFill>
              </a:rPr>
              <a:t>24</a:t>
            </a:r>
            <a:r>
              <a:rPr lang="en-US" sz="1600" baseline="30000" dirty="0" smtClean="0">
                <a:solidFill>
                  <a:srgbClr val="000066"/>
                </a:solidFill>
              </a:rPr>
              <a:t>th</a:t>
            </a:r>
            <a:r>
              <a:rPr lang="en-US" sz="1600" dirty="0" smtClean="0">
                <a:solidFill>
                  <a:srgbClr val="000066"/>
                </a:solidFill>
              </a:rPr>
              <a:t> World Congress of Political Science</a:t>
            </a:r>
          </a:p>
          <a:p>
            <a:pPr algn="r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66"/>
                </a:solidFill>
              </a:rPr>
              <a:t>July 23-28, 2016 - </a:t>
            </a:r>
            <a:r>
              <a:rPr lang="en-US" sz="1600" dirty="0" err="1" smtClean="0">
                <a:solidFill>
                  <a:srgbClr val="000066"/>
                </a:solidFill>
              </a:rPr>
              <a:t>Poznań</a:t>
            </a:r>
            <a:r>
              <a:rPr lang="en-US" sz="1600" dirty="0" smtClean="0">
                <a:solidFill>
                  <a:srgbClr val="000066"/>
                </a:solidFill>
              </a:rPr>
              <a:t>, Poland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68632" y="1475657"/>
            <a:ext cx="5500687" cy="792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sz="2200" i="0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Mayis</a:t>
            </a:r>
            <a:r>
              <a:rPr lang="en-US" sz="2200" i="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200" i="0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Gulaliyev</a:t>
            </a:r>
            <a:r>
              <a:rPr lang="en-US" sz="2200" i="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PhD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sz="2200" i="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Baku, Azerbaijan</a:t>
            </a:r>
            <a:endParaRPr lang="ru-RU" sz="2200" i="0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077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3078" name="Рисунок 1"/>
            <p:cNvPicPr>
              <a:picLocks noChangeAspect="1"/>
            </p:cNvPicPr>
            <p:nvPr/>
          </p:nvPicPr>
          <p:blipFill>
            <a:blip r:embed="rId3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Рисунок 11"/>
            <p:cNvPicPr>
              <a:picLocks noChangeAspect="1"/>
            </p:cNvPicPr>
            <p:nvPr/>
          </p:nvPicPr>
          <p:blipFill>
            <a:blip r:embed="rId4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39552" y="764704"/>
            <a:ext cx="8352927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i="0" dirty="0" smtClean="0">
                <a:solidFill>
                  <a:schemeClr val="bg1"/>
                </a:solidFill>
                <a:latin typeface="Tahoma" pitchFamily="34" charset="0"/>
              </a:rPr>
              <a:t>Some Results on sub-indices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i="0" dirty="0" smtClean="0">
                <a:solidFill>
                  <a:schemeClr val="bg1"/>
                </a:solidFill>
                <a:latin typeface="Tahoma" pitchFamily="34" charset="0"/>
              </a:rPr>
              <a:t>(Licensing sub-index)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0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It is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NECESSARY condition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(but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is </a:t>
            </a:r>
            <a:r>
              <a:rPr lang="en-US" sz="1400" dirty="0" smtClean="0">
                <a:solidFill>
                  <a:srgbClr val="4824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a sufficient condition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!)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to have Licensing sub-index less than 0,13  to have GDP per capita more than 40.000 US $.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3200" i="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pic>
        <p:nvPicPr>
          <p:cNvPr id="4099" name="Picture 3" descr="C:\Users\selena\Desktop\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8352927" cy="3744416"/>
          </a:xfrm>
          <a:prstGeom prst="rect">
            <a:avLst/>
          </a:prstGeom>
          <a:noFill/>
        </p:spPr>
      </p:pic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1"/>
            <p:cNvPicPr>
              <a:picLocks noChangeAspect="1"/>
            </p:cNvPicPr>
            <p:nvPr/>
          </p:nvPicPr>
          <p:blipFill>
            <a:blip r:embed="rId5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39552" y="764704"/>
            <a:ext cx="8352927" cy="35086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i="0" dirty="0" smtClean="0">
                <a:solidFill>
                  <a:schemeClr val="bg1"/>
                </a:solidFill>
                <a:latin typeface="Tahoma" pitchFamily="34" charset="0"/>
              </a:rPr>
              <a:t>Some Results on sub-indices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i="0" dirty="0" smtClean="0">
                <a:solidFill>
                  <a:schemeClr val="bg1"/>
                </a:solidFill>
                <a:latin typeface="Tahoma" pitchFamily="34" charset="0"/>
              </a:rPr>
              <a:t>(Employment regulation sub-index)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i="0" dirty="0" smtClean="0">
                <a:solidFill>
                  <a:srgbClr val="FF0000"/>
                </a:solidFill>
                <a:latin typeface="Tahoma" pitchFamily="34" charset="0"/>
              </a:rPr>
              <a:t> State intervention in employment, i.e. moving Economy towards “LEFT” or  “Right”  does not influence at GDP per capita.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3200" i="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selena\Desktop\ME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8280920" cy="3600400"/>
          </a:xfrm>
          <a:prstGeom prst="rect">
            <a:avLst/>
          </a:prstGeom>
          <a:noFill/>
        </p:spPr>
      </p:pic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1"/>
            <p:cNvPicPr>
              <a:picLocks noChangeAspect="1"/>
            </p:cNvPicPr>
            <p:nvPr/>
          </p:nvPicPr>
          <p:blipFill>
            <a:blip r:embed="rId5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39552" y="764704"/>
            <a:ext cx="8352927" cy="4493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i="0" dirty="0" smtClean="0">
                <a:solidFill>
                  <a:schemeClr val="bg1"/>
                </a:solidFill>
                <a:latin typeface="Tahoma" pitchFamily="34" charset="0"/>
              </a:rPr>
              <a:t>Some Results on sub-indices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i="0" dirty="0" smtClean="0">
                <a:solidFill>
                  <a:schemeClr val="bg1"/>
                </a:solidFill>
                <a:latin typeface="Tahoma" pitchFamily="34" charset="0"/>
              </a:rPr>
              <a:t>(Minimum wage sub-index)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i="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It is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NECESSARY condition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(but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is </a:t>
            </a:r>
            <a:r>
              <a:rPr lang="en-US" sz="1400" dirty="0" smtClean="0">
                <a:solidFill>
                  <a:srgbClr val="4824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a sufficient condition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!)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to have Minimum wage sub-index less than 0,09 (RIGHT) or at interval 0,3-06 (LEFT)  to have GDP per capita more than 20.000 US $.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3200" i="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pic>
        <p:nvPicPr>
          <p:cNvPr id="2050" name="Picture 2" descr="C:\Users\selena\Desktop\M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8424935" cy="3744416"/>
          </a:xfrm>
          <a:prstGeom prst="rect">
            <a:avLst/>
          </a:prstGeom>
          <a:noFill/>
        </p:spPr>
      </p:pic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1"/>
            <p:cNvPicPr>
              <a:picLocks noChangeAspect="1"/>
            </p:cNvPicPr>
            <p:nvPr/>
          </p:nvPicPr>
          <p:blipFill>
            <a:blip r:embed="rId5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39552" y="764704"/>
            <a:ext cx="8352927" cy="42780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i="0" dirty="0" smtClean="0">
                <a:solidFill>
                  <a:schemeClr val="bg1"/>
                </a:solidFill>
                <a:latin typeface="Tahoma" pitchFamily="34" charset="0"/>
              </a:rPr>
              <a:t>Some Results on the INDEX of LEFTNESS (RIGHTNESS) of ECONOMY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i="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It is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NECESSARY condition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(but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is </a:t>
            </a:r>
            <a:r>
              <a:rPr lang="en-US" sz="1400" dirty="0" smtClean="0">
                <a:solidFill>
                  <a:srgbClr val="4824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a sufficient condition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!)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to have the INDEX of LEFTNESS (RIGHTNESS) of ECONOMY less than 0,325  to have GDP per capita more than 40.000 US $.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endParaRPr lang="en-US" sz="14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3200" i="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pic>
        <p:nvPicPr>
          <p:cNvPr id="3075" name="Picture 3" descr="C:\Users\selena\Desktop\IS(S)I_GD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8424936" cy="4104456"/>
          </a:xfrm>
          <a:prstGeom prst="rect">
            <a:avLst/>
          </a:prstGeom>
          <a:noFill/>
        </p:spPr>
      </p:pic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1"/>
            <p:cNvPicPr>
              <a:picLocks noChangeAspect="1"/>
            </p:cNvPicPr>
            <p:nvPr/>
          </p:nvPicPr>
          <p:blipFill>
            <a:blip r:embed="rId5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340768"/>
            <a:ext cx="8748464" cy="41044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5400" i="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Judge </a:t>
            </a:r>
            <a:r>
              <a:rPr lang="en-US" sz="54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en-US" sz="5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 by his questions rather than his </a:t>
            </a:r>
            <a:r>
              <a:rPr lang="en-US" sz="54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answers</a:t>
            </a:r>
            <a:r>
              <a:rPr lang="en-US" sz="5400" i="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…</a:t>
            </a:r>
          </a:p>
          <a:p>
            <a:pPr algn="r">
              <a:lnSpc>
                <a:spcPct val="100000"/>
              </a:lnSpc>
              <a:spcBef>
                <a:spcPts val="2400"/>
              </a:spcBef>
              <a:buClrTx/>
              <a:buFontTx/>
              <a:buNone/>
              <a:defRPr/>
            </a:pPr>
            <a:r>
              <a:rPr lang="en-US" sz="5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Voltaire</a:t>
            </a:r>
            <a:endParaRPr lang="ru-RU" sz="5400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4572000" y="836712"/>
            <a:ext cx="4000500" cy="584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200" i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ESSENCE of IDEA</a:t>
            </a:r>
            <a:endParaRPr lang="ru-RU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1628800"/>
            <a:ext cx="9144000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sz="18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Two </a:t>
            </a:r>
            <a:r>
              <a:rPr lang="en-US" sz="1800" i="0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opposing </a:t>
            </a:r>
            <a:r>
              <a:rPr lang="en-US" sz="18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ideologies of the political economy </a:t>
            </a:r>
            <a:endParaRPr lang="az-Latn-AZ" sz="1800" i="0" dirty="0" smtClean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142875" y="2157289"/>
            <a:ext cx="4357688" cy="1055608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D7D6A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lumMod val="85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en-US" sz="1400" i="0" dirty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priority </a:t>
            </a:r>
            <a:r>
              <a:rPr lang="en-US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should be given to </a:t>
            </a:r>
            <a:r>
              <a:rPr lang="en-US" sz="1400" i="0" dirty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mechanisms </a:t>
            </a:r>
            <a:r>
              <a:rPr lang="en-US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en-US" sz="1400" i="0" dirty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the free </a:t>
            </a:r>
            <a:r>
              <a:rPr lang="en-US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market self-regulation, and the government must interfere </a:t>
            </a:r>
            <a:r>
              <a:rPr lang="en-US" sz="1400" i="0" dirty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in economy as </a:t>
            </a:r>
            <a:r>
              <a:rPr lang="en-US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less as possible</a:t>
            </a:r>
            <a:endParaRPr lang="ru-RU" sz="1400" dirty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643438" y="5169990"/>
            <a:ext cx="4177034" cy="578882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D7D6A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Left-wing political organizations (parties), public organizations and experts</a:t>
            </a:r>
            <a:r>
              <a:rPr lang="ru-RU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400" dirty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42900" y="5169991"/>
            <a:ext cx="4157663" cy="578882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D7D6A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Right-wing political organizations (parties), public organizations and experts</a:t>
            </a:r>
            <a:r>
              <a:rPr lang="ru-RU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400" dirty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0" y="4585122"/>
            <a:ext cx="91440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sz="18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Carriers </a:t>
            </a:r>
            <a:endParaRPr lang="az-Latn-AZ" sz="1800" i="0" dirty="0" smtClean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0" y="3412683"/>
            <a:ext cx="914400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sz="18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Theoretical basis</a:t>
            </a:r>
            <a:endParaRPr lang="az-Latn-AZ" sz="1800" i="0" dirty="0" smtClean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644008" y="3988499"/>
            <a:ext cx="3096344" cy="374571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D7D6A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600" i="0" dirty="0" smtClean="0">
                <a:solidFill>
                  <a:srgbClr val="4824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Neo-Keynesian economics </a:t>
            </a:r>
            <a:endParaRPr lang="ru-RU" sz="1600" dirty="0">
              <a:solidFill>
                <a:srgbClr val="4824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403648" y="3990533"/>
            <a:ext cx="3096915" cy="374571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D7D6A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6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Neoclassical economics </a:t>
            </a:r>
            <a:endParaRPr lang="ru-RU" sz="1600" dirty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4643438" y="2157289"/>
            <a:ext cx="4357687" cy="1055687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D7D6A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lumMod val="85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To prevent market failures and eliminate negative consequences of </a:t>
            </a:r>
            <a:r>
              <a:rPr lang="en-US" sz="1400" i="0" dirty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market imperfection the government </a:t>
            </a:r>
            <a:r>
              <a:rPr lang="en-US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must </a:t>
            </a:r>
            <a:r>
              <a:rPr lang="en-US" sz="1400" i="0" dirty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actively interfere in </a:t>
            </a:r>
            <a:r>
              <a:rPr lang="en-US" sz="140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economy and regulate it</a:t>
            </a:r>
            <a:endParaRPr lang="ru-RU" sz="1400" dirty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2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 dirty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 dirty="0">
              <a:solidFill>
                <a:srgbClr val="969696"/>
              </a:solidFill>
              <a:latin typeface="Book Antiqua" pitchFamily="18" charset="0"/>
            </a:endParaRPr>
          </a:p>
        </p:txBody>
      </p:sp>
      <p:sp>
        <p:nvSpPr>
          <p:cNvPr id="4114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  <p:grpSp>
        <p:nvGrpSpPr>
          <p:cNvPr id="34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35" name="Рисунок 1"/>
            <p:cNvPicPr>
              <a:picLocks noChangeAspect="1"/>
            </p:cNvPicPr>
            <p:nvPr/>
          </p:nvPicPr>
          <p:blipFill>
            <a:blip r:embed="rId2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Рисунок 11"/>
            <p:cNvPicPr>
              <a:picLocks noChangeAspect="1"/>
            </p:cNvPicPr>
            <p:nvPr/>
          </p:nvPicPr>
          <p:blipFill>
            <a:blip r:embed="rId3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grpSp>
        <p:nvGrpSpPr>
          <p:cNvPr id="14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3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1"/>
            <p:cNvPicPr>
              <a:picLocks noChangeAspect="1"/>
            </p:cNvPicPr>
            <p:nvPr/>
          </p:nvPicPr>
          <p:blipFill>
            <a:blip r:embed="rId4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37524" y="1340768"/>
            <a:ext cx="5501432" cy="71984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bg1">
                <a:lumMod val="20000"/>
                <a:lumOff val="8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0"/>
              </a:spcBef>
              <a:buClrTx/>
              <a:buNone/>
              <a:defRPr/>
            </a:pPr>
            <a:r>
              <a:rPr lang="en-US" sz="1600" i="0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Not only the economic ideologies, but economies themselves may be and ARE of left or </a:t>
            </a:r>
            <a:r>
              <a:rPr lang="en-US" sz="16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right-wing</a:t>
            </a:r>
            <a:endParaRPr lang="az-Latn-AZ" sz="1600" i="0" dirty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437524" y="1978680"/>
            <a:ext cx="6933208" cy="71984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bg1">
                <a:lumMod val="20000"/>
                <a:lumOff val="8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0"/>
              </a:spcBef>
              <a:buClrTx/>
              <a:buNone/>
              <a:defRPr/>
            </a:pPr>
            <a:r>
              <a:rPr lang="en-US" sz="1600" i="0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Leftness (Rightness) of economy is determined by the level of certain forms of the government interference in economy</a:t>
            </a:r>
            <a:endParaRPr lang="az-Latn-AZ" sz="1600" i="0" dirty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37524" y="2626752"/>
            <a:ext cx="8053388" cy="71984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bg1">
                <a:lumMod val="20000"/>
                <a:lumOff val="8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0"/>
              </a:spcBef>
              <a:buClrTx/>
              <a:buNone/>
              <a:defRPr/>
            </a:pPr>
            <a:r>
              <a:rPr lang="en-US" sz="16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These forms of</a:t>
            </a:r>
            <a:r>
              <a:rPr lang="en-US" sz="1600" i="0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the government interference </a:t>
            </a:r>
            <a:r>
              <a:rPr lang="en-US" sz="16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are those that shape different economic models – liberal on the right, and administrative on the left </a:t>
            </a:r>
            <a:endParaRPr lang="az-Latn-AZ" sz="1600" i="0" dirty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437524" y="3306192"/>
            <a:ext cx="7878892" cy="104617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bg1">
                <a:lumMod val="20000"/>
                <a:lumOff val="8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0"/>
              </a:spcBef>
              <a:buClrTx/>
              <a:buNone/>
              <a:defRPr/>
            </a:pPr>
            <a:r>
              <a:rPr lang="en-US" sz="16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The lower the level </a:t>
            </a:r>
            <a:r>
              <a:rPr lang="en-US" sz="1600" i="0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of the government </a:t>
            </a:r>
            <a:r>
              <a:rPr lang="en-US" sz="16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interference, the more liberal (righter) is economy of a particular country, and the higher this level, the  more </a:t>
            </a:r>
            <a:r>
              <a:rPr lang="en-US" sz="1600" i="0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administrative </a:t>
            </a:r>
            <a:r>
              <a:rPr lang="en-US" sz="16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(lefter) is economy</a:t>
            </a:r>
            <a:endParaRPr lang="az-Latn-AZ" sz="1600" i="0" dirty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37524" y="4262616"/>
            <a:ext cx="7734876" cy="104617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bg1">
                <a:lumMod val="20000"/>
                <a:lumOff val="8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0"/>
              </a:spcBef>
              <a:buClrTx/>
              <a:buNone/>
              <a:defRPr/>
            </a:pPr>
            <a:r>
              <a:rPr lang="en-US" sz="16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Only those forms of government regulations that move an economy towards left or right are subjects for political (ideological) competition between the lefts and the rights</a:t>
            </a:r>
            <a:endParaRPr lang="az-Latn-AZ" sz="1600" i="0" dirty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572000" y="836712"/>
            <a:ext cx="4000500" cy="584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200" i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ESSENCE of IDEA</a:t>
            </a:r>
            <a:endParaRPr lang="ru-RU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7524" y="5209768"/>
            <a:ext cx="8053388" cy="104617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bg1">
                <a:lumMod val="20000"/>
                <a:lumOff val="8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0"/>
              </a:spcBef>
              <a:buClrTx/>
              <a:buNone/>
              <a:defRPr/>
            </a:pPr>
            <a:r>
              <a:rPr lang="en-US" sz="16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Leftness </a:t>
            </a:r>
            <a:r>
              <a:rPr lang="en-US" sz="1600" i="0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(rightness) </a:t>
            </a:r>
            <a:r>
              <a:rPr lang="en-US" sz="16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of economy, as well as of political beliefs, in all cases is relative: One party’s views are lefter that other’s, or economy A is righter than economy B</a:t>
            </a:r>
            <a:endParaRPr lang="az-Latn-AZ" sz="1600" i="0" dirty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6" name="Text Box 30"/>
          <p:cNvSpPr txBox="1">
            <a:spLocks noChangeArrowheads="1"/>
          </p:cNvSpPr>
          <p:nvPr/>
        </p:nvSpPr>
        <p:spPr bwMode="auto">
          <a:xfrm>
            <a:off x="500063" y="2416175"/>
            <a:ext cx="14605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Leftness</a:t>
            </a:r>
            <a:r>
              <a:rPr lang="en-US" sz="14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of economy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7" name="Text Box 31"/>
          <p:cNvSpPr txBox="1">
            <a:spLocks noChangeArrowheads="1"/>
          </p:cNvSpPr>
          <p:nvPr/>
        </p:nvSpPr>
        <p:spPr bwMode="auto">
          <a:xfrm>
            <a:off x="4387850" y="2376488"/>
            <a:ext cx="714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>
                <a:solidFill>
                  <a:srgbClr val="3333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az-Latn-AZ" sz="1400">
                <a:solidFill>
                  <a:srgbClr val="33330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ru-RU" sz="1400">
                <a:solidFill>
                  <a:srgbClr val="333300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7178" name="Text Box 36"/>
          <p:cNvSpPr txBox="1">
            <a:spLocks noChangeArrowheads="1"/>
          </p:cNvSpPr>
          <p:nvPr/>
        </p:nvSpPr>
        <p:spPr bwMode="auto">
          <a:xfrm>
            <a:off x="7072313" y="2416175"/>
            <a:ext cx="15303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5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Rightness of economy</a:t>
            </a:r>
            <a:endParaRPr lang="ru-RU" sz="14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9" name="Text Box 38"/>
          <p:cNvSpPr txBox="1">
            <a:spLocks noChangeArrowheads="1"/>
          </p:cNvSpPr>
          <p:nvPr/>
        </p:nvSpPr>
        <p:spPr bwMode="auto">
          <a:xfrm>
            <a:off x="6786563" y="3087688"/>
            <a:ext cx="223996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5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Liberalization of foreign trade</a:t>
            </a:r>
            <a:r>
              <a:rPr lang="az-Latn-AZ" sz="1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z-Latn-AZ" sz="14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(100%)</a:t>
            </a:r>
          </a:p>
          <a:p>
            <a:pPr algn="r">
              <a:lnSpc>
                <a:spcPts val="15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Protection of domestic market</a:t>
            </a:r>
            <a:r>
              <a:rPr lang="az-Latn-AZ" sz="1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(0</a:t>
            </a:r>
            <a:r>
              <a:rPr lang="az-Latn-AZ" sz="14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%)</a:t>
            </a:r>
            <a:endParaRPr lang="ru-RU" sz="14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80" name="Text Box 39"/>
          <p:cNvSpPr txBox="1">
            <a:spLocks noChangeArrowheads="1"/>
          </p:cNvSpPr>
          <p:nvPr/>
        </p:nvSpPr>
        <p:spPr bwMode="auto">
          <a:xfrm>
            <a:off x="0" y="3087688"/>
            <a:ext cx="2286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protection of domestic market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z-Latn-AZ" sz="14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(100%)</a:t>
            </a:r>
            <a:endParaRPr lang="az-Latn-AZ" sz="14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5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Liberalization of foreign trade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z-Latn-AZ" sz="14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(0%)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AutoShape 55"/>
          <p:cNvSpPr>
            <a:spLocks noChangeArrowheads="1"/>
          </p:cNvSpPr>
          <p:nvPr/>
        </p:nvSpPr>
        <p:spPr bwMode="auto">
          <a:xfrm>
            <a:off x="2265363" y="3309938"/>
            <a:ext cx="3449637" cy="766762"/>
          </a:xfrm>
          <a:prstGeom prst="roundRect">
            <a:avLst>
              <a:gd name="adj" fmla="val 47426"/>
            </a:avLst>
          </a:prstGeom>
          <a:solidFill>
            <a:srgbClr val="333300"/>
          </a:solidFill>
          <a:ln w="38100">
            <a:solidFill>
              <a:srgbClr val="5F5F5F"/>
            </a:solidFill>
            <a:round/>
            <a:headEnd/>
            <a:tailEnd/>
          </a:ln>
          <a:effectLst>
            <a:outerShdw dist="50800" dir="3599997" algn="ctr" rotWithShape="0">
              <a:srgbClr val="5F5F5F">
                <a:alpha val="39998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ts val="1500"/>
              </a:lnSpc>
              <a:buNone/>
            </a:pP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Real ratio between protection </a:t>
            </a:r>
          </a:p>
          <a:p>
            <a:pPr algn="ctr">
              <a:lnSpc>
                <a:spcPts val="1500"/>
              </a:lnSpc>
              <a:buNone/>
            </a:pP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of domestic market  </a:t>
            </a:r>
          </a:p>
          <a:p>
            <a:pPr algn="ctr">
              <a:lnSpc>
                <a:spcPts val="1500"/>
              </a:lnSpc>
              <a:buNone/>
            </a:pP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and liberalization of foreign trade</a:t>
            </a:r>
            <a:endParaRPr lang="az-Latn-AZ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182" name="Прямая соединительная линия 32"/>
          <p:cNvCxnSpPr>
            <a:cxnSpLocks noChangeShapeType="1"/>
          </p:cNvCxnSpPr>
          <p:nvPr/>
        </p:nvCxnSpPr>
        <p:spPr bwMode="auto">
          <a:xfrm>
            <a:off x="285750" y="2916238"/>
            <a:ext cx="8572500" cy="1587"/>
          </a:xfrm>
          <a:prstGeom prst="line">
            <a:avLst/>
          </a:prstGeom>
          <a:noFill/>
          <a:ln w="28575" algn="ctr">
            <a:solidFill>
              <a:srgbClr val="333300"/>
            </a:solidFill>
            <a:round/>
            <a:headEnd type="oval" w="med" len="med"/>
            <a:tailEnd type="oval" w="med" len="med"/>
          </a:ln>
        </p:spPr>
      </p:cxnSp>
      <p:cxnSp>
        <p:nvCxnSpPr>
          <p:cNvPr id="7184" name="Прямая со стрелкой 40"/>
          <p:cNvCxnSpPr>
            <a:cxnSpLocks noChangeShapeType="1"/>
          </p:cNvCxnSpPr>
          <p:nvPr/>
        </p:nvCxnSpPr>
        <p:spPr bwMode="auto">
          <a:xfrm rot="5400000" flipH="1" flipV="1">
            <a:off x="4464050" y="2740025"/>
            <a:ext cx="357188" cy="1588"/>
          </a:xfrm>
          <a:prstGeom prst="straightConnector1">
            <a:avLst/>
          </a:prstGeom>
          <a:noFill/>
          <a:ln w="12700" algn="ctr">
            <a:solidFill>
              <a:srgbClr val="333300"/>
            </a:solidFill>
            <a:round/>
            <a:headEnd/>
            <a:tailEnd type="stealth" w="med" len="med"/>
          </a:ln>
        </p:spPr>
      </p:cxnSp>
      <p:sp>
        <p:nvSpPr>
          <p:cNvPr id="7186" name="TextBox 42"/>
          <p:cNvSpPr txBox="1">
            <a:spLocks noChangeArrowheads="1"/>
          </p:cNvSpPr>
          <p:nvPr/>
        </p:nvSpPr>
        <p:spPr bwMode="auto">
          <a:xfrm>
            <a:off x="3429000" y="2355850"/>
            <a:ext cx="857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az-Latn-AZ" sz="14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40 : 60</a:t>
            </a:r>
            <a:endParaRPr lang="ru-RU" sz="1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593725" y="4365104"/>
            <a:ext cx="7956550" cy="1804749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bg1">
                <a:lumMod val="20000"/>
                <a:lumOff val="8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r>
              <a:rPr lang="en-US" sz="1800" b="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Assessment of national economies by their </a:t>
            </a:r>
            <a:r>
              <a:rPr lang="en-US" sz="1800" b="0" i="0" dirty="0" err="1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Leftness</a:t>
            </a:r>
            <a:r>
              <a:rPr lang="en-US" sz="1800" b="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 or Rightness degree gives to us possibility to say: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AutoNum type="arabicPeriod"/>
              <a:defRPr/>
            </a:pPr>
            <a:r>
              <a:rPr lang="en-US" sz="1800" b="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Having “</a:t>
            </a:r>
            <a:r>
              <a:rPr lang="en-US" sz="1800" b="0" i="0" dirty="0" err="1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leftness</a:t>
            </a:r>
            <a:r>
              <a:rPr lang="en-US" sz="1800" b="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” or “Rightness” economy does not mean being “good” or “bad” economy;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AutoNum type="arabicPeriod"/>
              <a:defRPr/>
            </a:pPr>
            <a:r>
              <a:rPr lang="en-US" sz="1800" b="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Some national economies can reach success in Left, another in “Right” </a:t>
            </a:r>
            <a:endParaRPr lang="ru-RU" sz="1800" i="0" dirty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1275" y="2363788"/>
            <a:ext cx="714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az-Latn-AZ" sz="1400">
                <a:solidFill>
                  <a:srgbClr val="333300"/>
                </a:solidFill>
                <a:latin typeface="Tahoma" pitchFamily="34" charset="0"/>
                <a:cs typeface="Tahoma" pitchFamily="34" charset="0"/>
              </a:rPr>
              <a:t>1,0</a:t>
            </a:r>
            <a:endParaRPr lang="ru-RU" sz="1400">
              <a:solidFill>
                <a:srgbClr val="3333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Прямая со стрелкой 40"/>
          <p:cNvCxnSpPr>
            <a:cxnSpLocks noChangeShapeType="1"/>
          </p:cNvCxnSpPr>
          <p:nvPr/>
        </p:nvCxnSpPr>
        <p:spPr bwMode="auto">
          <a:xfrm rot="5400000" flipH="1" flipV="1">
            <a:off x="106363" y="2727325"/>
            <a:ext cx="357188" cy="1587"/>
          </a:xfrm>
          <a:prstGeom prst="straightConnector1">
            <a:avLst/>
          </a:prstGeom>
          <a:noFill/>
          <a:ln w="12700" algn="ctr">
            <a:solidFill>
              <a:srgbClr val="333300"/>
            </a:solidFill>
            <a:round/>
            <a:headEnd/>
            <a:tailEnd type="stealth" w="med" len="med"/>
          </a:ln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615363" y="2371725"/>
            <a:ext cx="714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az-Latn-AZ" sz="1400">
                <a:solidFill>
                  <a:srgbClr val="333300"/>
                </a:solidFill>
                <a:latin typeface="Tahoma" pitchFamily="34" charset="0"/>
                <a:cs typeface="Tahoma" pitchFamily="34" charset="0"/>
              </a:rPr>
              <a:t>0,0</a:t>
            </a:r>
            <a:endParaRPr lang="ru-RU" sz="1400">
              <a:solidFill>
                <a:srgbClr val="3333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3" name="Прямая со стрелкой 40"/>
          <p:cNvCxnSpPr>
            <a:cxnSpLocks noChangeShapeType="1"/>
          </p:cNvCxnSpPr>
          <p:nvPr/>
        </p:nvCxnSpPr>
        <p:spPr bwMode="auto">
          <a:xfrm rot="5400000" flipH="1" flipV="1">
            <a:off x="8678863" y="2735263"/>
            <a:ext cx="357187" cy="1587"/>
          </a:xfrm>
          <a:prstGeom prst="straightConnector1">
            <a:avLst/>
          </a:prstGeom>
          <a:noFill/>
          <a:ln w="12700" algn="ctr">
            <a:solidFill>
              <a:srgbClr val="333300"/>
            </a:solidFill>
            <a:round/>
            <a:headEnd/>
            <a:tailEnd type="stealth" w="med" len="med"/>
          </a:ln>
        </p:spPr>
      </p:cxnSp>
      <p:cxnSp>
        <p:nvCxnSpPr>
          <p:cNvPr id="5" name="Прямая со стрелкой 4"/>
          <p:cNvCxnSpPr>
            <a:cxnSpLocks noChangeShapeType="1"/>
          </p:cNvCxnSpPr>
          <p:nvPr/>
        </p:nvCxnSpPr>
        <p:spPr bwMode="auto">
          <a:xfrm>
            <a:off x="3851275" y="2576513"/>
            <a:ext cx="0" cy="714375"/>
          </a:xfrm>
          <a:prstGeom prst="straightConnector1">
            <a:avLst/>
          </a:prstGeom>
          <a:noFill/>
          <a:ln w="12700" algn="ctr">
            <a:solidFill>
              <a:srgbClr val="333300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9" name="Прямая со стрелкой 28"/>
          <p:cNvCxnSpPr>
            <a:cxnSpLocks noChangeShapeType="1"/>
          </p:cNvCxnSpPr>
          <p:nvPr/>
        </p:nvCxnSpPr>
        <p:spPr bwMode="auto">
          <a:xfrm>
            <a:off x="5364163" y="2576513"/>
            <a:ext cx="0" cy="714375"/>
          </a:xfrm>
          <a:prstGeom prst="straightConnector1">
            <a:avLst/>
          </a:prstGeom>
          <a:noFill/>
          <a:ln w="12700" algn="ctr">
            <a:solidFill>
              <a:srgbClr val="333300"/>
            </a:solidFill>
            <a:round/>
            <a:headEnd type="stealth" w="med" len="med"/>
            <a:tailEnd type="stealth" w="med" len="med"/>
          </a:ln>
        </p:spPr>
      </p:cxn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4932363" y="2355850"/>
            <a:ext cx="857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az-Latn-AZ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60 : 40</a:t>
            </a:r>
            <a:endParaRPr lang="ru-RU" sz="14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64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sp>
        <p:nvSpPr>
          <p:cNvPr id="6166" name="Rectangle 8"/>
          <p:cNvSpPr>
            <a:spLocks noChangeArrowheads="1"/>
          </p:cNvSpPr>
          <p:nvPr/>
        </p:nvSpPr>
        <p:spPr bwMode="auto">
          <a:xfrm>
            <a:off x="4572000" y="793750"/>
            <a:ext cx="4000500" cy="584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200" i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ESSENCE of IDEA</a:t>
            </a:r>
            <a:endParaRPr lang="ru-RU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500063" y="1487488"/>
            <a:ext cx="8643937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400" b="1" i="1">
                <a:solidFill>
                  <a:srgbClr val="FFFF99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sz="1800" i="0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LEFTNESS and RIGHTNESS of economy</a:t>
            </a:r>
            <a:endParaRPr lang="az-Latn-AZ" sz="1800" i="0" dirty="0" smtClean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1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32" name="Рисунок 1"/>
            <p:cNvPicPr>
              <a:picLocks noChangeAspect="1"/>
            </p:cNvPicPr>
            <p:nvPr/>
          </p:nvPicPr>
          <p:blipFill>
            <a:blip r:embed="rId2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Рисунок 11"/>
            <p:cNvPicPr>
              <a:picLocks noChangeAspect="1"/>
            </p:cNvPicPr>
            <p:nvPr/>
          </p:nvPicPr>
          <p:blipFill>
            <a:blip r:embed="rId3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8" grpId="0"/>
      <p:bldP spid="7179" grpId="0"/>
      <p:bldP spid="7180" grpId="0"/>
      <p:bldP spid="27" grpId="0" animBg="1"/>
      <p:bldP spid="27" grpId="1" animBg="1"/>
      <p:bldP spid="7186" grpId="0"/>
      <p:bldP spid="7186" grpId="1"/>
      <p:bldP spid="44" grpId="0" animBg="1"/>
      <p:bldP spid="20" grpId="0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286000" y="828675"/>
            <a:ext cx="62865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200" i="0" dirty="0" smtClean="0">
                <a:solidFill>
                  <a:schemeClr val="bg1"/>
                </a:solidFill>
                <a:latin typeface="Tahoma" pitchFamily="34" charset="0"/>
              </a:rPr>
              <a:t>Measurement methodology</a:t>
            </a:r>
            <a:endParaRPr lang="ru-RU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512" y="1340768"/>
            <a:ext cx="81438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Font typeface="Wingdings" pitchFamily="2" charset="2"/>
              <a:buNone/>
            </a:pPr>
            <a:r>
              <a:rPr lang="en-US" sz="1600" b="0" i="0" dirty="0" err="1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Leftness</a:t>
            </a:r>
            <a:r>
              <a:rPr lang="en-US" sz="1600" b="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 (Rightness) Index of Economy-L(R)IE is measured by six sub-indices:</a:t>
            </a: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endParaRPr lang="en-US" sz="1600" b="0" i="0" dirty="0" smtClean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 Finance Sub-Index ;</a:t>
            </a:r>
          </a:p>
          <a:p>
            <a:pPr>
              <a:buNone/>
            </a:pPr>
            <a:endParaRPr lang="en-US" sz="1600" i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Price Regulation Sub-Index;</a:t>
            </a:r>
          </a:p>
          <a:p>
            <a:pPr>
              <a:buNone/>
            </a:pPr>
            <a:endParaRPr lang="en-US" sz="1600" i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Foreign Trade Sub-Index;</a:t>
            </a:r>
          </a:p>
          <a:p>
            <a:pPr>
              <a:buNone/>
            </a:pPr>
            <a:endParaRPr lang="en-US" sz="1600" i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Licensing Sub-Index;</a:t>
            </a:r>
          </a:p>
          <a:p>
            <a:pPr>
              <a:buNone/>
            </a:pPr>
            <a:endParaRPr lang="en-US" sz="1600" i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Employment Regulation Sub-Index;</a:t>
            </a:r>
          </a:p>
          <a:p>
            <a:pPr>
              <a:buNone/>
            </a:pPr>
            <a:endParaRPr lang="en-US" sz="1600" i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Minimum Wage Sub-Index.</a:t>
            </a:r>
            <a:endParaRPr lang="en-US" sz="1600" b="0" i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endParaRPr lang="en-US" sz="1600" b="0" i="0" dirty="0" smtClean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endParaRPr lang="ru-RU" sz="1600" b="0" i="0" dirty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95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3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1"/>
            <p:cNvPicPr>
              <a:picLocks noChangeAspect="1"/>
            </p:cNvPicPr>
            <p:nvPr/>
          </p:nvPicPr>
          <p:blipFill>
            <a:blip r:embed="rId4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51520" y="692697"/>
            <a:ext cx="832098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200" i="0" dirty="0" smtClean="0">
                <a:solidFill>
                  <a:schemeClr val="bg1"/>
                </a:solidFill>
                <a:latin typeface="Tahoma" pitchFamily="34" charset="0"/>
              </a:rPr>
              <a:t>Opportunities of the METHODOLOGY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ru-RU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512" y="1340768"/>
            <a:ext cx="8143875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buFont typeface="Wingdings" pitchFamily="2" charset="2"/>
              <a:buNone/>
            </a:pPr>
            <a:r>
              <a:rPr lang="en-US" b="0" i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By measuring of the INDEX of </a:t>
            </a:r>
            <a:r>
              <a:rPr lang="en-US" b="0" i="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Leftness</a:t>
            </a:r>
            <a:r>
              <a:rPr lang="en-US" b="0" i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(Rightness) of Economy for any country we can assess</a:t>
            </a:r>
            <a:r>
              <a:rPr lang="en-US" b="0" i="0" dirty="0" smtClean="0">
                <a:solidFill>
                  <a:srgbClr val="48240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algn="ctr">
              <a:lnSpc>
                <a:spcPts val="2400"/>
              </a:lnSpc>
              <a:buFont typeface="Wingdings" pitchFamily="2" charset="2"/>
              <a:buNone/>
            </a:pPr>
            <a:endParaRPr lang="en-US" sz="1600" b="0" i="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ts val="2400"/>
              </a:lnSpc>
              <a:buFont typeface="Wingdings" pitchFamily="2" charset="2"/>
              <a:buAutoNum type="arabicPeriod"/>
            </a:pPr>
            <a:r>
              <a:rPr lang="en-US" sz="1600" b="0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effectiveness of adopted political LEFT or RIGHT decisions;</a:t>
            </a:r>
          </a:p>
          <a:p>
            <a:pPr marL="342900" indent="-342900">
              <a:lnSpc>
                <a:spcPts val="2400"/>
              </a:lnSpc>
              <a:buFont typeface="Wingdings" pitchFamily="2" charset="2"/>
              <a:buAutoNum type="arabicPeriod"/>
            </a:pPr>
            <a:r>
              <a:rPr lang="en-US" sz="1600" b="0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effectiveness of adopted LEFT or Right economic policies and laws;</a:t>
            </a:r>
          </a:p>
          <a:p>
            <a:pPr marL="342900" indent="-342900">
              <a:lnSpc>
                <a:spcPts val="2400"/>
              </a:lnSpc>
              <a:buFont typeface="Wingdings" pitchFamily="2" charset="2"/>
              <a:buAutoNum type="arabicPeriod"/>
            </a:pPr>
            <a:r>
              <a:rPr lang="en-US" sz="1600" b="0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of optimal degree for state intervention  in economy to provide its sustainable development;</a:t>
            </a:r>
          </a:p>
          <a:p>
            <a:pPr marL="342900" indent="-342900">
              <a:lnSpc>
                <a:spcPts val="2400"/>
              </a:lnSpc>
              <a:buFont typeface="Wingdings" pitchFamily="2" charset="2"/>
              <a:buAutoNum type="arabicPeriod"/>
            </a:pPr>
            <a:r>
              <a:rPr lang="en-US" sz="1600" b="0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of reality of the election  promises on economy of LEFT or RIGHT political parties and candidates;</a:t>
            </a:r>
          </a:p>
          <a:p>
            <a:pPr marL="342900" indent="-342900">
              <a:lnSpc>
                <a:spcPts val="2400"/>
              </a:lnSpc>
              <a:buFont typeface="Wingdings" pitchFamily="2" charset="2"/>
              <a:buAutoNum type="arabicPeriod"/>
            </a:pPr>
            <a:r>
              <a:rPr lang="en-US" sz="1600" b="0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of forecasting of the end of election process where LEFT and RIGHT candidates are fighting;</a:t>
            </a:r>
          </a:p>
          <a:p>
            <a:pPr marL="342900" indent="-342900">
              <a:lnSpc>
                <a:spcPts val="2400"/>
              </a:lnSpc>
              <a:buFont typeface="Wingdings" pitchFamily="2" charset="2"/>
              <a:buAutoNum type="arabicPeriod"/>
            </a:pPr>
            <a:r>
              <a:rPr lang="en-US" sz="1600" b="0" i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of forecasting of the trend of any country’s economic development.</a:t>
            </a:r>
            <a:endParaRPr lang="en-US" sz="1600" b="0" i="0" dirty="0" smtClean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ts val="2400"/>
              </a:lnSpc>
              <a:buFont typeface="Wingdings" pitchFamily="2" charset="2"/>
              <a:buAutoNum type="arabicPeriod"/>
            </a:pPr>
            <a:endParaRPr lang="en-US" sz="1600" b="0" i="0" dirty="0" smtClean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ts val="2400"/>
              </a:lnSpc>
              <a:buFont typeface="Wingdings" pitchFamily="2" charset="2"/>
              <a:buAutoNum type="arabicPeriod"/>
            </a:pPr>
            <a:endParaRPr lang="en-US" sz="1600" b="0" i="0" dirty="0" smtClean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ts val="2400"/>
              </a:lnSpc>
              <a:buFont typeface="Wingdings" pitchFamily="2" charset="2"/>
              <a:buAutoNum type="arabicPeriod"/>
            </a:pPr>
            <a:endParaRPr lang="en-US" sz="1600" b="0" i="0" dirty="0" smtClean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endParaRPr lang="en-US" sz="1600" b="0" i="0" dirty="0" smtClean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endParaRPr lang="en-US" sz="1600" b="0" i="0" dirty="0" smtClean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400"/>
              </a:lnSpc>
              <a:buFont typeface="Wingdings" pitchFamily="2" charset="2"/>
              <a:buNone/>
            </a:pPr>
            <a:endParaRPr lang="ru-RU" sz="1600" b="0" i="0" dirty="0">
              <a:solidFill>
                <a:srgbClr val="4824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95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3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1"/>
            <p:cNvPicPr>
              <a:picLocks noChangeAspect="1"/>
            </p:cNvPicPr>
            <p:nvPr/>
          </p:nvPicPr>
          <p:blipFill>
            <a:blip r:embed="rId4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95536" y="928688"/>
            <a:ext cx="8568951" cy="34009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i="0" dirty="0" smtClean="0">
                <a:solidFill>
                  <a:schemeClr val="bg1"/>
                </a:solidFill>
                <a:latin typeface="Tahoma" pitchFamily="34" charset="0"/>
              </a:rPr>
              <a:t>Some Results on sub-indices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i="0" dirty="0" smtClean="0">
                <a:solidFill>
                  <a:schemeClr val="bg1"/>
                </a:solidFill>
                <a:latin typeface="Tahoma" pitchFamily="34" charset="0"/>
              </a:rPr>
              <a:t>(Foreign Trade sub-index)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1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it is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NECESSARY condition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(but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is </a:t>
            </a:r>
            <a:r>
              <a:rPr lang="en-US" sz="1600" dirty="0" smtClean="0">
                <a:solidFill>
                  <a:srgbClr val="4824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</a:t>
            </a:r>
            <a:r>
              <a:rPr lang="en-US" sz="1600" dirty="0" smtClean="0">
                <a:solidFill>
                  <a:srgbClr val="4824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sufficient </a:t>
            </a:r>
            <a:r>
              <a:rPr lang="en-US" sz="1600" dirty="0" smtClean="0">
                <a:solidFill>
                  <a:srgbClr val="4824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condition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!) 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moving to RIGHT on foreign trade more than 0,27 to have GDP per capita more than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20.000 </a:t>
            </a:r>
            <a:r>
              <a:rPr lang="en-US" sz="1400" i="0" dirty="0" smtClean="0">
                <a:solidFill>
                  <a:srgbClr val="FF0000"/>
                </a:solidFill>
                <a:latin typeface="Tahoma" pitchFamily="34" charset="0"/>
              </a:rPr>
              <a:t>US dollars;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endParaRPr lang="en-US" sz="20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endParaRPr lang="en-US" sz="20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32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32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pic>
        <p:nvPicPr>
          <p:cNvPr id="1028" name="Picture 4" descr="C:\Users\selena\Desktop\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276872"/>
            <a:ext cx="8352928" cy="3384376"/>
          </a:xfrm>
          <a:prstGeom prst="rect">
            <a:avLst/>
          </a:prstGeom>
          <a:noFill/>
        </p:spPr>
      </p:pic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1"/>
            <p:cNvPicPr>
              <a:picLocks noChangeAspect="1"/>
            </p:cNvPicPr>
            <p:nvPr/>
          </p:nvPicPr>
          <p:blipFill>
            <a:blip r:embed="rId5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39552" y="764704"/>
            <a:ext cx="8352927" cy="33855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i="0" dirty="0" smtClean="0">
                <a:solidFill>
                  <a:schemeClr val="bg1"/>
                </a:solidFill>
                <a:latin typeface="Tahoma" pitchFamily="34" charset="0"/>
              </a:rPr>
              <a:t>Some Results on sub-indices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i="0" dirty="0" smtClean="0">
                <a:solidFill>
                  <a:schemeClr val="bg1"/>
                </a:solidFill>
                <a:latin typeface="Tahoma" pitchFamily="34" charset="0"/>
              </a:rPr>
              <a:t>(Public finance sub-index)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0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It is </a:t>
            </a: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NECESSARY condition </a:t>
            </a: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(but </a:t>
            </a: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is </a:t>
            </a:r>
            <a:r>
              <a:rPr lang="en-US" sz="1600" dirty="0" smtClean="0">
                <a:solidFill>
                  <a:srgbClr val="4824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</a:t>
            </a:r>
            <a:r>
              <a:rPr lang="en-US" sz="1600" dirty="0" smtClean="0">
                <a:solidFill>
                  <a:srgbClr val="4824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sufficient condition </a:t>
            </a: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!) </a:t>
            </a: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to have Public finance sub-index at the interval 0,3-0,5 to have GDP per capita more than 40.000 US $.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3200" i="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pic>
        <p:nvPicPr>
          <p:cNvPr id="2050" name="Picture 2" descr="C:\Users\selena\Desktop\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7992888" cy="3456384"/>
          </a:xfrm>
          <a:prstGeom prst="rect">
            <a:avLst/>
          </a:prstGeom>
          <a:noFill/>
        </p:spPr>
      </p:pic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1"/>
            <p:cNvPicPr>
              <a:picLocks noChangeAspect="1"/>
            </p:cNvPicPr>
            <p:nvPr/>
          </p:nvPicPr>
          <p:blipFill>
            <a:blip r:embed="rId5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8100" dir="2400000" algn="ctr" rotWithShape="0">
              <a:schemeClr val="tx1">
                <a:lumMod val="50000"/>
                <a:alpha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39552" y="764704"/>
            <a:ext cx="8352927" cy="34470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i="0" dirty="0" smtClean="0">
                <a:solidFill>
                  <a:schemeClr val="bg1"/>
                </a:solidFill>
                <a:latin typeface="Tahoma" pitchFamily="34" charset="0"/>
              </a:rPr>
              <a:t>Some Results on sub-indices-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i="0" dirty="0" smtClean="0">
                <a:solidFill>
                  <a:schemeClr val="bg1"/>
                </a:solidFill>
                <a:latin typeface="Tahoma" pitchFamily="34" charset="0"/>
              </a:rPr>
              <a:t>(Price regulation sub-index)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0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It is </a:t>
            </a: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NECESSARY condition (</a:t>
            </a: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but </a:t>
            </a: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is </a:t>
            </a:r>
            <a:r>
              <a:rPr lang="en-US" sz="1600" dirty="0" smtClean="0">
                <a:solidFill>
                  <a:srgbClr val="4824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a sufficient condition </a:t>
            </a: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!) </a:t>
            </a:r>
            <a:r>
              <a:rPr lang="en-US" sz="1600" i="0" dirty="0" smtClean="0">
                <a:solidFill>
                  <a:srgbClr val="FF0000"/>
                </a:solidFill>
                <a:latin typeface="Tahoma" pitchFamily="34" charset="0"/>
              </a:rPr>
              <a:t>to have Price regulation sub-index less than 0,37 to have GDP per capita more than 40.000 US $.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</a:pPr>
            <a:endParaRPr lang="en-US" sz="1800" i="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i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3200" i="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" y="6489700"/>
            <a:ext cx="2573338" cy="263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0">
                <a:solidFill>
                  <a:srgbClr val="969696"/>
                </a:solidFill>
                <a:latin typeface="Book Antiqua" pitchFamily="18" charset="0"/>
              </a:rPr>
              <a:t>economics.com.az</a:t>
            </a:r>
            <a:endParaRPr lang="ru-RU" sz="1400" b="0">
              <a:solidFill>
                <a:srgbClr val="969696"/>
              </a:solidFill>
              <a:latin typeface="Book Antiqua" pitchFamily="18" charset="0"/>
            </a:endParaRPr>
          </a:p>
        </p:txBody>
      </p:sp>
      <p:pic>
        <p:nvPicPr>
          <p:cNvPr id="3075" name="Picture 3" descr="C:\Users\selena\Desktop\Q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564904"/>
            <a:ext cx="8424936" cy="3384376"/>
          </a:xfrm>
          <a:prstGeom prst="rect">
            <a:avLst/>
          </a:prstGeom>
          <a:noFill/>
        </p:spPr>
      </p:pic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0" y="0"/>
            <a:ext cx="9144000" cy="757238"/>
            <a:chOff x="0" y="446"/>
            <a:chExt cx="9144000" cy="756793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/>
            <a:srcRect l="58456" t="15993" r="20644" b="63036"/>
            <a:stretch>
              <a:fillRect/>
            </a:stretch>
          </p:blipFill>
          <p:spPr bwMode="auto">
            <a:xfrm>
              <a:off x="0" y="446"/>
              <a:ext cx="9144000" cy="75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1"/>
            <p:cNvPicPr>
              <a:picLocks noChangeAspect="1"/>
            </p:cNvPicPr>
            <p:nvPr/>
          </p:nvPicPr>
          <p:blipFill>
            <a:blip r:embed="rId5" cstate="print"/>
            <a:srcRect b="34521"/>
            <a:stretch>
              <a:fillRect/>
            </a:stretch>
          </p:blipFill>
          <p:spPr bwMode="auto">
            <a:xfrm>
              <a:off x="611560" y="136323"/>
              <a:ext cx="443843" cy="45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1119188" y="133718"/>
              <a:ext cx="7917308" cy="6076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The Institute of Economics </a:t>
              </a:r>
              <a:b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</a:br>
              <a:r>
                <a:rPr lang="en-US" sz="1300" b="0" i="0" dirty="0" smtClean="0">
                  <a:solidFill>
                    <a:srgbClr val="FFFFFF"/>
                  </a:solidFill>
                  <a:latin typeface="Cambria" pitchFamily="18" charset="0"/>
                  <a:ea typeface="Verdana" pitchFamily="34" charset="0"/>
                  <a:cs typeface="Verdana" pitchFamily="34" charset="0"/>
                </a:rPr>
                <a:t>Azerbaijan National Academy of Sciences</a:t>
              </a:r>
              <a:endParaRPr lang="ru-RU" sz="1300" b="0" i="0" dirty="0">
                <a:solidFill>
                  <a:srgbClr val="FFFFFF"/>
                </a:solidFill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3600" b="0" i="0" dirty="0">
                <a:latin typeface="Cambria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0" y="757239"/>
              <a:ext cx="914400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68477" y="6466840"/>
            <a:ext cx="5832648" cy="2539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rgbClr val="969696"/>
                </a:solidFill>
              </a:rPr>
              <a:t>24</a:t>
            </a:r>
            <a:r>
              <a:rPr lang="en-US" sz="1400" b="0" baseline="30000" dirty="0" smtClean="0">
                <a:solidFill>
                  <a:srgbClr val="969696"/>
                </a:solidFill>
              </a:rPr>
              <a:t>th</a:t>
            </a:r>
            <a:r>
              <a:rPr lang="en-US" sz="1400" b="0" dirty="0" smtClean="0">
                <a:solidFill>
                  <a:srgbClr val="969696"/>
                </a:solidFill>
              </a:rPr>
              <a:t> World Congress of Political Science - July 23-28, 2016 | </a:t>
            </a:r>
            <a:r>
              <a:rPr lang="en-US" sz="1400" b="0" dirty="0" err="1" smtClean="0">
                <a:solidFill>
                  <a:srgbClr val="969696"/>
                </a:solidFill>
              </a:rPr>
              <a:t>Poznań</a:t>
            </a:r>
            <a:r>
              <a:rPr lang="en-US" sz="1400" b="0" dirty="0" smtClean="0">
                <a:solidFill>
                  <a:srgbClr val="969696"/>
                </a:solidFill>
              </a:rPr>
              <a:t>, Poland</a:t>
            </a:r>
            <a:endParaRPr lang="en-US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11">
      <a:dk1>
        <a:srgbClr val="000099"/>
      </a:dk1>
      <a:lt1>
        <a:srgbClr val="FFFFFF"/>
      </a:lt1>
      <a:dk2>
        <a:srgbClr val="07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75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ü"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75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ü"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0">
        <a:dk1>
          <a:srgbClr val="6B6C75"/>
        </a:dk1>
        <a:lt1>
          <a:srgbClr val="FFFFFF"/>
        </a:lt1>
        <a:dk2>
          <a:srgbClr val="222226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ABABAC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11">
        <a:dk1>
          <a:srgbClr val="000099"/>
        </a:dk1>
        <a:lt1>
          <a:srgbClr val="FFFFFF"/>
        </a:lt1>
        <a:dk2>
          <a:srgbClr val="07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17995</TotalTime>
  <Words>908</Words>
  <Application>Microsoft Office PowerPoint</Application>
  <PresentationFormat>Экран (4:3)</PresentationFormat>
  <Paragraphs>172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Shimmer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mze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Илк он илин йекунлары</dc:title>
  <dc:creator>.</dc:creator>
  <cp:lastModifiedBy>RePack by SPecialiST</cp:lastModifiedBy>
  <cp:revision>599</cp:revision>
  <dcterms:created xsi:type="dcterms:W3CDTF">2004-03-11T17:29:08Z</dcterms:created>
  <dcterms:modified xsi:type="dcterms:W3CDTF">2016-07-25T10:58:48Z</dcterms:modified>
</cp:coreProperties>
</file>